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5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6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7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71" r:id="rId2"/>
    <p:sldId id="266" r:id="rId3"/>
    <p:sldId id="804" r:id="rId4"/>
    <p:sldId id="863" r:id="rId5"/>
    <p:sldId id="267" r:id="rId6"/>
    <p:sldId id="268" r:id="rId7"/>
    <p:sldId id="270" r:id="rId8"/>
    <p:sldId id="269" r:id="rId9"/>
    <p:sldId id="260" r:id="rId10"/>
    <p:sldId id="257" r:id="rId11"/>
    <p:sldId id="866" r:id="rId12"/>
    <p:sldId id="259" r:id="rId13"/>
    <p:sldId id="261" r:id="rId14"/>
    <p:sldId id="864" r:id="rId15"/>
    <p:sldId id="264" r:id="rId16"/>
    <p:sldId id="263" r:id="rId17"/>
    <p:sldId id="262" r:id="rId18"/>
    <p:sldId id="865" r:id="rId19"/>
    <p:sldId id="265" r:id="rId20"/>
    <p:sldId id="272" r:id="rId21"/>
    <p:sldId id="273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Nazik.Nazaryan\Desktop\Tarekan%202022verjnakan\Book1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Nazik.Nazaryan\Desktop\Tarekan%202022verjnakan\Book1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Nazik.Nazaryan\Desktop\Tarekan%202022verjnakan\Book1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Nazik.Nazaryan\Desktop\Tarekan%202022verjnakan\Book1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Nazik.Nazaryan\Desktop\Tarekan%202022verjnakan\Book1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Nazik.Nazaryan\Desktop\karav%20verl2021\Book1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Nazik.Nazaryan\Desktop\Tarekan%202022verjnakan\Book1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Nazik.Nazaryan\Desktop\karav%20verl2021\Book1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Karen.Alaverdyan\AppData\Local\Microsoft\Windows\INetCache\Content.Outlook\05BXY6WK\SNCO-2022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Karen.Alaverdyan\AppData\Local\Microsoft\Windows\INetCache\Content.Outlook\05BXY6WK\SNCO-2022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Karen.Alaverdyan\AppData\Local\Microsoft\Windows\INetCache\Content.Outlook\05BXY6WK\SNCO-2022.xlsx" TargetMode="External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Karen.Alaverdyan\AppData\Local\Microsoft\Windows\INetCache\Content.Outlook\05BXY6WK\SNCO-2022.xlsx" TargetMode="External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0913950044987221"/>
          <c:y val="0.1097579177291018"/>
          <c:w val="0.77525104219600682"/>
          <c:h val="0.53719865015612678"/>
        </c:manualLayout>
      </c:layout>
      <c:pie3DChart>
        <c:varyColors val="1"/>
        <c:ser>
          <c:idx val="0"/>
          <c:order val="0"/>
          <c:dPt>
            <c:idx val="0"/>
            <c:bubble3D val="0"/>
            <c:explosion val="17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0FD0-4841-83E7-18FFE26FDCF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FD0-4841-83E7-18FFE26FDCF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0FD0-4841-83E7-18FFE26FDCFD}"/>
              </c:ext>
            </c:extLst>
          </c:dPt>
          <c:dLbls>
            <c:dLbl>
              <c:idx val="0"/>
              <c:layout>
                <c:manualLayout>
                  <c:x val="0.13821620734908135"/>
                  <c:y val="-6.3635170603674546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90.4%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0FD0-4841-83E7-18FFE26FDCFD}"/>
                </c:ext>
              </c:extLst>
            </c:dLbl>
            <c:dLbl>
              <c:idx val="1"/>
              <c:layout>
                <c:manualLayout>
                  <c:x val="-9.0555008748906388E-2"/>
                  <c:y val="-3.3077063283756196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7․9%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0FD0-4841-83E7-18FFE26FDCFD}"/>
                </c:ext>
              </c:extLst>
            </c:dLbl>
            <c:dLbl>
              <c:idx val="2"/>
              <c:layout>
                <c:manualLayout>
                  <c:x val="4.1598862642169727E-2"/>
                  <c:y val="-5.6874453193350841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1.7%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0FD0-4841-83E7-18FFE26FDCF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GHEA Grapalat" panose="02000506050000020003" pitchFamily="50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mutq2022!$D$8:$D$10</c:f>
              <c:strCache>
                <c:ptCount val="3"/>
                <c:pt idx="0">
                  <c:v>Մուտքեր բյուջեներից</c:v>
                </c:pt>
                <c:pt idx="1">
                  <c:v>Մուտքեր ձեռնարկտիրական գործունեությունից </c:v>
                </c:pt>
                <c:pt idx="2">
                  <c:v>Այլ մուտքեր</c:v>
                </c:pt>
              </c:strCache>
            </c:strRef>
          </c:cat>
          <c:val>
            <c:numRef>
              <c:f>mutq2022!$E$8:$E$10</c:f>
              <c:numCache>
                <c:formatCode>_(* #,##0.0_);_(* \(#,##0.0\);_(* "-"??_);_(@_)</c:formatCode>
                <c:ptCount val="3"/>
                <c:pt idx="0">
                  <c:v>90.397377797764648</c:v>
                </c:pt>
                <c:pt idx="1">
                  <c:v>7.9495920000768887</c:v>
                </c:pt>
                <c:pt idx="2">
                  <c:v>1.6530302021584602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0FD0-4841-83E7-18FFE26FDCF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solidFill>
            <a:schemeClr val="bg1"/>
          </a:solidFill>
        </a:ln>
        <a:effectLst/>
      </c:spPr>
    </c:plotArea>
    <c:legend>
      <c:legendPos val="b"/>
      <c:layout>
        <c:manualLayout>
          <c:xMode val="edge"/>
          <c:yMode val="edge"/>
          <c:x val="0"/>
          <c:y val="0.67182174572031006"/>
          <c:w val="1"/>
          <c:h val="0.3281782542796898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3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GHEA Grapalat" panose="02000506050000020003" pitchFamily="50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5927558804088641E-2"/>
          <c:y val="7.5446291673772923E-3"/>
          <c:w val="0.88888888888888884"/>
          <c:h val="0.83828667249927091"/>
        </c:manualLayout>
      </c:layout>
      <c:pie3DChart>
        <c:varyColors val="1"/>
        <c:ser>
          <c:idx val="0"/>
          <c:order val="0"/>
          <c:explosion val="21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CBD8-4F11-A15F-64695B307D1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CBD8-4F11-A15F-64695B307D1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CBD8-4F11-A15F-64695B307D1D}"/>
              </c:ext>
            </c:extLst>
          </c:dPt>
          <c:dLbls>
            <c:dLbl>
              <c:idx val="0"/>
              <c:layout>
                <c:manualLayout>
                  <c:x val="7.8013293603064471E-2"/>
                  <c:y val="2.154406721454338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90.6%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BD8-4F11-A15F-64695B307D1D}"/>
                </c:ext>
              </c:extLst>
            </c:dLbl>
            <c:dLbl>
              <c:idx val="1"/>
              <c:layout>
                <c:manualLayout>
                  <c:x val="-7.4140111179585425E-2"/>
                  <c:y val="-9.6764874412767158E-3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6.3%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CBD8-4F11-A15F-64695B307D1D}"/>
                </c:ext>
              </c:extLst>
            </c:dLbl>
            <c:dLbl>
              <c:idx val="2"/>
              <c:layout>
                <c:manualLayout>
                  <c:x val="0.12593317483821237"/>
                  <c:y val="-3.6970677339771892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3.1%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CBD8-4F11-A15F-64695B307D1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GHEA Grapalat" panose="02000506050000020003" pitchFamily="50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val>
            <c:numRef>
              <c:f>mutq2021!$D$5:$D$7</c:f>
              <c:numCache>
                <c:formatCode>0.0</c:formatCode>
                <c:ptCount val="3"/>
                <c:pt idx="0">
                  <c:v>90.6</c:v>
                </c:pt>
                <c:pt idx="1">
                  <c:v>6.3</c:v>
                </c:pt>
                <c:pt idx="2">
                  <c:v>3.1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CBD8-4F11-A15F-64695B307D1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solidFill>
            <a:schemeClr val="bg1"/>
          </a:solidFill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explosion val="19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bg1">
                    <a:lumMod val="50000"/>
                  </a:schemeClr>
                </a:solidFill>
              </a:ln>
              <a:effectLst/>
              <a:sp3d contourW="25400">
                <a:contourClr>
                  <a:schemeClr val="bg1">
                    <a:lumMod val="50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7359-4F9D-8133-9A9070BB5AF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7359-4F9D-8133-9A9070BB5AFB}"/>
              </c:ext>
            </c:extLst>
          </c:dPt>
          <c:dLbls>
            <c:dLbl>
              <c:idx val="0"/>
              <c:layout>
                <c:manualLayout>
                  <c:x val="0.24093599986937012"/>
                  <c:y val="-6.1333944266740624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5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HEA Grapalat" panose="02000506050000020003" pitchFamily="50" charset="0"/>
                        <a:ea typeface="+mn-ea"/>
                        <a:cs typeface="+mn-cs"/>
                      </a:defRPr>
                    </a:pPr>
                    <a:r>
                      <a:rPr lang="en-US" sz="1500">
                        <a:latin typeface="GHEA Grapalat" panose="02000506050000020003" pitchFamily="50" charset="0"/>
                      </a:rPr>
                      <a:t>96.8%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5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GHEA Grapalat" panose="02000506050000020003" pitchFamily="50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359-4F9D-8133-9A9070BB5AFB}"/>
                </c:ext>
              </c:extLst>
            </c:dLbl>
            <c:dLbl>
              <c:idx val="1"/>
              <c:layout>
                <c:manualLayout>
                  <c:x val="0.28639921905989563"/>
                  <c:y val="-4.2969188787853052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5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HEA Grapalat" panose="02000506050000020003" pitchFamily="50" charset="0"/>
                        <a:ea typeface="+mn-ea"/>
                        <a:cs typeface="+mn-cs"/>
                      </a:defRPr>
                    </a:pPr>
                    <a:r>
                      <a:rPr lang="en-US" sz="1500">
                        <a:latin typeface="GHEA Grapalat" panose="02000506050000020003" pitchFamily="50" charset="0"/>
                      </a:rPr>
                      <a:t>3.2%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5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GHEA Grapalat" panose="02000506050000020003" pitchFamily="50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359-4F9D-8133-9A9070BB5AF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GHEA Grapalat" panose="02000506050000020003" pitchFamily="50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'elq2022'!$A$9:$A$10</c:f>
              <c:strCache>
                <c:ptCount val="2"/>
                <c:pt idx="0">
                  <c:v>Ընթացիկ ծախսեր</c:v>
                </c:pt>
                <c:pt idx="1">
                  <c:v>Կապիտալ ծախսեր</c:v>
                </c:pt>
              </c:strCache>
            </c:strRef>
          </c:cat>
          <c:val>
            <c:numRef>
              <c:f>'elq2022'!$B$9:$B$10</c:f>
              <c:numCache>
                <c:formatCode>0.0</c:formatCode>
                <c:ptCount val="2"/>
                <c:pt idx="0">
                  <c:v>96.835355354488357</c:v>
                </c:pt>
                <c:pt idx="1">
                  <c:v>3.1646446455116615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359-4F9D-8133-9A9070BB5AF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1245014370902867E-2"/>
          <c:y val="0.77002756187037158"/>
          <c:w val="0.94460917188148374"/>
          <c:h val="0.1821295791472258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3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GHEA Grapalat" panose="02000506050000020003" pitchFamily="50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1374527842632139"/>
          <c:y val="7.9732952514567412E-2"/>
          <c:w val="0.85414549227332881"/>
          <c:h val="0.71732912334392807"/>
        </c:manualLayout>
      </c:layout>
      <c:pie3DChart>
        <c:varyColors val="1"/>
        <c:ser>
          <c:idx val="0"/>
          <c:order val="0"/>
          <c:explosion val="12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bg1">
                    <a:lumMod val="50000"/>
                  </a:schemeClr>
                </a:solidFill>
              </a:ln>
              <a:effectLst/>
              <a:sp3d contourW="25400">
                <a:contourClr>
                  <a:schemeClr val="bg1">
                    <a:lumMod val="50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D7C6-4524-8D20-D2DED05CE1D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D7C6-4524-8D20-D2DED05CE1D2}"/>
              </c:ext>
            </c:extLst>
          </c:dPt>
          <c:dLbls>
            <c:dLbl>
              <c:idx val="0"/>
              <c:layout>
                <c:manualLayout>
                  <c:x val="0.18650375406738542"/>
                  <c:y val="-7.1770683147225497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94.0%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7C6-4524-8D20-D2DED05CE1D2}"/>
                </c:ext>
              </c:extLst>
            </c:dLbl>
            <c:dLbl>
              <c:idx val="1"/>
              <c:layout>
                <c:manualLayout>
                  <c:x val="0.14204380265426497"/>
                  <c:y val="-4.5099105620214124E-2"/>
                </c:manualLayout>
              </c:layout>
              <c:tx>
                <c:rich>
                  <a:bodyPr/>
                  <a:lstStyle/>
                  <a:p>
                    <a:fld id="{6EE3D264-5770-4D9D-AAC6-DA8CB77812D9}" type="VALUE">
                      <a:rPr lang="en-US"/>
                      <a:pPr/>
                      <a:t>[VALUE]</a:t>
                    </a:fld>
                    <a:r>
                      <a:rPr lang="en-US"/>
                      <a:t>.0%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D7C6-4524-8D20-D2DED05CE1D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GHEA Grapalat" panose="02000506050000020003" pitchFamily="50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val>
            <c:numRef>
              <c:f>'elq2021'!$D$6:$D$7</c:f>
              <c:numCache>
                <c:formatCode>General</c:formatCode>
                <c:ptCount val="2"/>
                <c:pt idx="0">
                  <c:v>94</c:v>
                </c:pt>
                <c:pt idx="1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D7C6-4524-8D20-D2DED05CE1D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"/>
          <c:y val="4.1666666666666599E-4"/>
          <c:w val="0.83739919317345346"/>
          <c:h val="0.59275408282298037"/>
        </c:manualLayout>
      </c:layout>
      <c:pie3DChart>
        <c:varyColors val="1"/>
        <c:ser>
          <c:idx val="0"/>
          <c:order val="0"/>
          <c:spPr>
            <a:ln>
              <a:solidFill>
                <a:schemeClr val="bg1">
                  <a:lumMod val="50000"/>
                </a:schemeClr>
              </a:solidFill>
            </a:ln>
          </c:spPr>
          <c:dPt>
            <c:idx val="0"/>
            <c:bubble3D val="0"/>
            <c:explosion val="6"/>
            <c:spPr>
              <a:solidFill>
                <a:schemeClr val="accent1"/>
              </a:solidFill>
              <a:ln w="25400">
                <a:solidFill>
                  <a:schemeClr val="bg1">
                    <a:lumMod val="50000"/>
                  </a:schemeClr>
                </a:solidFill>
              </a:ln>
              <a:effectLst/>
              <a:sp3d contourW="25400">
                <a:contourClr>
                  <a:schemeClr val="bg1">
                    <a:lumMod val="50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BC63-449C-8F7D-4F121564B43C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bg1">
                    <a:lumMod val="50000"/>
                  </a:schemeClr>
                </a:solidFill>
              </a:ln>
              <a:effectLst/>
              <a:sp3d contourW="25400">
                <a:contourClr>
                  <a:schemeClr val="bg1">
                    <a:lumMod val="50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BC63-449C-8F7D-4F121564B43C}"/>
              </c:ext>
            </c:extLst>
          </c:dPt>
          <c:dPt>
            <c:idx val="2"/>
            <c:bubble3D val="0"/>
            <c:explosion val="6"/>
            <c:spPr>
              <a:solidFill>
                <a:schemeClr val="accent3"/>
              </a:solidFill>
              <a:ln w="25400">
                <a:solidFill>
                  <a:schemeClr val="bg1">
                    <a:lumMod val="50000"/>
                  </a:schemeClr>
                </a:solidFill>
              </a:ln>
              <a:effectLst/>
              <a:sp3d contourW="25400">
                <a:contourClr>
                  <a:schemeClr val="bg1">
                    <a:lumMod val="50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BC63-449C-8F7D-4F121564B43C}"/>
              </c:ext>
            </c:extLst>
          </c:dPt>
          <c:dLbls>
            <c:dLbl>
              <c:idx val="0"/>
              <c:layout>
                <c:manualLayout>
                  <c:x val="2.1870464333595668E-2"/>
                  <c:y val="0.107565494833591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C63-449C-8F7D-4F121564B43C}"/>
                </c:ext>
              </c:extLst>
            </c:dLbl>
            <c:dLbl>
              <c:idx val="1"/>
              <c:layout>
                <c:manualLayout>
                  <c:x val="4.4920681667333331E-2"/>
                  <c:y val="0.1582934603060261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C63-449C-8F7D-4F121564B43C}"/>
                </c:ext>
              </c:extLst>
            </c:dLbl>
            <c:dLbl>
              <c:idx val="2"/>
              <c:layout>
                <c:manualLayout>
                  <c:x val="1.6657636529738152E-3"/>
                  <c:y val="-7.19690893656880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BC63-449C-8F7D-4F121564B43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GHEA Grapalat" panose="02000506050000020003" pitchFamily="50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Debet2022!$A$12:$A$14</c:f>
              <c:strCache>
                <c:ptCount val="3"/>
                <c:pt idx="0">
                  <c:v>Առևտրային գործունեությունից</c:v>
                </c:pt>
                <c:pt idx="1">
                  <c:v>Բյուջեների գծով</c:v>
                </c:pt>
                <c:pt idx="2">
                  <c:v>Այլ </c:v>
                </c:pt>
              </c:strCache>
            </c:strRef>
          </c:cat>
          <c:val>
            <c:numRef>
              <c:f>Debet2022!$B$12:$B$14</c:f>
              <c:numCache>
                <c:formatCode>0%</c:formatCode>
                <c:ptCount val="3"/>
                <c:pt idx="0" formatCode="0.0%">
                  <c:v>0.49399999999999999</c:v>
                </c:pt>
                <c:pt idx="1">
                  <c:v>0.19</c:v>
                </c:pt>
                <c:pt idx="2" formatCode="0.0%">
                  <c:v>0.316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BC63-449C-8F7D-4F121564B43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72919510381809138"/>
          <c:w val="0.99180637304467589"/>
          <c:h val="0.2708048961819085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GHEA Grapalat" panose="02000506050000020003" pitchFamily="50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9467450609038781E-2"/>
          <c:y val="1.7930571000003457E-3"/>
          <c:w val="0.94175358514968233"/>
          <c:h val="0.57247802740253795"/>
        </c:manualLayout>
      </c:layout>
      <c:pie3DChart>
        <c:varyColors val="1"/>
        <c:ser>
          <c:idx val="0"/>
          <c:order val="0"/>
          <c:spPr>
            <a:ln>
              <a:solidFill>
                <a:schemeClr val="tx1">
                  <a:lumMod val="50000"/>
                  <a:lumOff val="50000"/>
                </a:schemeClr>
              </a:solidFill>
            </a:ln>
          </c:spPr>
          <c:dPt>
            <c:idx val="0"/>
            <c:bubble3D val="0"/>
            <c:explosion val="9"/>
            <c:spPr>
              <a:solidFill>
                <a:schemeClr val="accent1"/>
              </a:solidFill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  <a:effectLst/>
              <a:sp3d contourW="25400">
                <a:contourClr>
                  <a:schemeClr val="tx1">
                    <a:lumMod val="50000"/>
                    <a:lumOff val="50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0ABD-4010-B036-507AA86A591C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  <a:effectLst/>
              <a:sp3d contourW="25400">
                <a:contourClr>
                  <a:schemeClr val="tx1">
                    <a:lumMod val="50000"/>
                    <a:lumOff val="50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ABD-4010-B036-507AA86A591C}"/>
              </c:ext>
            </c:extLst>
          </c:dPt>
          <c:dPt>
            <c:idx val="2"/>
            <c:bubble3D val="0"/>
            <c:explosion val="3"/>
            <c:spPr>
              <a:solidFill>
                <a:schemeClr val="accent3"/>
              </a:solidFill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  <a:effectLst/>
              <a:sp3d contourW="25400">
                <a:contourClr>
                  <a:schemeClr val="tx1">
                    <a:lumMod val="50000"/>
                    <a:lumOff val="50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0ABD-4010-B036-507AA86A591C}"/>
              </c:ext>
            </c:extLst>
          </c:dPt>
          <c:dLbls>
            <c:dLbl>
              <c:idx val="0"/>
              <c:layout>
                <c:manualLayout>
                  <c:x val="0"/>
                  <c:y val="0.22469265146430489"/>
                </c:manualLayout>
              </c:layout>
              <c:tx>
                <c:rich>
                  <a:bodyPr/>
                  <a:lstStyle/>
                  <a:p>
                    <a:fld id="{C1311C0C-4747-4B64-978E-6C991DD97C01}" type="VALUE">
                      <a:rPr lang="en-US"/>
                      <a:pPr/>
                      <a:t>[VALUE]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ABD-4010-B036-507AA86A591C}"/>
                </c:ext>
              </c:extLst>
            </c:dLbl>
            <c:dLbl>
              <c:idx val="1"/>
              <c:layout>
                <c:manualLayout>
                  <c:x val="3.0649599755427782E-2"/>
                  <c:y val="0.12542070733547112"/>
                </c:manualLayout>
              </c:layout>
              <c:tx>
                <c:rich>
                  <a:bodyPr/>
                  <a:lstStyle/>
                  <a:p>
                    <a:fld id="{818D4303-2354-4292-A3AC-0EA1E55322FD}" type="VALUE">
                      <a:rPr lang="en-US"/>
                      <a:pPr/>
                      <a:t>[VALUE]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ABD-4010-B036-507AA86A591C}"/>
                </c:ext>
              </c:extLst>
            </c:dLbl>
            <c:dLbl>
              <c:idx val="2"/>
              <c:layout>
                <c:manualLayout>
                  <c:x val="-0.12347239954027654"/>
                  <c:y val="-3.5992018193356318E-2"/>
                </c:manualLayout>
              </c:layout>
              <c:tx>
                <c:rich>
                  <a:bodyPr/>
                  <a:lstStyle/>
                  <a:p>
                    <a:fld id="{F55E14FF-5170-4C0B-8FC7-A06B8F9FFE8A}" type="VALUE">
                      <a:rPr lang="en-US"/>
                      <a:pPr/>
                      <a:t>[VALUE]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ABD-4010-B036-507AA86A591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GHEA Grapalat" panose="02000506050000020003" pitchFamily="50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դեբետ!$B$14:$B$16</c:f>
              <c:strCache>
                <c:ptCount val="3"/>
                <c:pt idx="0">
                  <c:v>Առևտրային գործունեությունից</c:v>
                </c:pt>
                <c:pt idx="1">
                  <c:v>Բյուջեների գծով</c:v>
                </c:pt>
                <c:pt idx="2">
                  <c:v>Այլ</c:v>
                </c:pt>
              </c:strCache>
            </c:strRef>
          </c:cat>
          <c:val>
            <c:numRef>
              <c:f>դեբետ!$C$14:$C$16</c:f>
              <c:numCache>
                <c:formatCode>_(* #,##0.0_);_(* \(#,##0.0\);_(* "-"??_);_(@_)</c:formatCode>
                <c:ptCount val="3"/>
                <c:pt idx="0">
                  <c:v>54.1</c:v>
                </c:pt>
                <c:pt idx="1">
                  <c:v>24.1</c:v>
                </c:pt>
                <c:pt idx="2">
                  <c:v>21.7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0ABD-4010-B036-507AA86A591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4872146993121215E-2"/>
          <c:y val="2.6340665526654069E-3"/>
          <c:w val="0.90512785300687881"/>
          <c:h val="0.47786656949597345"/>
        </c:manualLayout>
      </c:layout>
      <c:pie3DChart>
        <c:varyColors val="1"/>
        <c:ser>
          <c:idx val="0"/>
          <c:order val="0"/>
          <c:explosion val="8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8232-4F32-BBD6-E912640DECD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8232-4F32-BBD6-E912640DECD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8232-4F32-BBD6-E912640DECD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8232-4F32-BBD6-E912640DECD2}"/>
              </c:ext>
            </c:extLst>
          </c:dPt>
          <c:dLbls>
            <c:dLbl>
              <c:idx val="0"/>
              <c:layout>
                <c:manualLayout>
                  <c:x val="0"/>
                  <c:y val="-9.4989246611558456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45.9%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232-4F32-BBD6-E912640DECD2}"/>
                </c:ext>
              </c:extLst>
            </c:dLbl>
            <c:dLbl>
              <c:idx val="1"/>
              <c:layout>
                <c:manualLayout>
                  <c:x val="0.36858147452481921"/>
                  <c:y val="-4.2440453208417259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12.6%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8232-4F32-BBD6-E912640DECD2}"/>
                </c:ext>
              </c:extLst>
            </c:dLbl>
            <c:dLbl>
              <c:idx val="2"/>
              <c:layout>
                <c:manualLayout>
                  <c:x val="-9.2539711249750078E-2"/>
                  <c:y val="1.5760623904319197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2.3%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8232-4F32-BBD6-E912640DECD2}"/>
                </c:ext>
              </c:extLst>
            </c:dLbl>
            <c:dLbl>
              <c:idx val="3"/>
              <c:layout>
                <c:manualLayout>
                  <c:x val="-9.6758989816933594E-2"/>
                  <c:y val="6.7418145971072263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39․2%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232-4F32-BBD6-E912640DECD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GHEA Grapalat" panose="02000506050000020003" pitchFamily="50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Kred2022!$B$13:$B$16</c:f>
              <c:strCache>
                <c:ptCount val="4"/>
                <c:pt idx="0">
                  <c:v>Առևտրային գործունեությունից</c:v>
                </c:pt>
                <c:pt idx="1">
                  <c:v>Բյուջեների նկատմամբ </c:v>
                </c:pt>
                <c:pt idx="2">
                  <c:v>Աշխատավարձի  և աշխատակիցների այլ հատուցումների գծով</c:v>
                </c:pt>
                <c:pt idx="3">
                  <c:v>Այլ</c:v>
                </c:pt>
              </c:strCache>
            </c:strRef>
          </c:cat>
          <c:val>
            <c:numRef>
              <c:f>Kred2022!$C$13:$C$16</c:f>
              <c:numCache>
                <c:formatCode>_(* #,##0.0_);_(* \(#,##0.0\);_(* "-"??_);_(@_)</c:formatCode>
                <c:ptCount val="4"/>
                <c:pt idx="0">
                  <c:v>45.895164073167976</c:v>
                </c:pt>
                <c:pt idx="1">
                  <c:v>12.608720126451198</c:v>
                </c:pt>
                <c:pt idx="2">
                  <c:v>2.2671277075831555</c:v>
                </c:pt>
                <c:pt idx="3">
                  <c:v>39.228988092797664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8232-4F32-BBD6-E912640DECD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4.5062477556861005E-2"/>
          <c:y val="0.52637890692232903"/>
          <c:w val="0.95493740611520073"/>
          <c:h val="0.4736210930776709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GHEA Grapalat" panose="02000506050000020003" pitchFamily="50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1.6321280945534214E-2"/>
          <c:y val="5.6779592942341271E-2"/>
          <c:w val="0.93797913240696995"/>
          <c:h val="0.64163794472310176"/>
        </c:manualLayout>
      </c:layout>
      <c:pie3DChart>
        <c:varyColors val="1"/>
        <c:ser>
          <c:idx val="0"/>
          <c:order val="0"/>
          <c:spPr>
            <a:effectLst>
              <a:outerShdw blurRad="50800" dist="12700" dir="5400000" algn="ctr" rotWithShape="0">
                <a:srgbClr val="000000">
                  <a:alpha val="43137"/>
                </a:srgbClr>
              </a:outerShdw>
            </a:effectLst>
          </c:spPr>
          <c:explosion val="18"/>
          <c:dPt>
            <c:idx val="0"/>
            <c:bubble3D val="0"/>
            <c:explosion val="4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>
                <a:outerShdw blurRad="50800" dist="12700" dir="5400000" algn="ctr" rotWithShape="0">
                  <a:srgbClr val="000000">
                    <a:alpha val="43137"/>
                  </a:srgbClr>
                </a:outerShdw>
              </a:effectLst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01CE-49DE-9812-3A1BD05156C7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>
                <a:outerShdw blurRad="50800" dist="12700" dir="5400000" algn="ctr" rotWithShape="0">
                  <a:srgbClr val="000000">
                    <a:alpha val="43137"/>
                  </a:srgbClr>
                </a:outerShdw>
              </a:effectLst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1CE-49DE-9812-3A1BD05156C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>
                <a:outerShdw blurRad="50800" dist="12700" dir="5400000" algn="ctr" rotWithShape="0">
                  <a:srgbClr val="000000">
                    <a:alpha val="43137"/>
                  </a:srgbClr>
                </a:outerShdw>
              </a:effectLst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01CE-49DE-9812-3A1BD05156C7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>
                <a:outerShdw blurRad="50800" dist="12700" dir="5400000" algn="ctr" rotWithShape="0">
                  <a:srgbClr val="000000">
                    <a:alpha val="43137"/>
                  </a:srgbClr>
                </a:outerShdw>
              </a:effectLst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01CE-49DE-9812-3A1BD05156C7}"/>
              </c:ext>
            </c:extLst>
          </c:dPt>
          <c:dLbls>
            <c:dLbl>
              <c:idx val="0"/>
              <c:layout>
                <c:manualLayout>
                  <c:x val="9.8332328775997985E-2"/>
                  <c:y val="-2.8600579677298805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24.6%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1CE-49DE-9812-3A1BD05156C7}"/>
                </c:ext>
              </c:extLst>
            </c:dLbl>
            <c:dLbl>
              <c:idx val="1"/>
              <c:layout>
                <c:manualLayout>
                  <c:x val="0"/>
                  <c:y val="-0.13619263784197791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11.4%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1CE-49DE-9812-3A1BD05156C7}"/>
                </c:ext>
              </c:extLst>
            </c:dLbl>
            <c:dLbl>
              <c:idx val="2"/>
              <c:layout>
                <c:manualLayout>
                  <c:x val="1.0132932412574642E-2"/>
                  <c:y val="0.10622089577512488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2.1%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1CE-49DE-9812-3A1BD05156C7}"/>
                </c:ext>
              </c:extLst>
            </c:dLbl>
            <c:dLbl>
              <c:idx val="3"/>
              <c:layout>
                <c:manualLayout>
                  <c:x val="1.2944983818770227E-2"/>
                  <c:y val="0.23811319955973245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61.9%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01CE-49DE-9812-3A1BD05156C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GHEA Grapalat" panose="02000506050000020003" pitchFamily="50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Կրեդիտ!$B$15:$B$18</c:f>
              <c:strCache>
                <c:ptCount val="4"/>
                <c:pt idx="0">
                  <c:v>Առևտրային գործունեությունից</c:v>
                </c:pt>
                <c:pt idx="1">
                  <c:v>Բյուջեների նկատմամբ </c:v>
                </c:pt>
                <c:pt idx="2">
                  <c:v>Աշխատավարձի  և աշխատակիցների այլ հատուցումների գծով </c:v>
                </c:pt>
                <c:pt idx="3">
                  <c:v>Այլ</c:v>
                </c:pt>
              </c:strCache>
            </c:strRef>
          </c:cat>
          <c:val>
            <c:numRef>
              <c:f>Կրեդիտ!$C$15:$C$18</c:f>
              <c:numCache>
                <c:formatCode>_(* #,##0.0_);_(* \(#,##0.0\);_(* "-"??_);_(@_)</c:formatCode>
                <c:ptCount val="4"/>
                <c:pt idx="0">
                  <c:v>23.9</c:v>
                </c:pt>
                <c:pt idx="1">
                  <c:v>8.4</c:v>
                </c:pt>
                <c:pt idx="2">
                  <c:v>1.4</c:v>
                </c:pt>
                <c:pt idx="3">
                  <c:v>66.3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01CE-49DE-9812-3A1BD05156C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GHEA Grapalat" panose="02000506050000020003" pitchFamily="50" charset="0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'[SNCO-2022.xlsx]Analysis'!$B$36:$B$38</c:f>
              <c:strCache>
                <c:ptCount val="3"/>
                <c:pt idx="0">
                  <c:v>Պետական բյուջեի պլան ծախսեր (մլրդ դրամ)</c:v>
                </c:pt>
                <c:pt idx="1">
                  <c:v>ՊՈԱԿ-ների ակտիվներ (մլրդ դրամ)</c:v>
                </c:pt>
                <c:pt idx="2">
                  <c:v>ՊՈԱԿ-ների մուտքեր (մլրդ դրամ)</c:v>
                </c:pt>
              </c:strCache>
            </c:strRef>
          </c:cat>
          <c:val>
            <c:numRef>
              <c:f>'[SNCO-2022.xlsx]Analysis'!$C$36:$C$38</c:f>
              <c:numCache>
                <c:formatCode>_(* #,##0_);_(* \(#,##0\);_(* "-"??_);_(@_)</c:formatCode>
                <c:ptCount val="3"/>
                <c:pt idx="0">
                  <c:v>2184</c:v>
                </c:pt>
                <c:pt idx="1">
                  <c:v>455</c:v>
                </c:pt>
                <c:pt idx="2">
                  <c:v>196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C0-4749-B55F-36CEB0DECE3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37193032"/>
        <c:axId val="576353720"/>
      </c:barChart>
      <c:catAx>
        <c:axId val="4371930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GHEA Grapalat" panose="02000506050000020003" pitchFamily="50" charset="0"/>
                <a:ea typeface="+mn-ea"/>
                <a:cs typeface="+mn-cs"/>
              </a:defRPr>
            </a:pPr>
            <a:endParaRPr lang="en-US"/>
          </a:p>
        </c:txPr>
        <c:crossAx val="576353720"/>
        <c:crosses val="autoZero"/>
        <c:auto val="1"/>
        <c:lblAlgn val="ctr"/>
        <c:lblOffset val="100"/>
        <c:noMultiLvlLbl val="0"/>
      </c:catAx>
      <c:valAx>
        <c:axId val="5763537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GHEA Grapalat" panose="02000506050000020003" pitchFamily="50" charset="0"/>
                <a:ea typeface="+mn-ea"/>
                <a:cs typeface="+mn-cs"/>
              </a:defRPr>
            </a:pPr>
            <a:endParaRPr lang="en-US"/>
          </a:p>
        </c:txPr>
        <c:crossAx val="437193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400">
          <a:latin typeface="GHEA Grapalat" panose="02000506050000020003" pitchFamily="50" charset="0"/>
        </a:defRPr>
      </a:pPr>
      <a:endParaRPr lang="en-US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GHEA Grapalat" panose="02000506050000020003" pitchFamily="50" charset="0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'[SNCO-2022.xlsx]Analysis'!$B$36:$B$38</c:f>
              <c:strCache>
                <c:ptCount val="3"/>
                <c:pt idx="0">
                  <c:v>Պետական բյուջեի պլան ծախսեր</c:v>
                </c:pt>
                <c:pt idx="1">
                  <c:v>ՊՈԱԿ-ների ակտիվներ</c:v>
                </c:pt>
                <c:pt idx="2">
                  <c:v>ՊՈԱԿ-ների մուտքեր</c:v>
                </c:pt>
              </c:strCache>
            </c:strRef>
          </c:cat>
          <c:val>
            <c:numRef>
              <c:f>'[SNCO-2022.xlsx]Analysis'!$D$36:$D$38</c:f>
              <c:numCache>
                <c:formatCode>0%</c:formatCode>
                <c:ptCount val="3"/>
                <c:pt idx="0">
                  <c:v>1</c:v>
                </c:pt>
                <c:pt idx="1">
                  <c:v>0.20833333333333334</c:v>
                </c:pt>
                <c:pt idx="2">
                  <c:v>8.9743589743589744E-2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894-4370-B03D-C3F475BBD25C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642131296"/>
        <c:axId val="642132376"/>
      </c:barChart>
      <c:catAx>
        <c:axId val="6421312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GHEA Grapalat" panose="02000506050000020003" pitchFamily="50" charset="0"/>
                <a:ea typeface="+mn-ea"/>
                <a:cs typeface="+mn-cs"/>
              </a:defRPr>
            </a:pPr>
            <a:endParaRPr lang="en-US"/>
          </a:p>
        </c:txPr>
        <c:crossAx val="642132376"/>
        <c:crosses val="autoZero"/>
        <c:auto val="1"/>
        <c:lblAlgn val="ctr"/>
        <c:lblOffset val="100"/>
        <c:noMultiLvlLbl val="0"/>
      </c:catAx>
      <c:valAx>
        <c:axId val="6421323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GHEA Grapalat" panose="02000506050000020003" pitchFamily="50" charset="0"/>
                <a:ea typeface="+mn-ea"/>
                <a:cs typeface="+mn-cs"/>
              </a:defRPr>
            </a:pPr>
            <a:endParaRPr lang="en-US"/>
          </a:p>
        </c:txPr>
        <c:crossAx val="6421312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400">
          <a:latin typeface="GHEA Grapalat" panose="02000506050000020003" pitchFamily="50" charset="0"/>
        </a:defRPr>
      </a:pPr>
      <a:endParaRPr lang="en-US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42E-4114-956B-7367CAA79E61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42E-4114-956B-7367CAA79E6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GHEA Grapalat" panose="02000506050000020003" pitchFamily="50" charset="0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1"/>
            <c:showBubbleSize val="0"/>
            <c:separator>
</c:separator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'[SNCO-2022.xlsx]Analysis'!$B$46:$B$47</c:f>
              <c:strCache>
                <c:ptCount val="2"/>
                <c:pt idx="0">
                  <c:v>ՊՈԱԿ-ներ</c:v>
                </c:pt>
                <c:pt idx="1">
                  <c:v>Պետական հատվածի այլ կազմակերպություններ</c:v>
                </c:pt>
              </c:strCache>
            </c:strRef>
          </c:cat>
          <c:val>
            <c:numRef>
              <c:f>'[SNCO-2022.xlsx]Analysis'!$C$46:$C$47</c:f>
              <c:numCache>
                <c:formatCode>_(* #,##0_);_(* \(#,##0\);_(* "-"??_);_(@_)</c:formatCode>
                <c:ptCount val="2"/>
                <c:pt idx="0">
                  <c:v>88422.8</c:v>
                </c:pt>
                <c:pt idx="1">
                  <c:v>123045.2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42E-4114-956B-7367CAA79E6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GHEA Grapalat" panose="02000506050000020003" pitchFamily="50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200">
          <a:latin typeface="GHEA Grapalat" panose="02000506050000020003" pitchFamily="50" charset="0"/>
        </a:defRPr>
      </a:pPr>
      <a:endParaRPr lang="en-US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7D9-4295-A348-F32480BE12B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7D9-4295-A348-F32480BE12B9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7D9-4295-A348-F32480BE12B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GHEA Grapalat" panose="02000506050000020003" pitchFamily="50" charset="0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'[SNCO-2022.xlsx]Analysis'!$B$40:$B$42</c:f>
              <c:strCache>
                <c:ptCount val="3"/>
                <c:pt idx="0">
                  <c:v>Բյուջե</c:v>
                </c:pt>
                <c:pt idx="1">
                  <c:v>Ձեռնարկատիրական գործունեություն</c:v>
                </c:pt>
                <c:pt idx="2">
                  <c:v>Այլ</c:v>
                </c:pt>
              </c:strCache>
            </c:strRef>
          </c:cat>
          <c:val>
            <c:numRef>
              <c:f>'[SNCO-2022.xlsx]Analysis'!$D$40:$D$42</c:f>
              <c:numCache>
                <c:formatCode>0%</c:formatCode>
                <c:ptCount val="3"/>
                <c:pt idx="0">
                  <c:v>0.90306122448979587</c:v>
                </c:pt>
                <c:pt idx="1">
                  <c:v>8.1632653061224483E-2</c:v>
                </c:pt>
                <c:pt idx="2">
                  <c:v>1.5306122448979591E-2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07D9-4295-A348-F32480BE12B9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GHEA Grapalat" panose="02000506050000020003" pitchFamily="50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200">
          <a:latin typeface="GHEA Grapalat" panose="02000506050000020003" pitchFamily="50" charset="0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6395ABB-BA6D-4ADF-8F6D-12BBB866B69D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B1EFC46-8455-4F45-9913-D6C8F7889332}">
      <dgm:prSet custT="1"/>
      <dgm:spPr/>
      <dgm:t>
        <a:bodyPr/>
        <a:lstStyle/>
        <a:p>
          <a:r>
            <a:rPr lang="hy-AM" sz="1200" dirty="0">
              <a:latin typeface="GHEA Grapalat" panose="02000506050000020003" pitchFamily="50" charset="0"/>
            </a:rPr>
            <a:t/>
          </a:r>
          <a:br>
            <a:rPr lang="hy-AM" sz="1200" dirty="0">
              <a:latin typeface="GHEA Grapalat" panose="02000506050000020003" pitchFamily="50" charset="0"/>
            </a:rPr>
          </a:br>
          <a:r>
            <a:rPr lang="hy-AM" sz="1200" b="1" dirty="0" smtClean="0">
              <a:latin typeface="GHEA Grapalat" panose="02000506050000020003" pitchFamily="50" charset="0"/>
            </a:rPr>
            <a:t>Մինչև մարտի </a:t>
          </a:r>
          <a:r>
            <a:rPr lang="hy-AM" sz="1200" b="1" dirty="0">
              <a:latin typeface="GHEA Grapalat" panose="02000506050000020003" pitchFamily="50" charset="0"/>
            </a:rPr>
            <a:t>1</a:t>
          </a:r>
          <a:r>
            <a:rPr lang="hy-AM" sz="1200" dirty="0">
              <a:latin typeface="GHEA Grapalat" panose="02000506050000020003" pitchFamily="50" charset="0"/>
            </a:rPr>
            <a:t/>
          </a:r>
          <a:br>
            <a:rPr lang="hy-AM" sz="1200" dirty="0">
              <a:latin typeface="GHEA Grapalat" panose="02000506050000020003" pitchFamily="50" charset="0"/>
            </a:rPr>
          </a:br>
          <a:r>
            <a:rPr lang="hy-AM" sz="1200" dirty="0">
              <a:latin typeface="GHEA Grapalat" panose="02000506050000020003" pitchFamily="50" charset="0"/>
            </a:rPr>
            <a:t>Լիազոր մարմինների </a:t>
          </a:r>
          <a:r>
            <a:rPr lang="hy-AM" sz="1200" dirty="0" smtClean="0">
              <a:latin typeface="GHEA Grapalat" panose="02000506050000020003" pitchFamily="50" charset="0"/>
            </a:rPr>
            <a:t>կողմից </a:t>
          </a:r>
          <a:r>
            <a:rPr lang="hy-AM" sz="1200" dirty="0">
              <a:latin typeface="GHEA Grapalat" panose="02000506050000020003" pitchFamily="50" charset="0"/>
            </a:rPr>
            <a:t>ներկայացվում է ՖՆ</a:t>
          </a:r>
          <a:endParaRPr lang="en-US" sz="1200" dirty="0">
            <a:latin typeface="GHEA Grapalat" panose="02000506050000020003" pitchFamily="50" charset="0"/>
          </a:endParaRPr>
        </a:p>
      </dgm:t>
    </dgm:pt>
    <dgm:pt modelId="{B693D347-F25D-4DC3-8269-AEC5DB9BBCEA}" type="parTrans" cxnId="{7BA3D9C2-0C4E-4F6C-A67E-A14B96C7FB3C}">
      <dgm:prSet/>
      <dgm:spPr/>
      <dgm:t>
        <a:bodyPr/>
        <a:lstStyle/>
        <a:p>
          <a:endParaRPr lang="en-US" sz="2000">
            <a:latin typeface="GHEA Grapalat" panose="02000506050000020003" pitchFamily="50" charset="0"/>
          </a:endParaRPr>
        </a:p>
      </dgm:t>
    </dgm:pt>
    <dgm:pt modelId="{A85F1343-AD01-4EAC-938E-ED937211B827}" type="sibTrans" cxnId="{7BA3D9C2-0C4E-4F6C-A67E-A14B96C7FB3C}">
      <dgm:prSet/>
      <dgm:spPr/>
      <dgm:t>
        <a:bodyPr/>
        <a:lstStyle/>
        <a:p>
          <a:endParaRPr lang="en-US" sz="2000">
            <a:latin typeface="GHEA Grapalat" panose="02000506050000020003" pitchFamily="50" charset="0"/>
          </a:endParaRPr>
        </a:p>
      </dgm:t>
    </dgm:pt>
    <dgm:pt modelId="{D3F81072-C8C7-4CBD-9195-1E98ECF24855}">
      <dgm:prSet custT="1"/>
      <dgm:spPr/>
      <dgm:t>
        <a:bodyPr/>
        <a:lstStyle/>
        <a:p>
          <a:r>
            <a:rPr lang="hy-AM" sz="1200" b="1" dirty="0" smtClean="0">
              <a:latin typeface="GHEA Grapalat" panose="02000506050000020003" pitchFamily="50" charset="0"/>
            </a:rPr>
            <a:t>Մինչև մայիսի </a:t>
          </a:r>
          <a:r>
            <a:rPr lang="hy-AM" sz="1200" b="1" dirty="0">
              <a:latin typeface="GHEA Grapalat" panose="02000506050000020003" pitchFamily="50" charset="0"/>
            </a:rPr>
            <a:t>1</a:t>
          </a:r>
          <a:r>
            <a:rPr lang="hy-AM" sz="1200" dirty="0">
              <a:latin typeface="GHEA Grapalat" panose="02000506050000020003" pitchFamily="50" charset="0"/>
            </a:rPr>
            <a:t/>
          </a:r>
          <a:br>
            <a:rPr lang="hy-AM" sz="1200" dirty="0">
              <a:latin typeface="GHEA Grapalat" panose="02000506050000020003" pitchFamily="50" charset="0"/>
            </a:rPr>
          </a:br>
          <a:r>
            <a:rPr lang="hy-AM" sz="1200" dirty="0">
              <a:latin typeface="GHEA Grapalat" panose="02000506050000020003" pitchFamily="50" charset="0"/>
            </a:rPr>
            <a:t>Որպես միասնական տեղեկատվական ամփոփ բազա հրապարակվում է ՖՆ </a:t>
          </a:r>
          <a:r>
            <a:rPr lang="hy-AM" sz="1200" dirty="0" smtClean="0">
              <a:latin typeface="GHEA Grapalat" panose="02000506050000020003" pitchFamily="50" charset="0"/>
            </a:rPr>
            <a:t>կայքում</a:t>
          </a:r>
          <a:endParaRPr lang="en-US" sz="1200" dirty="0">
            <a:latin typeface="GHEA Grapalat" panose="02000506050000020003" pitchFamily="50" charset="0"/>
          </a:endParaRPr>
        </a:p>
      </dgm:t>
    </dgm:pt>
    <dgm:pt modelId="{454F1EB6-C8F5-4F05-95AC-895CF9E877A8}" type="parTrans" cxnId="{0C11F0F3-8A91-4F8C-AE80-25EBB72B37B8}">
      <dgm:prSet/>
      <dgm:spPr/>
      <dgm:t>
        <a:bodyPr/>
        <a:lstStyle/>
        <a:p>
          <a:endParaRPr lang="en-US" sz="2000">
            <a:latin typeface="GHEA Grapalat" panose="02000506050000020003" pitchFamily="50" charset="0"/>
          </a:endParaRPr>
        </a:p>
      </dgm:t>
    </dgm:pt>
    <dgm:pt modelId="{43F1DA2F-4E5D-4CA8-96AB-DE8069E2C5B9}" type="sibTrans" cxnId="{0C11F0F3-8A91-4F8C-AE80-25EBB72B37B8}">
      <dgm:prSet/>
      <dgm:spPr/>
      <dgm:t>
        <a:bodyPr/>
        <a:lstStyle/>
        <a:p>
          <a:endParaRPr lang="en-US" sz="2000">
            <a:latin typeface="GHEA Grapalat" panose="02000506050000020003" pitchFamily="50" charset="0"/>
          </a:endParaRPr>
        </a:p>
      </dgm:t>
    </dgm:pt>
    <dgm:pt modelId="{B5C29286-E731-4820-BD75-7E7FB3AF6847}">
      <dgm:prSet custT="1"/>
      <dgm:spPr/>
      <dgm:t>
        <a:bodyPr/>
        <a:lstStyle/>
        <a:p>
          <a:r>
            <a:rPr lang="hy-AM" sz="1200" dirty="0">
              <a:latin typeface="GHEA Grapalat" panose="02000506050000020003" pitchFamily="50" charset="0"/>
            </a:rPr>
            <a:t/>
          </a:r>
          <a:br>
            <a:rPr lang="hy-AM" sz="1200" dirty="0">
              <a:latin typeface="GHEA Grapalat" panose="02000506050000020003" pitchFamily="50" charset="0"/>
            </a:rPr>
          </a:br>
          <a:r>
            <a:rPr lang="hy-AM" sz="1200" b="1" dirty="0" smtClean="0">
              <a:latin typeface="GHEA Grapalat" panose="02000506050000020003" pitchFamily="50" charset="0"/>
            </a:rPr>
            <a:t>Մինչև</a:t>
          </a:r>
          <a:r>
            <a:rPr lang="hy-AM" sz="1200" dirty="0" smtClean="0">
              <a:latin typeface="GHEA Grapalat" panose="02000506050000020003" pitchFamily="50" charset="0"/>
            </a:rPr>
            <a:t> </a:t>
          </a:r>
          <a:r>
            <a:rPr lang="hy-AM" sz="1200" b="1" dirty="0" smtClean="0">
              <a:latin typeface="GHEA Grapalat" panose="02000506050000020003" pitchFamily="50" charset="0"/>
            </a:rPr>
            <a:t>հուլիսի </a:t>
          </a:r>
          <a:r>
            <a:rPr lang="hy-AM" sz="1200" b="1" dirty="0">
              <a:latin typeface="GHEA Grapalat" panose="02000506050000020003" pitchFamily="50" charset="0"/>
            </a:rPr>
            <a:t>1</a:t>
          </a:r>
          <a:r>
            <a:rPr lang="hy-AM" sz="1200" dirty="0">
              <a:latin typeface="GHEA Grapalat" panose="02000506050000020003" pitchFamily="50" charset="0"/>
            </a:rPr>
            <a:t/>
          </a:r>
          <a:br>
            <a:rPr lang="hy-AM" sz="1200" dirty="0">
              <a:latin typeface="GHEA Grapalat" panose="02000506050000020003" pitchFamily="50" charset="0"/>
            </a:rPr>
          </a:br>
          <a:r>
            <a:rPr lang="hy-AM" sz="1200" dirty="0">
              <a:latin typeface="GHEA Grapalat" panose="02000506050000020003" pitchFamily="50" charset="0"/>
            </a:rPr>
            <a:t>ՖՆ-ն ՀՀ կառավարություն է ներկայացնում ՊՈԱԿ-ների տարեկան գործունեության ֆինանսատնտեսական արդյունքների վերաբերյալ ամփոփ հաշվետվություն </a:t>
          </a:r>
          <a:endParaRPr lang="en-US" sz="1200" dirty="0">
            <a:latin typeface="GHEA Grapalat" panose="02000506050000020003" pitchFamily="50" charset="0"/>
          </a:endParaRPr>
        </a:p>
      </dgm:t>
    </dgm:pt>
    <dgm:pt modelId="{DC3527AA-C635-4EDA-B8BD-894D6FF41BB3}" type="parTrans" cxnId="{D1AAF8A0-D26F-4536-92E9-9E1F86D553B8}">
      <dgm:prSet/>
      <dgm:spPr/>
      <dgm:t>
        <a:bodyPr/>
        <a:lstStyle/>
        <a:p>
          <a:endParaRPr lang="en-US" sz="2000">
            <a:latin typeface="GHEA Grapalat" panose="02000506050000020003" pitchFamily="50" charset="0"/>
          </a:endParaRPr>
        </a:p>
      </dgm:t>
    </dgm:pt>
    <dgm:pt modelId="{B47352DA-2F0D-46ED-8FE0-1480481594D9}" type="sibTrans" cxnId="{D1AAF8A0-D26F-4536-92E9-9E1F86D553B8}">
      <dgm:prSet/>
      <dgm:spPr/>
      <dgm:t>
        <a:bodyPr/>
        <a:lstStyle/>
        <a:p>
          <a:endParaRPr lang="en-US" sz="2000">
            <a:latin typeface="GHEA Grapalat" panose="02000506050000020003" pitchFamily="50" charset="0"/>
          </a:endParaRPr>
        </a:p>
      </dgm:t>
    </dgm:pt>
    <dgm:pt modelId="{0EC2FE59-34B3-46E0-8718-C4181BB33161}" type="pres">
      <dgm:prSet presAssocID="{C6395ABB-BA6D-4ADF-8F6D-12BBB866B69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B926C93-9135-4EB9-8231-CEDB52D85CAE}" type="pres">
      <dgm:prSet presAssocID="{C6395ABB-BA6D-4ADF-8F6D-12BBB866B69D}" presName="arrow" presStyleLbl="bgShp" presStyleIdx="0" presStyleCnt="1"/>
      <dgm:spPr/>
    </dgm:pt>
    <dgm:pt modelId="{C18B464B-0E22-4F22-90CE-D878ACE70829}" type="pres">
      <dgm:prSet presAssocID="{C6395ABB-BA6D-4ADF-8F6D-12BBB866B69D}" presName="points" presStyleCnt="0"/>
      <dgm:spPr/>
    </dgm:pt>
    <dgm:pt modelId="{148B1375-E10E-4BD1-BB69-677ED976F36A}" type="pres">
      <dgm:prSet presAssocID="{8B1EFC46-8455-4F45-9913-D6C8F7889332}" presName="compositeA" presStyleCnt="0"/>
      <dgm:spPr/>
    </dgm:pt>
    <dgm:pt modelId="{309CCA2D-F22E-4B56-8E1B-6C52EF76E584}" type="pres">
      <dgm:prSet presAssocID="{8B1EFC46-8455-4F45-9913-D6C8F7889332}" presName="textA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4BC783-EB5C-4931-ABC4-C93258561559}" type="pres">
      <dgm:prSet presAssocID="{8B1EFC46-8455-4F45-9913-D6C8F7889332}" presName="circleA" presStyleLbl="node1" presStyleIdx="0" presStyleCnt="3"/>
      <dgm:spPr/>
    </dgm:pt>
    <dgm:pt modelId="{CC841676-0837-44C2-A750-A4CA81CEC536}" type="pres">
      <dgm:prSet presAssocID="{8B1EFC46-8455-4F45-9913-D6C8F7889332}" presName="spaceA" presStyleCnt="0"/>
      <dgm:spPr/>
    </dgm:pt>
    <dgm:pt modelId="{8EFED94A-C295-4042-9751-EBE3C32FEE21}" type="pres">
      <dgm:prSet presAssocID="{A85F1343-AD01-4EAC-938E-ED937211B827}" presName="space" presStyleCnt="0"/>
      <dgm:spPr/>
    </dgm:pt>
    <dgm:pt modelId="{BBE45BF8-A191-4646-BF18-FD4429560E89}" type="pres">
      <dgm:prSet presAssocID="{D3F81072-C8C7-4CBD-9195-1E98ECF24855}" presName="compositeB" presStyleCnt="0"/>
      <dgm:spPr/>
    </dgm:pt>
    <dgm:pt modelId="{DCDEA148-3941-46D5-A33A-DB1057BDC8D0}" type="pres">
      <dgm:prSet presAssocID="{D3F81072-C8C7-4CBD-9195-1E98ECF24855}" presName="textB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3A0486-E642-466E-91C0-61113072D995}" type="pres">
      <dgm:prSet presAssocID="{D3F81072-C8C7-4CBD-9195-1E98ECF24855}" presName="circleB" presStyleLbl="node1" presStyleIdx="1" presStyleCnt="3"/>
      <dgm:spPr/>
    </dgm:pt>
    <dgm:pt modelId="{869E9545-AC84-4BEA-8927-45FC07FA3DFD}" type="pres">
      <dgm:prSet presAssocID="{D3F81072-C8C7-4CBD-9195-1E98ECF24855}" presName="spaceB" presStyleCnt="0"/>
      <dgm:spPr/>
    </dgm:pt>
    <dgm:pt modelId="{B56D012B-BAD1-4D22-B204-C215108F1A92}" type="pres">
      <dgm:prSet presAssocID="{43F1DA2F-4E5D-4CA8-96AB-DE8069E2C5B9}" presName="space" presStyleCnt="0"/>
      <dgm:spPr/>
    </dgm:pt>
    <dgm:pt modelId="{4475F5A0-02BF-4783-9B58-87DB282CC49A}" type="pres">
      <dgm:prSet presAssocID="{B5C29286-E731-4820-BD75-7E7FB3AF6847}" presName="compositeA" presStyleCnt="0"/>
      <dgm:spPr/>
    </dgm:pt>
    <dgm:pt modelId="{56A67A7F-A48C-46AF-B8E6-A976C9C443BC}" type="pres">
      <dgm:prSet presAssocID="{B5C29286-E731-4820-BD75-7E7FB3AF6847}" presName="textA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489AE3-7483-40C4-8BD4-810FAB5CDD9E}" type="pres">
      <dgm:prSet presAssocID="{B5C29286-E731-4820-BD75-7E7FB3AF6847}" presName="circleA" presStyleLbl="node1" presStyleIdx="2" presStyleCnt="3"/>
      <dgm:spPr/>
    </dgm:pt>
    <dgm:pt modelId="{1C437AC0-E444-4478-A92D-90A807BB3361}" type="pres">
      <dgm:prSet presAssocID="{B5C29286-E731-4820-BD75-7E7FB3AF6847}" presName="spaceA" presStyleCnt="0"/>
      <dgm:spPr/>
    </dgm:pt>
  </dgm:ptLst>
  <dgm:cxnLst>
    <dgm:cxn modelId="{D1AAF8A0-D26F-4536-92E9-9E1F86D553B8}" srcId="{C6395ABB-BA6D-4ADF-8F6D-12BBB866B69D}" destId="{B5C29286-E731-4820-BD75-7E7FB3AF6847}" srcOrd="2" destOrd="0" parTransId="{DC3527AA-C635-4EDA-B8BD-894D6FF41BB3}" sibTransId="{B47352DA-2F0D-46ED-8FE0-1480481594D9}"/>
    <dgm:cxn modelId="{50FAA9A4-F33E-4E3C-A757-A304180D027F}" type="presOf" srcId="{B5C29286-E731-4820-BD75-7E7FB3AF6847}" destId="{56A67A7F-A48C-46AF-B8E6-A976C9C443BC}" srcOrd="0" destOrd="0" presId="urn:microsoft.com/office/officeart/2005/8/layout/hProcess11"/>
    <dgm:cxn modelId="{05A1341F-E6D7-41EC-A3DC-533BB0787A93}" type="presOf" srcId="{C6395ABB-BA6D-4ADF-8F6D-12BBB866B69D}" destId="{0EC2FE59-34B3-46E0-8718-C4181BB33161}" srcOrd="0" destOrd="0" presId="urn:microsoft.com/office/officeart/2005/8/layout/hProcess11"/>
    <dgm:cxn modelId="{7BA3D9C2-0C4E-4F6C-A67E-A14B96C7FB3C}" srcId="{C6395ABB-BA6D-4ADF-8F6D-12BBB866B69D}" destId="{8B1EFC46-8455-4F45-9913-D6C8F7889332}" srcOrd="0" destOrd="0" parTransId="{B693D347-F25D-4DC3-8269-AEC5DB9BBCEA}" sibTransId="{A85F1343-AD01-4EAC-938E-ED937211B827}"/>
    <dgm:cxn modelId="{1C40F695-5886-4F09-8FB3-D5BAEFEF7CEE}" type="presOf" srcId="{8B1EFC46-8455-4F45-9913-D6C8F7889332}" destId="{309CCA2D-F22E-4B56-8E1B-6C52EF76E584}" srcOrd="0" destOrd="0" presId="urn:microsoft.com/office/officeart/2005/8/layout/hProcess11"/>
    <dgm:cxn modelId="{CF15CDD1-2E63-434D-A654-9C2BA61576B5}" type="presOf" srcId="{D3F81072-C8C7-4CBD-9195-1E98ECF24855}" destId="{DCDEA148-3941-46D5-A33A-DB1057BDC8D0}" srcOrd="0" destOrd="0" presId="urn:microsoft.com/office/officeart/2005/8/layout/hProcess11"/>
    <dgm:cxn modelId="{0C11F0F3-8A91-4F8C-AE80-25EBB72B37B8}" srcId="{C6395ABB-BA6D-4ADF-8F6D-12BBB866B69D}" destId="{D3F81072-C8C7-4CBD-9195-1E98ECF24855}" srcOrd="1" destOrd="0" parTransId="{454F1EB6-C8F5-4F05-95AC-895CF9E877A8}" sibTransId="{43F1DA2F-4E5D-4CA8-96AB-DE8069E2C5B9}"/>
    <dgm:cxn modelId="{301A17BC-2B3F-4AE3-8D1D-01F86CD952E1}" type="presParOf" srcId="{0EC2FE59-34B3-46E0-8718-C4181BB33161}" destId="{7B926C93-9135-4EB9-8231-CEDB52D85CAE}" srcOrd="0" destOrd="0" presId="urn:microsoft.com/office/officeart/2005/8/layout/hProcess11"/>
    <dgm:cxn modelId="{95BBBBDA-8A11-43C1-B872-0352F89351F4}" type="presParOf" srcId="{0EC2FE59-34B3-46E0-8718-C4181BB33161}" destId="{C18B464B-0E22-4F22-90CE-D878ACE70829}" srcOrd="1" destOrd="0" presId="urn:microsoft.com/office/officeart/2005/8/layout/hProcess11"/>
    <dgm:cxn modelId="{A1DCC0E2-5CDC-46F1-9482-F9CD80F8B508}" type="presParOf" srcId="{C18B464B-0E22-4F22-90CE-D878ACE70829}" destId="{148B1375-E10E-4BD1-BB69-677ED976F36A}" srcOrd="0" destOrd="0" presId="urn:microsoft.com/office/officeart/2005/8/layout/hProcess11"/>
    <dgm:cxn modelId="{E06D3256-CBD8-4824-9711-87BBBC19AEE2}" type="presParOf" srcId="{148B1375-E10E-4BD1-BB69-677ED976F36A}" destId="{309CCA2D-F22E-4B56-8E1B-6C52EF76E584}" srcOrd="0" destOrd="0" presId="urn:microsoft.com/office/officeart/2005/8/layout/hProcess11"/>
    <dgm:cxn modelId="{38E86C44-3EF1-4A7A-A942-ED94D895C9F6}" type="presParOf" srcId="{148B1375-E10E-4BD1-BB69-677ED976F36A}" destId="{DA4BC783-EB5C-4931-ABC4-C93258561559}" srcOrd="1" destOrd="0" presId="urn:microsoft.com/office/officeart/2005/8/layout/hProcess11"/>
    <dgm:cxn modelId="{DF396F3B-A859-424A-AF55-6DBCE3394BBD}" type="presParOf" srcId="{148B1375-E10E-4BD1-BB69-677ED976F36A}" destId="{CC841676-0837-44C2-A750-A4CA81CEC536}" srcOrd="2" destOrd="0" presId="urn:microsoft.com/office/officeart/2005/8/layout/hProcess11"/>
    <dgm:cxn modelId="{AD761F47-EB40-48A6-8D0B-20C63FA29870}" type="presParOf" srcId="{C18B464B-0E22-4F22-90CE-D878ACE70829}" destId="{8EFED94A-C295-4042-9751-EBE3C32FEE21}" srcOrd="1" destOrd="0" presId="urn:microsoft.com/office/officeart/2005/8/layout/hProcess11"/>
    <dgm:cxn modelId="{4F8A8FA9-53CC-48CF-8FB6-19887681ADBE}" type="presParOf" srcId="{C18B464B-0E22-4F22-90CE-D878ACE70829}" destId="{BBE45BF8-A191-4646-BF18-FD4429560E89}" srcOrd="2" destOrd="0" presId="urn:microsoft.com/office/officeart/2005/8/layout/hProcess11"/>
    <dgm:cxn modelId="{11B55B8D-A3CE-4DF8-A754-6BB4B8FF64D9}" type="presParOf" srcId="{BBE45BF8-A191-4646-BF18-FD4429560E89}" destId="{DCDEA148-3941-46D5-A33A-DB1057BDC8D0}" srcOrd="0" destOrd="0" presId="urn:microsoft.com/office/officeart/2005/8/layout/hProcess11"/>
    <dgm:cxn modelId="{1343A5D4-4682-4730-983D-CA8DAD9C6364}" type="presParOf" srcId="{BBE45BF8-A191-4646-BF18-FD4429560E89}" destId="{353A0486-E642-466E-91C0-61113072D995}" srcOrd="1" destOrd="0" presId="urn:microsoft.com/office/officeart/2005/8/layout/hProcess11"/>
    <dgm:cxn modelId="{5D4AFE4C-5AED-4DC4-BC03-5BB02A67FA43}" type="presParOf" srcId="{BBE45BF8-A191-4646-BF18-FD4429560E89}" destId="{869E9545-AC84-4BEA-8927-45FC07FA3DFD}" srcOrd="2" destOrd="0" presId="urn:microsoft.com/office/officeart/2005/8/layout/hProcess11"/>
    <dgm:cxn modelId="{3A27A2BD-DDF5-4A3E-9039-93006645D520}" type="presParOf" srcId="{C18B464B-0E22-4F22-90CE-D878ACE70829}" destId="{B56D012B-BAD1-4D22-B204-C215108F1A92}" srcOrd="3" destOrd="0" presId="urn:microsoft.com/office/officeart/2005/8/layout/hProcess11"/>
    <dgm:cxn modelId="{1DD0157F-16DB-48CE-802E-B76F057CD69F}" type="presParOf" srcId="{C18B464B-0E22-4F22-90CE-D878ACE70829}" destId="{4475F5A0-02BF-4783-9B58-87DB282CC49A}" srcOrd="4" destOrd="0" presId="urn:microsoft.com/office/officeart/2005/8/layout/hProcess11"/>
    <dgm:cxn modelId="{991960AE-4538-4571-A730-48D7FE4122E4}" type="presParOf" srcId="{4475F5A0-02BF-4783-9B58-87DB282CC49A}" destId="{56A67A7F-A48C-46AF-B8E6-A976C9C443BC}" srcOrd="0" destOrd="0" presId="urn:microsoft.com/office/officeart/2005/8/layout/hProcess11"/>
    <dgm:cxn modelId="{94B06ADF-D8A1-4528-AAE4-CEC9DE363025}" type="presParOf" srcId="{4475F5A0-02BF-4783-9B58-87DB282CC49A}" destId="{C7489AE3-7483-40C4-8BD4-810FAB5CDD9E}" srcOrd="1" destOrd="0" presId="urn:microsoft.com/office/officeart/2005/8/layout/hProcess11"/>
    <dgm:cxn modelId="{5C2CF121-A29F-4C41-93EA-2BB3AB1AD844}" type="presParOf" srcId="{4475F5A0-02BF-4783-9B58-87DB282CC49A}" destId="{1C437AC0-E444-4478-A92D-90A807BB3361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085002B-5AB1-4901-9D96-36ED0778CF58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481D13B-64FB-4661-A4E5-1E2041BC3C53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hy-AM" sz="2400" kern="1200" dirty="0" smtClean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  <a:ea typeface="+mn-ea"/>
              <a:cs typeface="+mn-cs"/>
            </a:rPr>
            <a:t>1,8</a:t>
          </a:r>
          <a:r>
            <a:rPr lang="en-US" sz="2400" kern="1200" dirty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  <a:ea typeface="+mn-ea"/>
              <a:cs typeface="+mn-cs"/>
            </a:rPr>
            <a:t>1</a:t>
          </a:r>
          <a:r>
            <a:rPr lang="hy-AM" sz="2400" kern="1200" dirty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  <a:ea typeface="+mn-ea"/>
              <a:cs typeface="+mn-cs"/>
            </a:rPr>
            <a:t>2 ՊՈԱԿ</a:t>
          </a:r>
          <a:endParaRPr lang="en-US" sz="2400" kern="1200" dirty="0">
            <a:solidFill>
              <a:srgbClr val="5B9BD5">
                <a:lumMod val="50000"/>
              </a:srgbClr>
            </a:solidFill>
            <a:latin typeface="GHEA Grapalat" panose="02000506050000020003" pitchFamily="50" charset="0"/>
            <a:ea typeface="+mn-ea"/>
            <a:cs typeface="+mn-cs"/>
          </a:endParaRPr>
        </a:p>
      </dgm:t>
    </dgm:pt>
    <dgm:pt modelId="{7BF1F4C0-858A-4FD7-870E-C4E692D99006}" type="parTrans" cxnId="{F67FC457-8088-44DB-8C28-C748173C88C8}">
      <dgm:prSet/>
      <dgm:spPr/>
      <dgm:t>
        <a:bodyPr/>
        <a:lstStyle/>
        <a:p>
          <a:endParaRPr lang="en-US">
            <a:latin typeface="GHEA Grapalat" pitchFamily="50" charset="0"/>
          </a:endParaRPr>
        </a:p>
      </dgm:t>
    </dgm:pt>
    <dgm:pt modelId="{83F498D2-E0FF-4883-8EF5-0129A70D77F4}" type="sibTrans" cxnId="{F67FC457-8088-44DB-8C28-C748173C88C8}">
      <dgm:prSet/>
      <dgm:spPr/>
      <dgm:t>
        <a:bodyPr/>
        <a:lstStyle/>
        <a:p>
          <a:endParaRPr lang="en-US">
            <a:latin typeface="GHEA Grapalat" pitchFamily="50" charset="0"/>
          </a:endParaRPr>
        </a:p>
      </dgm:t>
    </dgm:pt>
    <dgm:pt modelId="{91798959-2C2D-4A32-9A3C-0372354CEE1F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hy-AM" sz="2000" kern="1200" dirty="0" smtClean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  <a:ea typeface="+mn-ea"/>
              <a:cs typeface="+mn-cs"/>
            </a:rPr>
            <a:t>1,3</a:t>
          </a:r>
          <a:r>
            <a:rPr lang="en-US" sz="2000" kern="1200" dirty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  <a:ea typeface="+mn-ea"/>
              <a:cs typeface="+mn-cs"/>
            </a:rPr>
            <a:t>1</a:t>
          </a:r>
          <a:r>
            <a:rPr lang="hy-AM" sz="2000" kern="1200" dirty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  <a:ea typeface="+mn-ea"/>
              <a:cs typeface="+mn-cs"/>
            </a:rPr>
            <a:t>1</a:t>
          </a:r>
          <a:endParaRPr lang="en-US" sz="2000" kern="1200" dirty="0">
            <a:solidFill>
              <a:srgbClr val="5B9BD5">
                <a:lumMod val="50000"/>
              </a:srgbClr>
            </a:solidFill>
            <a:latin typeface="GHEA Grapalat" panose="02000506050000020003" pitchFamily="50" charset="0"/>
            <a:ea typeface="+mn-ea"/>
            <a:cs typeface="+mn-cs"/>
          </a:endParaRPr>
        </a:p>
        <a:p>
          <a:pPr rtl="0"/>
          <a:r>
            <a:rPr lang="hy-AM" sz="2000" kern="1200" dirty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  <a:ea typeface="+mn-ea"/>
              <a:cs typeface="+mn-cs"/>
            </a:rPr>
            <a:t>հանրակրթական դպրոցներ</a:t>
          </a:r>
          <a:endParaRPr lang="en-US" sz="2000" kern="1200" dirty="0">
            <a:solidFill>
              <a:srgbClr val="5B9BD5">
                <a:lumMod val="50000"/>
              </a:srgbClr>
            </a:solidFill>
            <a:latin typeface="GHEA Grapalat" panose="02000506050000020003" pitchFamily="50" charset="0"/>
            <a:ea typeface="+mn-ea"/>
            <a:cs typeface="+mn-cs"/>
          </a:endParaRPr>
        </a:p>
      </dgm:t>
    </dgm:pt>
    <dgm:pt modelId="{593B797D-BAA0-4250-A98B-1C857DA63C81}" type="parTrans" cxnId="{E74767A8-504E-4A10-9652-35ECEECD3C4B}">
      <dgm:prSet/>
      <dgm:spPr/>
      <dgm:t>
        <a:bodyPr/>
        <a:lstStyle/>
        <a:p>
          <a:endParaRPr lang="en-US">
            <a:latin typeface="GHEA Grapalat" pitchFamily="50" charset="0"/>
          </a:endParaRPr>
        </a:p>
      </dgm:t>
    </dgm:pt>
    <dgm:pt modelId="{B5C86DA8-9E19-40C2-93C6-B6C0019ED253}" type="sibTrans" cxnId="{E74767A8-504E-4A10-9652-35ECEECD3C4B}">
      <dgm:prSet/>
      <dgm:spPr/>
      <dgm:t>
        <a:bodyPr/>
        <a:lstStyle/>
        <a:p>
          <a:endParaRPr lang="en-US">
            <a:latin typeface="GHEA Grapalat" pitchFamily="50" charset="0"/>
          </a:endParaRPr>
        </a:p>
      </dgm:t>
    </dgm:pt>
    <dgm:pt modelId="{52718C77-8675-4BC4-B530-7E5BCE8549BF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hy-AM" sz="2000" kern="120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  <a:ea typeface="+mn-ea"/>
              <a:cs typeface="+mn-cs"/>
            </a:rPr>
            <a:t>155</a:t>
          </a:r>
          <a:r>
            <a:rPr lang="hy-AM" sz="2000" kern="1200">
              <a:latin typeface="GHEA Grapalat" pitchFamily="50" charset="0"/>
            </a:rPr>
            <a:t> </a:t>
          </a:r>
          <a:endParaRPr lang="en-US" sz="2000" kern="1200" dirty="0">
            <a:latin typeface="GHEA Grapalat" pitchFamily="50" charset="0"/>
          </a:endParaRPr>
        </a:p>
        <a:p>
          <a:pPr rtl="0"/>
          <a:r>
            <a:rPr lang="en-US" sz="2000" kern="120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  <a:ea typeface="+mn-ea"/>
              <a:cs typeface="+mn-cs"/>
            </a:rPr>
            <a:t>Առողջապահական հաստատություններ</a:t>
          </a:r>
          <a:endParaRPr lang="en-US" sz="2000" kern="1200" dirty="0">
            <a:solidFill>
              <a:srgbClr val="5B9BD5">
                <a:lumMod val="50000"/>
              </a:srgbClr>
            </a:solidFill>
            <a:latin typeface="GHEA Grapalat" panose="02000506050000020003" pitchFamily="50" charset="0"/>
            <a:ea typeface="+mn-ea"/>
            <a:cs typeface="+mn-cs"/>
          </a:endParaRPr>
        </a:p>
      </dgm:t>
    </dgm:pt>
    <dgm:pt modelId="{CA4F0ED2-AB55-4A05-82CA-D4948595C728}" type="parTrans" cxnId="{81B2D873-D5E0-4579-A70F-B49A04DABA28}">
      <dgm:prSet/>
      <dgm:spPr/>
      <dgm:t>
        <a:bodyPr/>
        <a:lstStyle/>
        <a:p>
          <a:endParaRPr lang="en-US">
            <a:latin typeface="GHEA Grapalat" pitchFamily="50" charset="0"/>
          </a:endParaRPr>
        </a:p>
      </dgm:t>
    </dgm:pt>
    <dgm:pt modelId="{43B27DAA-C2AD-4FF5-BEC3-8E4688F3D790}" type="sibTrans" cxnId="{81B2D873-D5E0-4579-A70F-B49A04DABA28}">
      <dgm:prSet/>
      <dgm:spPr/>
      <dgm:t>
        <a:bodyPr/>
        <a:lstStyle/>
        <a:p>
          <a:endParaRPr lang="en-US">
            <a:latin typeface="GHEA Grapalat" pitchFamily="50" charset="0"/>
          </a:endParaRPr>
        </a:p>
      </dgm:t>
    </dgm:pt>
    <dgm:pt modelId="{58BFF562-BB26-4848-9745-DE9C8538FEF3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en-US" sz="2000" kern="120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  <a:ea typeface="+mn-ea"/>
              <a:cs typeface="+mn-cs"/>
            </a:rPr>
            <a:t>346</a:t>
          </a:r>
          <a:endParaRPr lang="en-US" sz="2000" kern="1200" dirty="0">
            <a:solidFill>
              <a:srgbClr val="5B9BD5">
                <a:lumMod val="50000"/>
              </a:srgbClr>
            </a:solidFill>
            <a:latin typeface="GHEA Grapalat" panose="02000506050000020003" pitchFamily="50" charset="0"/>
            <a:ea typeface="+mn-ea"/>
            <a:cs typeface="+mn-cs"/>
          </a:endParaRPr>
        </a:p>
        <a:p>
          <a:pPr rtl="0"/>
          <a:r>
            <a:rPr lang="hy-AM" sz="2000" kern="1200" dirty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  <a:ea typeface="+mn-ea"/>
              <a:cs typeface="+mn-cs"/>
            </a:rPr>
            <a:t>Այլ</a:t>
          </a:r>
          <a:endParaRPr lang="en-US" sz="2000" kern="1200" dirty="0">
            <a:solidFill>
              <a:srgbClr val="5B9BD5">
                <a:lumMod val="50000"/>
              </a:srgbClr>
            </a:solidFill>
            <a:latin typeface="GHEA Grapalat" panose="02000506050000020003" pitchFamily="50" charset="0"/>
            <a:ea typeface="+mn-ea"/>
            <a:cs typeface="+mn-cs"/>
          </a:endParaRPr>
        </a:p>
      </dgm:t>
    </dgm:pt>
    <dgm:pt modelId="{66026CD5-11D5-4FFD-88DC-84333CE6E1AA}" type="parTrans" cxnId="{2B375A41-D178-40C3-9FDE-8EE0E466B12F}">
      <dgm:prSet/>
      <dgm:spPr/>
      <dgm:t>
        <a:bodyPr/>
        <a:lstStyle/>
        <a:p>
          <a:endParaRPr lang="en-US">
            <a:latin typeface="GHEA Grapalat" pitchFamily="50" charset="0"/>
          </a:endParaRPr>
        </a:p>
      </dgm:t>
    </dgm:pt>
    <dgm:pt modelId="{D4899A20-FFB8-41F1-B912-DC34C0429D5A}" type="sibTrans" cxnId="{2B375A41-D178-40C3-9FDE-8EE0E466B12F}">
      <dgm:prSet/>
      <dgm:spPr/>
      <dgm:t>
        <a:bodyPr/>
        <a:lstStyle/>
        <a:p>
          <a:endParaRPr lang="en-US">
            <a:latin typeface="GHEA Grapalat" pitchFamily="50" charset="0"/>
          </a:endParaRPr>
        </a:p>
      </dgm:t>
    </dgm:pt>
    <dgm:pt modelId="{C2DFCAF7-A7A6-4270-8302-CBDCED99B45C}" type="pres">
      <dgm:prSet presAssocID="{3085002B-5AB1-4901-9D96-36ED0778CF5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E799F7E2-8972-4B4C-8080-FDA3BCFB4E08}" type="pres">
      <dgm:prSet presAssocID="{F481D13B-64FB-4661-A4E5-1E2041BC3C53}" presName="hierRoot1" presStyleCnt="0">
        <dgm:presLayoutVars>
          <dgm:hierBranch val="init"/>
        </dgm:presLayoutVars>
      </dgm:prSet>
      <dgm:spPr/>
    </dgm:pt>
    <dgm:pt modelId="{D2A6B50B-5818-4C48-BD2C-21C5C7A49AD5}" type="pres">
      <dgm:prSet presAssocID="{F481D13B-64FB-4661-A4E5-1E2041BC3C53}" presName="rootComposite1" presStyleCnt="0"/>
      <dgm:spPr/>
    </dgm:pt>
    <dgm:pt modelId="{8E961CBE-8360-4EC0-A33A-6ACAD0C18719}" type="pres">
      <dgm:prSet presAssocID="{F481D13B-64FB-4661-A4E5-1E2041BC3C53}" presName="rootText1" presStyleLbl="node0" presStyleIdx="0" presStyleCnt="1" custScaleY="85768" custLinFactNeighborX="-959" custLinFactNeighborY="-287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4C5446A-9FFC-4E3B-97F1-38B33DC71DE1}" type="pres">
      <dgm:prSet presAssocID="{F481D13B-64FB-4661-A4E5-1E2041BC3C53}" presName="rootConnector1" presStyleLbl="node1" presStyleIdx="0" presStyleCnt="0"/>
      <dgm:spPr/>
      <dgm:t>
        <a:bodyPr/>
        <a:lstStyle/>
        <a:p>
          <a:endParaRPr lang="en-US"/>
        </a:p>
      </dgm:t>
    </dgm:pt>
    <dgm:pt modelId="{EFE5118B-D958-42C1-B626-1E13CA8A4B04}" type="pres">
      <dgm:prSet presAssocID="{F481D13B-64FB-4661-A4E5-1E2041BC3C53}" presName="hierChild2" presStyleCnt="0"/>
      <dgm:spPr/>
    </dgm:pt>
    <dgm:pt modelId="{EB591045-F609-42D4-9B17-68EBC4BA822B}" type="pres">
      <dgm:prSet presAssocID="{593B797D-BAA0-4250-A98B-1C857DA63C81}" presName="Name37" presStyleLbl="parChTrans1D2" presStyleIdx="0" presStyleCnt="3"/>
      <dgm:spPr/>
      <dgm:t>
        <a:bodyPr/>
        <a:lstStyle/>
        <a:p>
          <a:endParaRPr lang="en-US"/>
        </a:p>
      </dgm:t>
    </dgm:pt>
    <dgm:pt modelId="{3211F025-F5CA-464A-9FB7-6490251F96C2}" type="pres">
      <dgm:prSet presAssocID="{91798959-2C2D-4A32-9A3C-0372354CEE1F}" presName="hierRoot2" presStyleCnt="0">
        <dgm:presLayoutVars>
          <dgm:hierBranch val="init"/>
        </dgm:presLayoutVars>
      </dgm:prSet>
      <dgm:spPr/>
    </dgm:pt>
    <dgm:pt modelId="{0FF8BAD6-BF5C-4087-B274-102F6627841D}" type="pres">
      <dgm:prSet presAssocID="{91798959-2C2D-4A32-9A3C-0372354CEE1F}" presName="rootComposite" presStyleCnt="0"/>
      <dgm:spPr/>
    </dgm:pt>
    <dgm:pt modelId="{67A351B1-975B-4D88-822F-79C751E602CC}" type="pres">
      <dgm:prSet presAssocID="{91798959-2C2D-4A32-9A3C-0372354CEE1F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BF14FBF-C963-4C1B-BB23-43D64A55EE8A}" type="pres">
      <dgm:prSet presAssocID="{91798959-2C2D-4A32-9A3C-0372354CEE1F}" presName="rootConnector" presStyleLbl="node2" presStyleIdx="0" presStyleCnt="3"/>
      <dgm:spPr/>
      <dgm:t>
        <a:bodyPr/>
        <a:lstStyle/>
        <a:p>
          <a:endParaRPr lang="en-US"/>
        </a:p>
      </dgm:t>
    </dgm:pt>
    <dgm:pt modelId="{DC44D4D3-2E7F-4864-A586-25010EE0972C}" type="pres">
      <dgm:prSet presAssocID="{91798959-2C2D-4A32-9A3C-0372354CEE1F}" presName="hierChild4" presStyleCnt="0"/>
      <dgm:spPr/>
    </dgm:pt>
    <dgm:pt modelId="{1E2E6E68-55CA-4782-90AD-E0446621A2FF}" type="pres">
      <dgm:prSet presAssocID="{91798959-2C2D-4A32-9A3C-0372354CEE1F}" presName="hierChild5" presStyleCnt="0"/>
      <dgm:spPr/>
    </dgm:pt>
    <dgm:pt modelId="{12FBE678-1B64-41E6-8BF8-83FD72BC6ECD}" type="pres">
      <dgm:prSet presAssocID="{CA4F0ED2-AB55-4A05-82CA-D4948595C728}" presName="Name37" presStyleLbl="parChTrans1D2" presStyleIdx="1" presStyleCnt="3"/>
      <dgm:spPr/>
      <dgm:t>
        <a:bodyPr/>
        <a:lstStyle/>
        <a:p>
          <a:endParaRPr lang="en-US"/>
        </a:p>
      </dgm:t>
    </dgm:pt>
    <dgm:pt modelId="{07B6C0C3-C648-429D-B642-1C4872CC126E}" type="pres">
      <dgm:prSet presAssocID="{52718C77-8675-4BC4-B530-7E5BCE8549BF}" presName="hierRoot2" presStyleCnt="0">
        <dgm:presLayoutVars>
          <dgm:hierBranch val="init"/>
        </dgm:presLayoutVars>
      </dgm:prSet>
      <dgm:spPr/>
    </dgm:pt>
    <dgm:pt modelId="{BD1934AE-83B7-4D04-9974-B6D3406C5B2A}" type="pres">
      <dgm:prSet presAssocID="{52718C77-8675-4BC4-B530-7E5BCE8549BF}" presName="rootComposite" presStyleCnt="0"/>
      <dgm:spPr/>
    </dgm:pt>
    <dgm:pt modelId="{9379BC64-E7B1-401B-A03B-C279981AF75D}" type="pres">
      <dgm:prSet presAssocID="{52718C77-8675-4BC4-B530-7E5BCE8549BF}" presName="rootText" presStyleLbl="node2" presStyleIdx="1" presStyleCnt="3" custLinFactNeighborX="-480" custLinFactNeighborY="-191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FA5F478-8C2B-4681-A5D7-813BA828289C}" type="pres">
      <dgm:prSet presAssocID="{52718C77-8675-4BC4-B530-7E5BCE8549BF}" presName="rootConnector" presStyleLbl="node2" presStyleIdx="1" presStyleCnt="3"/>
      <dgm:spPr/>
      <dgm:t>
        <a:bodyPr/>
        <a:lstStyle/>
        <a:p>
          <a:endParaRPr lang="en-US"/>
        </a:p>
      </dgm:t>
    </dgm:pt>
    <dgm:pt modelId="{1BD91C9B-F02F-44B5-9FC0-59945906A59B}" type="pres">
      <dgm:prSet presAssocID="{52718C77-8675-4BC4-B530-7E5BCE8549BF}" presName="hierChild4" presStyleCnt="0"/>
      <dgm:spPr/>
    </dgm:pt>
    <dgm:pt modelId="{1BC0C719-F737-40E8-8EC5-67E4B61C15D7}" type="pres">
      <dgm:prSet presAssocID="{52718C77-8675-4BC4-B530-7E5BCE8549BF}" presName="hierChild5" presStyleCnt="0"/>
      <dgm:spPr/>
    </dgm:pt>
    <dgm:pt modelId="{DD3B133D-F76F-4F38-B005-81DCFB3E2D98}" type="pres">
      <dgm:prSet presAssocID="{66026CD5-11D5-4FFD-88DC-84333CE6E1AA}" presName="Name37" presStyleLbl="parChTrans1D2" presStyleIdx="2" presStyleCnt="3"/>
      <dgm:spPr/>
      <dgm:t>
        <a:bodyPr/>
        <a:lstStyle/>
        <a:p>
          <a:endParaRPr lang="en-US"/>
        </a:p>
      </dgm:t>
    </dgm:pt>
    <dgm:pt modelId="{E66B0184-13B3-4058-876F-91A0BCB899C1}" type="pres">
      <dgm:prSet presAssocID="{58BFF562-BB26-4848-9745-DE9C8538FEF3}" presName="hierRoot2" presStyleCnt="0">
        <dgm:presLayoutVars>
          <dgm:hierBranch val="init"/>
        </dgm:presLayoutVars>
      </dgm:prSet>
      <dgm:spPr/>
    </dgm:pt>
    <dgm:pt modelId="{31865616-BD63-408A-86E3-F18F069A43A8}" type="pres">
      <dgm:prSet presAssocID="{58BFF562-BB26-4848-9745-DE9C8538FEF3}" presName="rootComposite" presStyleCnt="0"/>
      <dgm:spPr/>
    </dgm:pt>
    <dgm:pt modelId="{8D3FE774-661B-465B-99E5-A35BC29C1B76}" type="pres">
      <dgm:prSet presAssocID="{58BFF562-BB26-4848-9745-DE9C8538FEF3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9039DB9-759A-4A6E-A3C5-2FF63A5765EF}" type="pres">
      <dgm:prSet presAssocID="{58BFF562-BB26-4848-9745-DE9C8538FEF3}" presName="rootConnector" presStyleLbl="node2" presStyleIdx="2" presStyleCnt="3"/>
      <dgm:spPr/>
      <dgm:t>
        <a:bodyPr/>
        <a:lstStyle/>
        <a:p>
          <a:endParaRPr lang="en-US"/>
        </a:p>
      </dgm:t>
    </dgm:pt>
    <dgm:pt modelId="{716D32DD-5587-4296-93AF-88FB0F8DC12B}" type="pres">
      <dgm:prSet presAssocID="{58BFF562-BB26-4848-9745-DE9C8538FEF3}" presName="hierChild4" presStyleCnt="0"/>
      <dgm:spPr/>
    </dgm:pt>
    <dgm:pt modelId="{1705114E-326B-402E-A9F7-C894AE923570}" type="pres">
      <dgm:prSet presAssocID="{58BFF562-BB26-4848-9745-DE9C8538FEF3}" presName="hierChild5" presStyleCnt="0"/>
      <dgm:spPr/>
    </dgm:pt>
    <dgm:pt modelId="{9CBDCE96-3722-488C-B735-72B26A9CEA36}" type="pres">
      <dgm:prSet presAssocID="{F481D13B-64FB-4661-A4E5-1E2041BC3C53}" presName="hierChild3" presStyleCnt="0"/>
      <dgm:spPr/>
    </dgm:pt>
  </dgm:ptLst>
  <dgm:cxnLst>
    <dgm:cxn modelId="{3F595FD6-E79E-4B3D-8B97-28526CB3FEE2}" type="presOf" srcId="{58BFF562-BB26-4848-9745-DE9C8538FEF3}" destId="{C9039DB9-759A-4A6E-A3C5-2FF63A5765EF}" srcOrd="1" destOrd="0" presId="urn:microsoft.com/office/officeart/2005/8/layout/orgChart1"/>
    <dgm:cxn modelId="{81B2D873-D5E0-4579-A70F-B49A04DABA28}" srcId="{F481D13B-64FB-4661-A4E5-1E2041BC3C53}" destId="{52718C77-8675-4BC4-B530-7E5BCE8549BF}" srcOrd="1" destOrd="0" parTransId="{CA4F0ED2-AB55-4A05-82CA-D4948595C728}" sibTransId="{43B27DAA-C2AD-4FF5-BEC3-8E4688F3D790}"/>
    <dgm:cxn modelId="{D5CB432F-D968-4245-944A-8FF7D4A44E58}" type="presOf" srcId="{3085002B-5AB1-4901-9D96-36ED0778CF58}" destId="{C2DFCAF7-A7A6-4270-8302-CBDCED99B45C}" srcOrd="0" destOrd="0" presId="urn:microsoft.com/office/officeart/2005/8/layout/orgChart1"/>
    <dgm:cxn modelId="{CEFFDD33-7337-4159-AC69-14D9750C0D2A}" type="presOf" srcId="{52718C77-8675-4BC4-B530-7E5BCE8549BF}" destId="{9379BC64-E7B1-401B-A03B-C279981AF75D}" srcOrd="0" destOrd="0" presId="urn:microsoft.com/office/officeart/2005/8/layout/orgChart1"/>
    <dgm:cxn modelId="{4A644B8F-DEDC-480C-BAE3-7704E487BE1A}" type="presOf" srcId="{CA4F0ED2-AB55-4A05-82CA-D4948595C728}" destId="{12FBE678-1B64-41E6-8BF8-83FD72BC6ECD}" srcOrd="0" destOrd="0" presId="urn:microsoft.com/office/officeart/2005/8/layout/orgChart1"/>
    <dgm:cxn modelId="{2B375A41-D178-40C3-9FDE-8EE0E466B12F}" srcId="{F481D13B-64FB-4661-A4E5-1E2041BC3C53}" destId="{58BFF562-BB26-4848-9745-DE9C8538FEF3}" srcOrd="2" destOrd="0" parTransId="{66026CD5-11D5-4FFD-88DC-84333CE6E1AA}" sibTransId="{D4899A20-FFB8-41F1-B912-DC34C0429D5A}"/>
    <dgm:cxn modelId="{94D0F7DE-85E8-4D6A-8907-4B186520604E}" type="presOf" srcId="{58BFF562-BB26-4848-9745-DE9C8538FEF3}" destId="{8D3FE774-661B-465B-99E5-A35BC29C1B76}" srcOrd="0" destOrd="0" presId="urn:microsoft.com/office/officeart/2005/8/layout/orgChart1"/>
    <dgm:cxn modelId="{BB46B387-5CD4-4219-85ED-74123E0416D5}" type="presOf" srcId="{91798959-2C2D-4A32-9A3C-0372354CEE1F}" destId="{67A351B1-975B-4D88-822F-79C751E602CC}" srcOrd="0" destOrd="0" presId="urn:microsoft.com/office/officeart/2005/8/layout/orgChart1"/>
    <dgm:cxn modelId="{6FDAF610-E993-49CD-900E-55696C94E540}" type="presOf" srcId="{52718C77-8675-4BC4-B530-7E5BCE8549BF}" destId="{5FA5F478-8C2B-4681-A5D7-813BA828289C}" srcOrd="1" destOrd="0" presId="urn:microsoft.com/office/officeart/2005/8/layout/orgChart1"/>
    <dgm:cxn modelId="{1A2C31C8-92A2-433E-B9F6-53451F867E5E}" type="presOf" srcId="{F481D13B-64FB-4661-A4E5-1E2041BC3C53}" destId="{F4C5446A-9FFC-4E3B-97F1-38B33DC71DE1}" srcOrd="1" destOrd="0" presId="urn:microsoft.com/office/officeart/2005/8/layout/orgChart1"/>
    <dgm:cxn modelId="{2601503C-907B-41A3-B6D4-65ED940BCE7B}" type="presOf" srcId="{91798959-2C2D-4A32-9A3C-0372354CEE1F}" destId="{7BF14FBF-C963-4C1B-BB23-43D64A55EE8A}" srcOrd="1" destOrd="0" presId="urn:microsoft.com/office/officeart/2005/8/layout/orgChart1"/>
    <dgm:cxn modelId="{30441FA1-F7FA-45CE-A2FB-5483273BFCE7}" type="presOf" srcId="{66026CD5-11D5-4FFD-88DC-84333CE6E1AA}" destId="{DD3B133D-F76F-4F38-B005-81DCFB3E2D98}" srcOrd="0" destOrd="0" presId="urn:microsoft.com/office/officeart/2005/8/layout/orgChart1"/>
    <dgm:cxn modelId="{E74767A8-504E-4A10-9652-35ECEECD3C4B}" srcId="{F481D13B-64FB-4661-A4E5-1E2041BC3C53}" destId="{91798959-2C2D-4A32-9A3C-0372354CEE1F}" srcOrd="0" destOrd="0" parTransId="{593B797D-BAA0-4250-A98B-1C857DA63C81}" sibTransId="{B5C86DA8-9E19-40C2-93C6-B6C0019ED253}"/>
    <dgm:cxn modelId="{976C4CEA-1FA1-43FF-9649-9C016EA101AD}" type="presOf" srcId="{593B797D-BAA0-4250-A98B-1C857DA63C81}" destId="{EB591045-F609-42D4-9B17-68EBC4BA822B}" srcOrd="0" destOrd="0" presId="urn:microsoft.com/office/officeart/2005/8/layout/orgChart1"/>
    <dgm:cxn modelId="{A09EB2B6-189B-4C85-9D8F-7CF44C9A5DD8}" type="presOf" srcId="{F481D13B-64FB-4661-A4E5-1E2041BC3C53}" destId="{8E961CBE-8360-4EC0-A33A-6ACAD0C18719}" srcOrd="0" destOrd="0" presId="urn:microsoft.com/office/officeart/2005/8/layout/orgChart1"/>
    <dgm:cxn modelId="{F67FC457-8088-44DB-8C28-C748173C88C8}" srcId="{3085002B-5AB1-4901-9D96-36ED0778CF58}" destId="{F481D13B-64FB-4661-A4E5-1E2041BC3C53}" srcOrd="0" destOrd="0" parTransId="{7BF1F4C0-858A-4FD7-870E-C4E692D99006}" sibTransId="{83F498D2-E0FF-4883-8EF5-0129A70D77F4}"/>
    <dgm:cxn modelId="{66193737-0935-4086-B5D6-D0A6D95E46BF}" type="presParOf" srcId="{C2DFCAF7-A7A6-4270-8302-CBDCED99B45C}" destId="{E799F7E2-8972-4B4C-8080-FDA3BCFB4E08}" srcOrd="0" destOrd="0" presId="urn:microsoft.com/office/officeart/2005/8/layout/orgChart1"/>
    <dgm:cxn modelId="{CAC35518-A53E-44D7-84ED-2173C02D9E5B}" type="presParOf" srcId="{E799F7E2-8972-4B4C-8080-FDA3BCFB4E08}" destId="{D2A6B50B-5818-4C48-BD2C-21C5C7A49AD5}" srcOrd="0" destOrd="0" presId="urn:microsoft.com/office/officeart/2005/8/layout/orgChart1"/>
    <dgm:cxn modelId="{246804CD-F0C6-4034-9D19-1520C277F013}" type="presParOf" srcId="{D2A6B50B-5818-4C48-BD2C-21C5C7A49AD5}" destId="{8E961CBE-8360-4EC0-A33A-6ACAD0C18719}" srcOrd="0" destOrd="0" presId="urn:microsoft.com/office/officeart/2005/8/layout/orgChart1"/>
    <dgm:cxn modelId="{95F52D5C-E9DD-49F0-A316-1C9452247167}" type="presParOf" srcId="{D2A6B50B-5818-4C48-BD2C-21C5C7A49AD5}" destId="{F4C5446A-9FFC-4E3B-97F1-38B33DC71DE1}" srcOrd="1" destOrd="0" presId="urn:microsoft.com/office/officeart/2005/8/layout/orgChart1"/>
    <dgm:cxn modelId="{D254B5FE-035A-491F-A77E-E62B038AE36A}" type="presParOf" srcId="{E799F7E2-8972-4B4C-8080-FDA3BCFB4E08}" destId="{EFE5118B-D958-42C1-B626-1E13CA8A4B04}" srcOrd="1" destOrd="0" presId="urn:microsoft.com/office/officeart/2005/8/layout/orgChart1"/>
    <dgm:cxn modelId="{1C6A1557-7036-465F-9A71-8C10D2143D30}" type="presParOf" srcId="{EFE5118B-D958-42C1-B626-1E13CA8A4B04}" destId="{EB591045-F609-42D4-9B17-68EBC4BA822B}" srcOrd="0" destOrd="0" presId="urn:microsoft.com/office/officeart/2005/8/layout/orgChart1"/>
    <dgm:cxn modelId="{B0713643-ED1B-451D-BC62-6BA64F549A2B}" type="presParOf" srcId="{EFE5118B-D958-42C1-B626-1E13CA8A4B04}" destId="{3211F025-F5CA-464A-9FB7-6490251F96C2}" srcOrd="1" destOrd="0" presId="urn:microsoft.com/office/officeart/2005/8/layout/orgChart1"/>
    <dgm:cxn modelId="{419F4744-7991-4385-AA6C-CF9008D8F89D}" type="presParOf" srcId="{3211F025-F5CA-464A-9FB7-6490251F96C2}" destId="{0FF8BAD6-BF5C-4087-B274-102F6627841D}" srcOrd="0" destOrd="0" presId="urn:microsoft.com/office/officeart/2005/8/layout/orgChart1"/>
    <dgm:cxn modelId="{8B1E7C63-8A4E-42F9-B513-69324E24F2CD}" type="presParOf" srcId="{0FF8BAD6-BF5C-4087-B274-102F6627841D}" destId="{67A351B1-975B-4D88-822F-79C751E602CC}" srcOrd="0" destOrd="0" presId="urn:microsoft.com/office/officeart/2005/8/layout/orgChart1"/>
    <dgm:cxn modelId="{BCB04CD7-C9DD-42D6-BE28-6CC4CD55420D}" type="presParOf" srcId="{0FF8BAD6-BF5C-4087-B274-102F6627841D}" destId="{7BF14FBF-C963-4C1B-BB23-43D64A55EE8A}" srcOrd="1" destOrd="0" presId="urn:microsoft.com/office/officeart/2005/8/layout/orgChart1"/>
    <dgm:cxn modelId="{C2DD828E-A2FB-408D-82D0-CE52472CC334}" type="presParOf" srcId="{3211F025-F5CA-464A-9FB7-6490251F96C2}" destId="{DC44D4D3-2E7F-4864-A586-25010EE0972C}" srcOrd="1" destOrd="0" presId="urn:microsoft.com/office/officeart/2005/8/layout/orgChart1"/>
    <dgm:cxn modelId="{80848680-165F-4F42-A215-B018F7929DEC}" type="presParOf" srcId="{3211F025-F5CA-464A-9FB7-6490251F96C2}" destId="{1E2E6E68-55CA-4782-90AD-E0446621A2FF}" srcOrd="2" destOrd="0" presId="urn:microsoft.com/office/officeart/2005/8/layout/orgChart1"/>
    <dgm:cxn modelId="{1A402B84-73AC-4A7E-BE4E-1D5E66FD3706}" type="presParOf" srcId="{EFE5118B-D958-42C1-B626-1E13CA8A4B04}" destId="{12FBE678-1B64-41E6-8BF8-83FD72BC6ECD}" srcOrd="2" destOrd="0" presId="urn:microsoft.com/office/officeart/2005/8/layout/orgChart1"/>
    <dgm:cxn modelId="{A2DB8820-11A7-4952-A222-4656E2143352}" type="presParOf" srcId="{EFE5118B-D958-42C1-B626-1E13CA8A4B04}" destId="{07B6C0C3-C648-429D-B642-1C4872CC126E}" srcOrd="3" destOrd="0" presId="urn:microsoft.com/office/officeart/2005/8/layout/orgChart1"/>
    <dgm:cxn modelId="{9996B3E3-F2C8-45F9-A223-8CF7E0F23802}" type="presParOf" srcId="{07B6C0C3-C648-429D-B642-1C4872CC126E}" destId="{BD1934AE-83B7-4D04-9974-B6D3406C5B2A}" srcOrd="0" destOrd="0" presId="urn:microsoft.com/office/officeart/2005/8/layout/orgChart1"/>
    <dgm:cxn modelId="{D85BEF27-CBDF-437F-B994-AC83FF68826C}" type="presParOf" srcId="{BD1934AE-83B7-4D04-9974-B6D3406C5B2A}" destId="{9379BC64-E7B1-401B-A03B-C279981AF75D}" srcOrd="0" destOrd="0" presId="urn:microsoft.com/office/officeart/2005/8/layout/orgChart1"/>
    <dgm:cxn modelId="{464D07B1-B061-4F61-9C9A-71C3C070F2F1}" type="presParOf" srcId="{BD1934AE-83B7-4D04-9974-B6D3406C5B2A}" destId="{5FA5F478-8C2B-4681-A5D7-813BA828289C}" srcOrd="1" destOrd="0" presId="urn:microsoft.com/office/officeart/2005/8/layout/orgChart1"/>
    <dgm:cxn modelId="{0DF62ABC-B4A3-4391-8AF2-05FF4DFCFE55}" type="presParOf" srcId="{07B6C0C3-C648-429D-B642-1C4872CC126E}" destId="{1BD91C9B-F02F-44B5-9FC0-59945906A59B}" srcOrd="1" destOrd="0" presId="urn:microsoft.com/office/officeart/2005/8/layout/orgChart1"/>
    <dgm:cxn modelId="{6BBF052B-9F95-4581-A358-E1C6A88CB945}" type="presParOf" srcId="{07B6C0C3-C648-429D-B642-1C4872CC126E}" destId="{1BC0C719-F737-40E8-8EC5-67E4B61C15D7}" srcOrd="2" destOrd="0" presId="urn:microsoft.com/office/officeart/2005/8/layout/orgChart1"/>
    <dgm:cxn modelId="{CF8E2664-7990-4048-8BF6-E47A34B3518F}" type="presParOf" srcId="{EFE5118B-D958-42C1-B626-1E13CA8A4B04}" destId="{DD3B133D-F76F-4F38-B005-81DCFB3E2D98}" srcOrd="4" destOrd="0" presId="urn:microsoft.com/office/officeart/2005/8/layout/orgChart1"/>
    <dgm:cxn modelId="{95DF1AD6-850A-438E-9BE0-9422DB7D2AF6}" type="presParOf" srcId="{EFE5118B-D958-42C1-B626-1E13CA8A4B04}" destId="{E66B0184-13B3-4058-876F-91A0BCB899C1}" srcOrd="5" destOrd="0" presId="urn:microsoft.com/office/officeart/2005/8/layout/orgChart1"/>
    <dgm:cxn modelId="{7CE76A6E-A41D-4FE2-829C-5D2DA3E86D6C}" type="presParOf" srcId="{E66B0184-13B3-4058-876F-91A0BCB899C1}" destId="{31865616-BD63-408A-86E3-F18F069A43A8}" srcOrd="0" destOrd="0" presId="urn:microsoft.com/office/officeart/2005/8/layout/orgChart1"/>
    <dgm:cxn modelId="{E384EE8F-D59B-40F7-98AB-A74F2A07038F}" type="presParOf" srcId="{31865616-BD63-408A-86E3-F18F069A43A8}" destId="{8D3FE774-661B-465B-99E5-A35BC29C1B76}" srcOrd="0" destOrd="0" presId="urn:microsoft.com/office/officeart/2005/8/layout/orgChart1"/>
    <dgm:cxn modelId="{068CA29C-87EF-4CE0-8FFF-0EECB4D46C73}" type="presParOf" srcId="{31865616-BD63-408A-86E3-F18F069A43A8}" destId="{C9039DB9-759A-4A6E-A3C5-2FF63A5765EF}" srcOrd="1" destOrd="0" presId="urn:microsoft.com/office/officeart/2005/8/layout/orgChart1"/>
    <dgm:cxn modelId="{7BED0A0B-9153-45C7-9E70-3403DAD0EF7C}" type="presParOf" srcId="{E66B0184-13B3-4058-876F-91A0BCB899C1}" destId="{716D32DD-5587-4296-93AF-88FB0F8DC12B}" srcOrd="1" destOrd="0" presId="urn:microsoft.com/office/officeart/2005/8/layout/orgChart1"/>
    <dgm:cxn modelId="{75ACE2CC-BD25-495B-A476-76650977B479}" type="presParOf" srcId="{E66B0184-13B3-4058-876F-91A0BCB899C1}" destId="{1705114E-326B-402E-A9F7-C894AE923570}" srcOrd="2" destOrd="0" presId="urn:microsoft.com/office/officeart/2005/8/layout/orgChart1"/>
    <dgm:cxn modelId="{6B47BDB6-E8BA-43FA-9210-1ADE19CF31B7}" type="presParOf" srcId="{E799F7E2-8972-4B4C-8080-FDA3BCFB4E08}" destId="{9CBDCE96-3722-488C-B735-72B26A9CEA3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1153421-1ED2-4252-A1D7-B5B5E819B6D8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1BD9D8B-E5A7-4E92-8F2C-EE0BB2AEC638}">
      <dgm:prSet/>
      <dgm:spPr/>
      <dgm:t>
        <a:bodyPr/>
        <a:lstStyle/>
        <a:p>
          <a:pPr algn="l"/>
          <a:r>
            <a:rPr lang="hy-AM" dirty="0">
              <a:latin typeface="GHEA Grapalat" panose="02000506050000020003" pitchFamily="50" charset="0"/>
            </a:rPr>
            <a:t>2022թ.-ին մուտքերը կազմել են 196մլրդ դրամ, որի 90</a:t>
          </a:r>
          <a:r>
            <a:rPr lang="ru-RU" dirty="0">
              <a:latin typeface="GHEA Grapalat" panose="02000506050000020003" pitchFamily="50" charset="0"/>
            </a:rPr>
            <a:t>%-</a:t>
          </a:r>
          <a:r>
            <a:rPr lang="hy-AM" dirty="0">
              <a:latin typeface="GHEA Grapalat" panose="02000506050000020003" pitchFamily="50" charset="0"/>
            </a:rPr>
            <a:t>ը բյուջեից</a:t>
          </a:r>
          <a:endParaRPr lang="en-US" dirty="0">
            <a:latin typeface="GHEA Grapalat" panose="02000506050000020003" pitchFamily="50" charset="0"/>
          </a:endParaRPr>
        </a:p>
      </dgm:t>
    </dgm:pt>
    <dgm:pt modelId="{194F2BF4-BA53-48C4-AD51-1686FF48410E}" type="parTrans" cxnId="{18471F25-E324-49E8-842A-C129617B8C98}">
      <dgm:prSet/>
      <dgm:spPr/>
      <dgm:t>
        <a:bodyPr/>
        <a:lstStyle/>
        <a:p>
          <a:pPr algn="l"/>
          <a:endParaRPr lang="en-US">
            <a:latin typeface="GHEA Grapalat" panose="02000506050000020003" pitchFamily="50" charset="0"/>
          </a:endParaRPr>
        </a:p>
      </dgm:t>
    </dgm:pt>
    <dgm:pt modelId="{11880274-F3C9-46F4-B52C-FA6F2B90CD6C}" type="sibTrans" cxnId="{18471F25-E324-49E8-842A-C129617B8C98}">
      <dgm:prSet/>
      <dgm:spPr/>
      <dgm:t>
        <a:bodyPr/>
        <a:lstStyle/>
        <a:p>
          <a:pPr algn="l"/>
          <a:endParaRPr lang="en-US">
            <a:latin typeface="GHEA Grapalat" panose="02000506050000020003" pitchFamily="50" charset="0"/>
          </a:endParaRPr>
        </a:p>
      </dgm:t>
    </dgm:pt>
    <dgm:pt modelId="{5BB73B8C-8791-4C7A-A0B5-0106BC8CC255}">
      <dgm:prSet/>
      <dgm:spPr/>
      <dgm:t>
        <a:bodyPr/>
        <a:lstStyle/>
        <a:p>
          <a:pPr algn="l"/>
          <a:r>
            <a:rPr lang="hy-AM" dirty="0" smtClean="0">
              <a:latin typeface="GHEA Grapalat" panose="02000506050000020003" pitchFamily="50" charset="0"/>
            </a:rPr>
            <a:t>Ձեռնարկատիրական </a:t>
          </a:r>
          <a:r>
            <a:rPr lang="hy-AM" dirty="0">
              <a:latin typeface="GHEA Grapalat" panose="02000506050000020003" pitchFamily="50" charset="0"/>
            </a:rPr>
            <a:t>գործունեության մասնաբաժինը ընդհանուր ֆինանսավորման կառուցվածքում ընդամենը 8</a:t>
          </a:r>
          <a:r>
            <a:rPr lang="ru-RU" dirty="0">
              <a:latin typeface="GHEA Grapalat" panose="02000506050000020003" pitchFamily="50" charset="0"/>
            </a:rPr>
            <a:t>% </a:t>
          </a:r>
          <a:r>
            <a:rPr lang="hy-AM" dirty="0">
              <a:latin typeface="GHEA Grapalat" panose="02000506050000020003" pitchFamily="50" charset="0"/>
            </a:rPr>
            <a:t>է</a:t>
          </a:r>
          <a:endParaRPr lang="en-US" dirty="0">
            <a:latin typeface="GHEA Grapalat" panose="02000506050000020003" pitchFamily="50" charset="0"/>
          </a:endParaRPr>
        </a:p>
      </dgm:t>
    </dgm:pt>
    <dgm:pt modelId="{72B23083-B430-4E28-B005-865129A51C76}" type="parTrans" cxnId="{A299494F-A06B-43A1-ACDC-7F0D755F0552}">
      <dgm:prSet/>
      <dgm:spPr/>
      <dgm:t>
        <a:bodyPr/>
        <a:lstStyle/>
        <a:p>
          <a:pPr algn="l"/>
          <a:endParaRPr lang="en-US">
            <a:latin typeface="GHEA Grapalat" panose="02000506050000020003" pitchFamily="50" charset="0"/>
          </a:endParaRPr>
        </a:p>
      </dgm:t>
    </dgm:pt>
    <dgm:pt modelId="{D9F0829D-132A-446B-9819-B8483B9E3E48}" type="sibTrans" cxnId="{A299494F-A06B-43A1-ACDC-7F0D755F0552}">
      <dgm:prSet/>
      <dgm:spPr/>
      <dgm:t>
        <a:bodyPr/>
        <a:lstStyle/>
        <a:p>
          <a:pPr algn="l"/>
          <a:endParaRPr lang="en-US">
            <a:latin typeface="GHEA Grapalat" panose="02000506050000020003" pitchFamily="50" charset="0"/>
          </a:endParaRPr>
        </a:p>
      </dgm:t>
    </dgm:pt>
    <dgm:pt modelId="{A22F93F3-6A24-4249-8425-B42793A49CF9}">
      <dgm:prSet/>
      <dgm:spPr/>
      <dgm:t>
        <a:bodyPr/>
        <a:lstStyle/>
        <a:p>
          <a:pPr algn="l"/>
          <a:r>
            <a:rPr lang="hy-AM" dirty="0">
              <a:latin typeface="GHEA Grapalat" panose="02000506050000020003" pitchFamily="50" charset="0"/>
            </a:rPr>
            <a:t>Կան գործունեության տեսակներ, որոնց պարագայում </a:t>
          </a:r>
          <a:r>
            <a:rPr lang="hy-AM" dirty="0" smtClean="0">
              <a:latin typeface="GHEA Grapalat" panose="02000506050000020003" pitchFamily="50" charset="0"/>
            </a:rPr>
            <a:t>ձեռնարկատիրական </a:t>
          </a:r>
          <a:r>
            <a:rPr lang="hy-AM" dirty="0">
              <a:latin typeface="GHEA Grapalat" panose="02000506050000020003" pitchFamily="50" charset="0"/>
            </a:rPr>
            <a:t>գործունեության մասնաբաժնի ցածր լինելը կարող է </a:t>
          </a:r>
          <a:r>
            <a:rPr lang="hy-AM">
              <a:latin typeface="GHEA Grapalat" panose="02000506050000020003" pitchFamily="50" charset="0"/>
            </a:rPr>
            <a:t>վկայել </a:t>
          </a:r>
          <a:r>
            <a:rPr lang="hy-AM" smtClean="0">
              <a:latin typeface="GHEA Grapalat" panose="02000506050000020003" pitchFamily="50" charset="0"/>
            </a:rPr>
            <a:t>տնտեսապես ոչ </a:t>
          </a:r>
          <a:r>
            <a:rPr lang="hy-AM" dirty="0">
              <a:latin typeface="GHEA Grapalat" panose="02000506050000020003" pitchFamily="50" charset="0"/>
            </a:rPr>
            <a:t>արդյունավետ գործունեության մասին: Օրինակ՝ թատրոնների, հետբուհական հաստատությունների, </a:t>
          </a:r>
          <a:r>
            <a:rPr lang="hy-AM">
              <a:latin typeface="GHEA Grapalat" panose="02000506050000020003" pitchFamily="50" charset="0"/>
            </a:rPr>
            <a:t>բուհերի </a:t>
          </a:r>
          <a:r>
            <a:rPr lang="hy-AM" smtClean="0">
              <a:latin typeface="GHEA Grapalat" panose="02000506050000020003" pitchFamily="50" charset="0"/>
            </a:rPr>
            <a:t>դեպքում</a:t>
          </a:r>
          <a:endParaRPr lang="en-US" dirty="0">
            <a:latin typeface="GHEA Grapalat" panose="02000506050000020003" pitchFamily="50" charset="0"/>
          </a:endParaRPr>
        </a:p>
      </dgm:t>
    </dgm:pt>
    <dgm:pt modelId="{F4CB571A-887F-4E19-9F78-879E85947349}" type="parTrans" cxnId="{78B5BB72-C1A1-4A88-AC8B-E64F6BCD4421}">
      <dgm:prSet/>
      <dgm:spPr/>
      <dgm:t>
        <a:bodyPr/>
        <a:lstStyle/>
        <a:p>
          <a:pPr algn="l"/>
          <a:endParaRPr lang="en-US">
            <a:latin typeface="GHEA Grapalat" panose="02000506050000020003" pitchFamily="50" charset="0"/>
          </a:endParaRPr>
        </a:p>
      </dgm:t>
    </dgm:pt>
    <dgm:pt modelId="{9807D6F2-2B0F-46E0-B8B4-72ED139FA177}" type="sibTrans" cxnId="{78B5BB72-C1A1-4A88-AC8B-E64F6BCD4421}">
      <dgm:prSet/>
      <dgm:spPr/>
      <dgm:t>
        <a:bodyPr/>
        <a:lstStyle/>
        <a:p>
          <a:pPr algn="l"/>
          <a:endParaRPr lang="en-US">
            <a:latin typeface="GHEA Grapalat" panose="02000506050000020003" pitchFamily="50" charset="0"/>
          </a:endParaRPr>
        </a:p>
      </dgm:t>
    </dgm:pt>
    <dgm:pt modelId="{9AB72829-A92E-48A0-8810-BD08E1EB367A}" type="pres">
      <dgm:prSet presAssocID="{41153421-1ED2-4252-A1D7-B5B5E819B6D8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A0F64FA-85D9-4C1E-A3F4-D1BD074F5E19}" type="pres">
      <dgm:prSet presAssocID="{41BD9D8B-E5A7-4E92-8F2C-EE0BB2AEC638}" presName="circle1" presStyleLbl="node1" presStyleIdx="0" presStyleCnt="3"/>
      <dgm:spPr/>
    </dgm:pt>
    <dgm:pt modelId="{8B48743F-719F-44E9-8DC7-74EF9220C369}" type="pres">
      <dgm:prSet presAssocID="{41BD9D8B-E5A7-4E92-8F2C-EE0BB2AEC638}" presName="space" presStyleCnt="0"/>
      <dgm:spPr/>
    </dgm:pt>
    <dgm:pt modelId="{5F825EAF-7823-44B5-A200-FC4BA53336A6}" type="pres">
      <dgm:prSet presAssocID="{41BD9D8B-E5A7-4E92-8F2C-EE0BB2AEC638}" presName="rect1" presStyleLbl="alignAcc1" presStyleIdx="0" presStyleCnt="3"/>
      <dgm:spPr/>
      <dgm:t>
        <a:bodyPr/>
        <a:lstStyle/>
        <a:p>
          <a:endParaRPr lang="en-US"/>
        </a:p>
      </dgm:t>
    </dgm:pt>
    <dgm:pt modelId="{02BDD51E-DCCA-45C2-B8F6-D3B03F9E22FC}" type="pres">
      <dgm:prSet presAssocID="{5BB73B8C-8791-4C7A-A0B5-0106BC8CC255}" presName="vertSpace2" presStyleLbl="node1" presStyleIdx="0" presStyleCnt="3"/>
      <dgm:spPr/>
    </dgm:pt>
    <dgm:pt modelId="{0C407DB2-A854-46EF-B8A1-801FFDBA9B95}" type="pres">
      <dgm:prSet presAssocID="{5BB73B8C-8791-4C7A-A0B5-0106BC8CC255}" presName="circle2" presStyleLbl="node1" presStyleIdx="1" presStyleCnt="3"/>
      <dgm:spPr/>
    </dgm:pt>
    <dgm:pt modelId="{7457E340-0F0C-46E5-9642-64E0CC636C06}" type="pres">
      <dgm:prSet presAssocID="{5BB73B8C-8791-4C7A-A0B5-0106BC8CC255}" presName="rect2" presStyleLbl="alignAcc1" presStyleIdx="1" presStyleCnt="3"/>
      <dgm:spPr/>
      <dgm:t>
        <a:bodyPr/>
        <a:lstStyle/>
        <a:p>
          <a:endParaRPr lang="en-US"/>
        </a:p>
      </dgm:t>
    </dgm:pt>
    <dgm:pt modelId="{6030A75B-6DB2-4699-8555-AA25C8DF6A74}" type="pres">
      <dgm:prSet presAssocID="{A22F93F3-6A24-4249-8425-B42793A49CF9}" presName="vertSpace3" presStyleLbl="node1" presStyleIdx="1" presStyleCnt="3"/>
      <dgm:spPr/>
    </dgm:pt>
    <dgm:pt modelId="{D36B5F84-BE32-4E02-A595-670A11AE6580}" type="pres">
      <dgm:prSet presAssocID="{A22F93F3-6A24-4249-8425-B42793A49CF9}" presName="circle3" presStyleLbl="node1" presStyleIdx="2" presStyleCnt="3"/>
      <dgm:spPr/>
    </dgm:pt>
    <dgm:pt modelId="{3CC3E6D5-E0B9-471B-B063-32FD5EAB7342}" type="pres">
      <dgm:prSet presAssocID="{A22F93F3-6A24-4249-8425-B42793A49CF9}" presName="rect3" presStyleLbl="alignAcc1" presStyleIdx="2" presStyleCnt="3"/>
      <dgm:spPr/>
      <dgm:t>
        <a:bodyPr/>
        <a:lstStyle/>
        <a:p>
          <a:endParaRPr lang="en-US"/>
        </a:p>
      </dgm:t>
    </dgm:pt>
    <dgm:pt modelId="{2B0A636D-F3AF-4B43-AB80-469CBC89400E}" type="pres">
      <dgm:prSet presAssocID="{41BD9D8B-E5A7-4E92-8F2C-EE0BB2AEC638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D9C3C03-8818-4C9C-9086-99D71AE99960}" type="pres">
      <dgm:prSet presAssocID="{5BB73B8C-8791-4C7A-A0B5-0106BC8CC255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E05FEF5-1686-4D7F-93DD-ED66BC255F62}" type="pres">
      <dgm:prSet presAssocID="{A22F93F3-6A24-4249-8425-B42793A49CF9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70D8E70-00D8-4F53-BE3B-DD8FE324B429}" type="presOf" srcId="{5BB73B8C-8791-4C7A-A0B5-0106BC8CC255}" destId="{6D9C3C03-8818-4C9C-9086-99D71AE99960}" srcOrd="1" destOrd="0" presId="urn:microsoft.com/office/officeart/2005/8/layout/target3"/>
    <dgm:cxn modelId="{C69211E0-20B5-4C40-B777-9792821891F9}" type="presOf" srcId="{41BD9D8B-E5A7-4E92-8F2C-EE0BB2AEC638}" destId="{5F825EAF-7823-44B5-A200-FC4BA53336A6}" srcOrd="0" destOrd="0" presId="urn:microsoft.com/office/officeart/2005/8/layout/target3"/>
    <dgm:cxn modelId="{BFCC1FE6-08B5-40BA-8594-F9CFF50B692A}" type="presOf" srcId="{5BB73B8C-8791-4C7A-A0B5-0106BC8CC255}" destId="{7457E340-0F0C-46E5-9642-64E0CC636C06}" srcOrd="0" destOrd="0" presId="urn:microsoft.com/office/officeart/2005/8/layout/target3"/>
    <dgm:cxn modelId="{78B5BB72-C1A1-4A88-AC8B-E64F6BCD4421}" srcId="{41153421-1ED2-4252-A1D7-B5B5E819B6D8}" destId="{A22F93F3-6A24-4249-8425-B42793A49CF9}" srcOrd="2" destOrd="0" parTransId="{F4CB571A-887F-4E19-9F78-879E85947349}" sibTransId="{9807D6F2-2B0F-46E0-B8B4-72ED139FA177}"/>
    <dgm:cxn modelId="{8B92D297-B71F-4212-AE57-92C42A5E61DF}" type="presOf" srcId="{41BD9D8B-E5A7-4E92-8F2C-EE0BB2AEC638}" destId="{2B0A636D-F3AF-4B43-AB80-469CBC89400E}" srcOrd="1" destOrd="0" presId="urn:microsoft.com/office/officeart/2005/8/layout/target3"/>
    <dgm:cxn modelId="{A299494F-A06B-43A1-ACDC-7F0D755F0552}" srcId="{41153421-1ED2-4252-A1D7-B5B5E819B6D8}" destId="{5BB73B8C-8791-4C7A-A0B5-0106BC8CC255}" srcOrd="1" destOrd="0" parTransId="{72B23083-B430-4E28-B005-865129A51C76}" sibTransId="{D9F0829D-132A-446B-9819-B8483B9E3E48}"/>
    <dgm:cxn modelId="{18471F25-E324-49E8-842A-C129617B8C98}" srcId="{41153421-1ED2-4252-A1D7-B5B5E819B6D8}" destId="{41BD9D8B-E5A7-4E92-8F2C-EE0BB2AEC638}" srcOrd="0" destOrd="0" parTransId="{194F2BF4-BA53-48C4-AD51-1686FF48410E}" sibTransId="{11880274-F3C9-46F4-B52C-FA6F2B90CD6C}"/>
    <dgm:cxn modelId="{01E2312E-6BA9-4BA8-A02C-49413174A95B}" type="presOf" srcId="{41153421-1ED2-4252-A1D7-B5B5E819B6D8}" destId="{9AB72829-A92E-48A0-8810-BD08E1EB367A}" srcOrd="0" destOrd="0" presId="urn:microsoft.com/office/officeart/2005/8/layout/target3"/>
    <dgm:cxn modelId="{2DA4330A-314E-4610-BBA8-261E22303893}" type="presOf" srcId="{A22F93F3-6A24-4249-8425-B42793A49CF9}" destId="{3CC3E6D5-E0B9-471B-B063-32FD5EAB7342}" srcOrd="0" destOrd="0" presId="urn:microsoft.com/office/officeart/2005/8/layout/target3"/>
    <dgm:cxn modelId="{0DE6A74A-3E3A-4C1E-975E-E8C8126B0D47}" type="presOf" srcId="{A22F93F3-6A24-4249-8425-B42793A49CF9}" destId="{1E05FEF5-1686-4D7F-93DD-ED66BC255F62}" srcOrd="1" destOrd="0" presId="urn:microsoft.com/office/officeart/2005/8/layout/target3"/>
    <dgm:cxn modelId="{E7518766-8C1C-4F44-B73C-2D24EBC93357}" type="presParOf" srcId="{9AB72829-A92E-48A0-8810-BD08E1EB367A}" destId="{4A0F64FA-85D9-4C1E-A3F4-D1BD074F5E19}" srcOrd="0" destOrd="0" presId="urn:microsoft.com/office/officeart/2005/8/layout/target3"/>
    <dgm:cxn modelId="{F604C34F-03FA-44C3-BC2F-2D13CE43574B}" type="presParOf" srcId="{9AB72829-A92E-48A0-8810-BD08E1EB367A}" destId="{8B48743F-719F-44E9-8DC7-74EF9220C369}" srcOrd="1" destOrd="0" presId="urn:microsoft.com/office/officeart/2005/8/layout/target3"/>
    <dgm:cxn modelId="{CB9B30AB-957D-4479-8F49-6D400B87783F}" type="presParOf" srcId="{9AB72829-A92E-48A0-8810-BD08E1EB367A}" destId="{5F825EAF-7823-44B5-A200-FC4BA53336A6}" srcOrd="2" destOrd="0" presId="urn:microsoft.com/office/officeart/2005/8/layout/target3"/>
    <dgm:cxn modelId="{4ED5472A-7052-4B4E-86CD-BCB2AE6292B1}" type="presParOf" srcId="{9AB72829-A92E-48A0-8810-BD08E1EB367A}" destId="{02BDD51E-DCCA-45C2-B8F6-D3B03F9E22FC}" srcOrd="3" destOrd="0" presId="urn:microsoft.com/office/officeart/2005/8/layout/target3"/>
    <dgm:cxn modelId="{75FBD4B1-29F5-47B3-A8CB-C9A98FEAFFD3}" type="presParOf" srcId="{9AB72829-A92E-48A0-8810-BD08E1EB367A}" destId="{0C407DB2-A854-46EF-B8A1-801FFDBA9B95}" srcOrd="4" destOrd="0" presId="urn:microsoft.com/office/officeart/2005/8/layout/target3"/>
    <dgm:cxn modelId="{D4879414-492F-48FB-A191-3172A615AA16}" type="presParOf" srcId="{9AB72829-A92E-48A0-8810-BD08E1EB367A}" destId="{7457E340-0F0C-46E5-9642-64E0CC636C06}" srcOrd="5" destOrd="0" presId="urn:microsoft.com/office/officeart/2005/8/layout/target3"/>
    <dgm:cxn modelId="{A96F281F-8459-4336-B133-6F8631E32A78}" type="presParOf" srcId="{9AB72829-A92E-48A0-8810-BD08E1EB367A}" destId="{6030A75B-6DB2-4699-8555-AA25C8DF6A74}" srcOrd="6" destOrd="0" presId="urn:microsoft.com/office/officeart/2005/8/layout/target3"/>
    <dgm:cxn modelId="{9A4B6433-7B96-45AA-BFDC-18CC48DD2A6A}" type="presParOf" srcId="{9AB72829-A92E-48A0-8810-BD08E1EB367A}" destId="{D36B5F84-BE32-4E02-A595-670A11AE6580}" srcOrd="7" destOrd="0" presId="urn:microsoft.com/office/officeart/2005/8/layout/target3"/>
    <dgm:cxn modelId="{800B32E1-2AFC-4822-B848-A6191B927EEE}" type="presParOf" srcId="{9AB72829-A92E-48A0-8810-BD08E1EB367A}" destId="{3CC3E6D5-E0B9-471B-B063-32FD5EAB7342}" srcOrd="8" destOrd="0" presId="urn:microsoft.com/office/officeart/2005/8/layout/target3"/>
    <dgm:cxn modelId="{3B0405FD-F689-47F3-AD8A-11FEEFB595AB}" type="presParOf" srcId="{9AB72829-A92E-48A0-8810-BD08E1EB367A}" destId="{2B0A636D-F3AF-4B43-AB80-469CBC89400E}" srcOrd="9" destOrd="0" presId="urn:microsoft.com/office/officeart/2005/8/layout/target3"/>
    <dgm:cxn modelId="{5FBE4F3B-C401-4FEC-BF48-48EB72F8E761}" type="presParOf" srcId="{9AB72829-A92E-48A0-8810-BD08E1EB367A}" destId="{6D9C3C03-8818-4C9C-9086-99D71AE99960}" srcOrd="10" destOrd="0" presId="urn:microsoft.com/office/officeart/2005/8/layout/target3"/>
    <dgm:cxn modelId="{2152C6D8-FB11-4F74-8F25-8551FE1449AE}" type="presParOf" srcId="{9AB72829-A92E-48A0-8810-BD08E1EB367A}" destId="{1E05FEF5-1686-4D7F-93DD-ED66BC255F62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1153421-1ED2-4252-A1D7-B5B5E819B6D8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1BD9D8B-E5A7-4E92-8F2C-EE0BB2AEC638}">
      <dgm:prSet/>
      <dgm:spPr/>
      <dgm:t>
        <a:bodyPr/>
        <a:lstStyle/>
        <a:p>
          <a:pPr algn="l"/>
          <a:r>
            <a:rPr lang="hy-AM" dirty="0">
              <a:latin typeface="GHEA Grapalat" panose="02000506050000020003" pitchFamily="50" charset="0"/>
            </a:rPr>
            <a:t>2022թ.-ի վերջին ՊՈԱԿ-ների դեբիտորական պարտքերը կազմել են 4.3մլրդ դրամ, որի շուրջ </a:t>
          </a:r>
          <a:r>
            <a:rPr lang="en-US" dirty="0">
              <a:latin typeface="GHEA Grapalat" panose="02000506050000020003" pitchFamily="50" charset="0"/>
            </a:rPr>
            <a:t>5</a:t>
          </a:r>
          <a:r>
            <a:rPr lang="hy-AM" dirty="0">
              <a:latin typeface="GHEA Grapalat" panose="02000506050000020003" pitchFamily="50" charset="0"/>
            </a:rPr>
            <a:t>0</a:t>
          </a:r>
          <a:r>
            <a:rPr lang="ru-RU" dirty="0">
              <a:latin typeface="GHEA Grapalat" panose="02000506050000020003" pitchFamily="50" charset="0"/>
            </a:rPr>
            <a:t>%-</a:t>
          </a:r>
          <a:r>
            <a:rPr lang="hy-AM" dirty="0">
              <a:latin typeface="GHEA Grapalat" panose="02000506050000020003" pitchFamily="50" charset="0"/>
            </a:rPr>
            <a:t>ը կամ 2.1 մլրդ դրամը առևտրային գործունեությունից առաջացած դեբիտորական պարտքերն են</a:t>
          </a:r>
          <a:endParaRPr lang="en-US" dirty="0">
            <a:latin typeface="GHEA Grapalat" panose="02000506050000020003" pitchFamily="50" charset="0"/>
          </a:endParaRPr>
        </a:p>
      </dgm:t>
    </dgm:pt>
    <dgm:pt modelId="{194F2BF4-BA53-48C4-AD51-1686FF48410E}" type="parTrans" cxnId="{18471F25-E324-49E8-842A-C129617B8C98}">
      <dgm:prSet/>
      <dgm:spPr/>
      <dgm:t>
        <a:bodyPr/>
        <a:lstStyle/>
        <a:p>
          <a:pPr algn="l"/>
          <a:endParaRPr lang="en-US">
            <a:latin typeface="GHEA Grapalat" panose="02000506050000020003" pitchFamily="50" charset="0"/>
          </a:endParaRPr>
        </a:p>
      </dgm:t>
    </dgm:pt>
    <dgm:pt modelId="{11880274-F3C9-46F4-B52C-FA6F2B90CD6C}" type="sibTrans" cxnId="{18471F25-E324-49E8-842A-C129617B8C98}">
      <dgm:prSet/>
      <dgm:spPr/>
      <dgm:t>
        <a:bodyPr/>
        <a:lstStyle/>
        <a:p>
          <a:pPr algn="l"/>
          <a:endParaRPr lang="en-US">
            <a:latin typeface="GHEA Grapalat" panose="02000506050000020003" pitchFamily="50" charset="0"/>
          </a:endParaRPr>
        </a:p>
      </dgm:t>
    </dgm:pt>
    <dgm:pt modelId="{5BB73B8C-8791-4C7A-A0B5-0106BC8CC255}">
      <dgm:prSet/>
      <dgm:spPr/>
      <dgm:t>
        <a:bodyPr/>
        <a:lstStyle/>
        <a:p>
          <a:pPr algn="l"/>
          <a:r>
            <a:rPr lang="hy-AM" dirty="0">
              <a:latin typeface="GHEA Grapalat" panose="02000506050000020003" pitchFamily="50" charset="0"/>
            </a:rPr>
            <a:t>Որոշ ՊՈԱԿ-ներ ունեն առևտրային գործունեության գծով դեբիտորական պարտքերի հավաքագրելիության ցածր ցուցանիշներ  </a:t>
          </a:r>
          <a:endParaRPr lang="en-US" dirty="0">
            <a:latin typeface="GHEA Grapalat" panose="02000506050000020003" pitchFamily="50" charset="0"/>
          </a:endParaRPr>
        </a:p>
      </dgm:t>
    </dgm:pt>
    <dgm:pt modelId="{72B23083-B430-4E28-B005-865129A51C76}" type="parTrans" cxnId="{A299494F-A06B-43A1-ACDC-7F0D755F0552}">
      <dgm:prSet/>
      <dgm:spPr/>
      <dgm:t>
        <a:bodyPr/>
        <a:lstStyle/>
        <a:p>
          <a:pPr algn="l"/>
          <a:endParaRPr lang="en-US">
            <a:latin typeface="GHEA Grapalat" panose="02000506050000020003" pitchFamily="50" charset="0"/>
          </a:endParaRPr>
        </a:p>
      </dgm:t>
    </dgm:pt>
    <dgm:pt modelId="{D9F0829D-132A-446B-9819-B8483B9E3E48}" type="sibTrans" cxnId="{A299494F-A06B-43A1-ACDC-7F0D755F0552}">
      <dgm:prSet/>
      <dgm:spPr/>
      <dgm:t>
        <a:bodyPr/>
        <a:lstStyle/>
        <a:p>
          <a:pPr algn="l"/>
          <a:endParaRPr lang="en-US">
            <a:latin typeface="GHEA Grapalat" panose="02000506050000020003" pitchFamily="50" charset="0"/>
          </a:endParaRPr>
        </a:p>
      </dgm:t>
    </dgm:pt>
    <dgm:pt modelId="{A22F93F3-6A24-4249-8425-B42793A49CF9}">
      <dgm:prSet/>
      <dgm:spPr/>
      <dgm:t>
        <a:bodyPr/>
        <a:lstStyle/>
        <a:p>
          <a:pPr algn="l"/>
          <a:r>
            <a:rPr lang="hy-AM" dirty="0">
              <a:latin typeface="GHEA Grapalat" panose="02000506050000020003" pitchFamily="50" charset="0"/>
            </a:rPr>
            <a:t>Սա կարող է վկայել ցածր ֆինանսական կարգապահության մասին</a:t>
          </a:r>
          <a:endParaRPr lang="en-US" dirty="0">
            <a:latin typeface="GHEA Grapalat" panose="02000506050000020003" pitchFamily="50" charset="0"/>
          </a:endParaRPr>
        </a:p>
      </dgm:t>
    </dgm:pt>
    <dgm:pt modelId="{F4CB571A-887F-4E19-9F78-879E85947349}" type="parTrans" cxnId="{78B5BB72-C1A1-4A88-AC8B-E64F6BCD4421}">
      <dgm:prSet/>
      <dgm:spPr/>
      <dgm:t>
        <a:bodyPr/>
        <a:lstStyle/>
        <a:p>
          <a:pPr algn="l"/>
          <a:endParaRPr lang="en-US">
            <a:latin typeface="GHEA Grapalat" panose="02000506050000020003" pitchFamily="50" charset="0"/>
          </a:endParaRPr>
        </a:p>
      </dgm:t>
    </dgm:pt>
    <dgm:pt modelId="{9807D6F2-2B0F-46E0-B8B4-72ED139FA177}" type="sibTrans" cxnId="{78B5BB72-C1A1-4A88-AC8B-E64F6BCD4421}">
      <dgm:prSet/>
      <dgm:spPr/>
      <dgm:t>
        <a:bodyPr/>
        <a:lstStyle/>
        <a:p>
          <a:pPr algn="l"/>
          <a:endParaRPr lang="en-US">
            <a:latin typeface="GHEA Grapalat" panose="02000506050000020003" pitchFamily="50" charset="0"/>
          </a:endParaRPr>
        </a:p>
      </dgm:t>
    </dgm:pt>
    <dgm:pt modelId="{9AB72829-A92E-48A0-8810-BD08E1EB367A}" type="pres">
      <dgm:prSet presAssocID="{41153421-1ED2-4252-A1D7-B5B5E819B6D8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A0F64FA-85D9-4C1E-A3F4-D1BD074F5E19}" type="pres">
      <dgm:prSet presAssocID="{41BD9D8B-E5A7-4E92-8F2C-EE0BB2AEC638}" presName="circle1" presStyleLbl="node1" presStyleIdx="0" presStyleCnt="3"/>
      <dgm:spPr/>
    </dgm:pt>
    <dgm:pt modelId="{8B48743F-719F-44E9-8DC7-74EF9220C369}" type="pres">
      <dgm:prSet presAssocID="{41BD9D8B-E5A7-4E92-8F2C-EE0BB2AEC638}" presName="space" presStyleCnt="0"/>
      <dgm:spPr/>
    </dgm:pt>
    <dgm:pt modelId="{5F825EAF-7823-44B5-A200-FC4BA53336A6}" type="pres">
      <dgm:prSet presAssocID="{41BD9D8B-E5A7-4E92-8F2C-EE0BB2AEC638}" presName="rect1" presStyleLbl="alignAcc1" presStyleIdx="0" presStyleCnt="3"/>
      <dgm:spPr/>
      <dgm:t>
        <a:bodyPr/>
        <a:lstStyle/>
        <a:p>
          <a:endParaRPr lang="en-US"/>
        </a:p>
      </dgm:t>
    </dgm:pt>
    <dgm:pt modelId="{02BDD51E-DCCA-45C2-B8F6-D3B03F9E22FC}" type="pres">
      <dgm:prSet presAssocID="{5BB73B8C-8791-4C7A-A0B5-0106BC8CC255}" presName="vertSpace2" presStyleLbl="node1" presStyleIdx="0" presStyleCnt="3"/>
      <dgm:spPr/>
    </dgm:pt>
    <dgm:pt modelId="{0C407DB2-A854-46EF-B8A1-801FFDBA9B95}" type="pres">
      <dgm:prSet presAssocID="{5BB73B8C-8791-4C7A-A0B5-0106BC8CC255}" presName="circle2" presStyleLbl="node1" presStyleIdx="1" presStyleCnt="3"/>
      <dgm:spPr/>
    </dgm:pt>
    <dgm:pt modelId="{7457E340-0F0C-46E5-9642-64E0CC636C06}" type="pres">
      <dgm:prSet presAssocID="{5BB73B8C-8791-4C7A-A0B5-0106BC8CC255}" presName="rect2" presStyleLbl="alignAcc1" presStyleIdx="1" presStyleCnt="3"/>
      <dgm:spPr/>
      <dgm:t>
        <a:bodyPr/>
        <a:lstStyle/>
        <a:p>
          <a:endParaRPr lang="en-US"/>
        </a:p>
      </dgm:t>
    </dgm:pt>
    <dgm:pt modelId="{6030A75B-6DB2-4699-8555-AA25C8DF6A74}" type="pres">
      <dgm:prSet presAssocID="{A22F93F3-6A24-4249-8425-B42793A49CF9}" presName="vertSpace3" presStyleLbl="node1" presStyleIdx="1" presStyleCnt="3"/>
      <dgm:spPr/>
    </dgm:pt>
    <dgm:pt modelId="{D36B5F84-BE32-4E02-A595-670A11AE6580}" type="pres">
      <dgm:prSet presAssocID="{A22F93F3-6A24-4249-8425-B42793A49CF9}" presName="circle3" presStyleLbl="node1" presStyleIdx="2" presStyleCnt="3"/>
      <dgm:spPr/>
    </dgm:pt>
    <dgm:pt modelId="{3CC3E6D5-E0B9-471B-B063-32FD5EAB7342}" type="pres">
      <dgm:prSet presAssocID="{A22F93F3-6A24-4249-8425-B42793A49CF9}" presName="rect3" presStyleLbl="alignAcc1" presStyleIdx="2" presStyleCnt="3"/>
      <dgm:spPr/>
      <dgm:t>
        <a:bodyPr/>
        <a:lstStyle/>
        <a:p>
          <a:endParaRPr lang="en-US"/>
        </a:p>
      </dgm:t>
    </dgm:pt>
    <dgm:pt modelId="{2B0A636D-F3AF-4B43-AB80-469CBC89400E}" type="pres">
      <dgm:prSet presAssocID="{41BD9D8B-E5A7-4E92-8F2C-EE0BB2AEC638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D9C3C03-8818-4C9C-9086-99D71AE99960}" type="pres">
      <dgm:prSet presAssocID="{5BB73B8C-8791-4C7A-A0B5-0106BC8CC255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E05FEF5-1686-4D7F-93DD-ED66BC255F62}" type="pres">
      <dgm:prSet presAssocID="{A22F93F3-6A24-4249-8425-B42793A49CF9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70D8E70-00D8-4F53-BE3B-DD8FE324B429}" type="presOf" srcId="{5BB73B8C-8791-4C7A-A0B5-0106BC8CC255}" destId="{6D9C3C03-8818-4C9C-9086-99D71AE99960}" srcOrd="1" destOrd="0" presId="urn:microsoft.com/office/officeart/2005/8/layout/target3"/>
    <dgm:cxn modelId="{C69211E0-20B5-4C40-B777-9792821891F9}" type="presOf" srcId="{41BD9D8B-E5A7-4E92-8F2C-EE0BB2AEC638}" destId="{5F825EAF-7823-44B5-A200-FC4BA53336A6}" srcOrd="0" destOrd="0" presId="urn:microsoft.com/office/officeart/2005/8/layout/target3"/>
    <dgm:cxn modelId="{BFCC1FE6-08B5-40BA-8594-F9CFF50B692A}" type="presOf" srcId="{5BB73B8C-8791-4C7A-A0B5-0106BC8CC255}" destId="{7457E340-0F0C-46E5-9642-64E0CC636C06}" srcOrd="0" destOrd="0" presId="urn:microsoft.com/office/officeart/2005/8/layout/target3"/>
    <dgm:cxn modelId="{78B5BB72-C1A1-4A88-AC8B-E64F6BCD4421}" srcId="{41153421-1ED2-4252-A1D7-B5B5E819B6D8}" destId="{A22F93F3-6A24-4249-8425-B42793A49CF9}" srcOrd="2" destOrd="0" parTransId="{F4CB571A-887F-4E19-9F78-879E85947349}" sibTransId="{9807D6F2-2B0F-46E0-B8B4-72ED139FA177}"/>
    <dgm:cxn modelId="{8B92D297-B71F-4212-AE57-92C42A5E61DF}" type="presOf" srcId="{41BD9D8B-E5A7-4E92-8F2C-EE0BB2AEC638}" destId="{2B0A636D-F3AF-4B43-AB80-469CBC89400E}" srcOrd="1" destOrd="0" presId="urn:microsoft.com/office/officeart/2005/8/layout/target3"/>
    <dgm:cxn modelId="{A299494F-A06B-43A1-ACDC-7F0D755F0552}" srcId="{41153421-1ED2-4252-A1D7-B5B5E819B6D8}" destId="{5BB73B8C-8791-4C7A-A0B5-0106BC8CC255}" srcOrd="1" destOrd="0" parTransId="{72B23083-B430-4E28-B005-865129A51C76}" sibTransId="{D9F0829D-132A-446B-9819-B8483B9E3E48}"/>
    <dgm:cxn modelId="{18471F25-E324-49E8-842A-C129617B8C98}" srcId="{41153421-1ED2-4252-A1D7-B5B5E819B6D8}" destId="{41BD9D8B-E5A7-4E92-8F2C-EE0BB2AEC638}" srcOrd="0" destOrd="0" parTransId="{194F2BF4-BA53-48C4-AD51-1686FF48410E}" sibTransId="{11880274-F3C9-46F4-B52C-FA6F2B90CD6C}"/>
    <dgm:cxn modelId="{01E2312E-6BA9-4BA8-A02C-49413174A95B}" type="presOf" srcId="{41153421-1ED2-4252-A1D7-B5B5E819B6D8}" destId="{9AB72829-A92E-48A0-8810-BD08E1EB367A}" srcOrd="0" destOrd="0" presId="urn:microsoft.com/office/officeart/2005/8/layout/target3"/>
    <dgm:cxn modelId="{2DA4330A-314E-4610-BBA8-261E22303893}" type="presOf" srcId="{A22F93F3-6A24-4249-8425-B42793A49CF9}" destId="{3CC3E6D5-E0B9-471B-B063-32FD5EAB7342}" srcOrd="0" destOrd="0" presId="urn:microsoft.com/office/officeart/2005/8/layout/target3"/>
    <dgm:cxn modelId="{0DE6A74A-3E3A-4C1E-975E-E8C8126B0D47}" type="presOf" srcId="{A22F93F3-6A24-4249-8425-B42793A49CF9}" destId="{1E05FEF5-1686-4D7F-93DD-ED66BC255F62}" srcOrd="1" destOrd="0" presId="urn:microsoft.com/office/officeart/2005/8/layout/target3"/>
    <dgm:cxn modelId="{E7518766-8C1C-4F44-B73C-2D24EBC93357}" type="presParOf" srcId="{9AB72829-A92E-48A0-8810-BD08E1EB367A}" destId="{4A0F64FA-85D9-4C1E-A3F4-D1BD074F5E19}" srcOrd="0" destOrd="0" presId="urn:microsoft.com/office/officeart/2005/8/layout/target3"/>
    <dgm:cxn modelId="{F604C34F-03FA-44C3-BC2F-2D13CE43574B}" type="presParOf" srcId="{9AB72829-A92E-48A0-8810-BD08E1EB367A}" destId="{8B48743F-719F-44E9-8DC7-74EF9220C369}" srcOrd="1" destOrd="0" presId="urn:microsoft.com/office/officeart/2005/8/layout/target3"/>
    <dgm:cxn modelId="{CB9B30AB-957D-4479-8F49-6D400B87783F}" type="presParOf" srcId="{9AB72829-A92E-48A0-8810-BD08E1EB367A}" destId="{5F825EAF-7823-44B5-A200-FC4BA53336A6}" srcOrd="2" destOrd="0" presId="urn:microsoft.com/office/officeart/2005/8/layout/target3"/>
    <dgm:cxn modelId="{4ED5472A-7052-4B4E-86CD-BCB2AE6292B1}" type="presParOf" srcId="{9AB72829-A92E-48A0-8810-BD08E1EB367A}" destId="{02BDD51E-DCCA-45C2-B8F6-D3B03F9E22FC}" srcOrd="3" destOrd="0" presId="urn:microsoft.com/office/officeart/2005/8/layout/target3"/>
    <dgm:cxn modelId="{75FBD4B1-29F5-47B3-A8CB-C9A98FEAFFD3}" type="presParOf" srcId="{9AB72829-A92E-48A0-8810-BD08E1EB367A}" destId="{0C407DB2-A854-46EF-B8A1-801FFDBA9B95}" srcOrd="4" destOrd="0" presId="urn:microsoft.com/office/officeart/2005/8/layout/target3"/>
    <dgm:cxn modelId="{D4879414-492F-48FB-A191-3172A615AA16}" type="presParOf" srcId="{9AB72829-A92E-48A0-8810-BD08E1EB367A}" destId="{7457E340-0F0C-46E5-9642-64E0CC636C06}" srcOrd="5" destOrd="0" presId="urn:microsoft.com/office/officeart/2005/8/layout/target3"/>
    <dgm:cxn modelId="{A96F281F-8459-4336-B133-6F8631E32A78}" type="presParOf" srcId="{9AB72829-A92E-48A0-8810-BD08E1EB367A}" destId="{6030A75B-6DB2-4699-8555-AA25C8DF6A74}" srcOrd="6" destOrd="0" presId="urn:microsoft.com/office/officeart/2005/8/layout/target3"/>
    <dgm:cxn modelId="{9A4B6433-7B96-45AA-BFDC-18CC48DD2A6A}" type="presParOf" srcId="{9AB72829-A92E-48A0-8810-BD08E1EB367A}" destId="{D36B5F84-BE32-4E02-A595-670A11AE6580}" srcOrd="7" destOrd="0" presId="urn:microsoft.com/office/officeart/2005/8/layout/target3"/>
    <dgm:cxn modelId="{800B32E1-2AFC-4822-B848-A6191B927EEE}" type="presParOf" srcId="{9AB72829-A92E-48A0-8810-BD08E1EB367A}" destId="{3CC3E6D5-E0B9-471B-B063-32FD5EAB7342}" srcOrd="8" destOrd="0" presId="urn:microsoft.com/office/officeart/2005/8/layout/target3"/>
    <dgm:cxn modelId="{3B0405FD-F689-47F3-AD8A-11FEEFB595AB}" type="presParOf" srcId="{9AB72829-A92E-48A0-8810-BD08E1EB367A}" destId="{2B0A636D-F3AF-4B43-AB80-469CBC89400E}" srcOrd="9" destOrd="0" presId="urn:microsoft.com/office/officeart/2005/8/layout/target3"/>
    <dgm:cxn modelId="{5FBE4F3B-C401-4FEC-BF48-48EB72F8E761}" type="presParOf" srcId="{9AB72829-A92E-48A0-8810-BD08E1EB367A}" destId="{6D9C3C03-8818-4C9C-9086-99D71AE99960}" srcOrd="10" destOrd="0" presId="urn:microsoft.com/office/officeart/2005/8/layout/target3"/>
    <dgm:cxn modelId="{2152C6D8-FB11-4F74-8F25-8551FE1449AE}" type="presParOf" srcId="{9AB72829-A92E-48A0-8810-BD08E1EB367A}" destId="{1E05FEF5-1686-4D7F-93DD-ED66BC255F62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926C93-9135-4EB9-8231-CEDB52D85CAE}">
      <dsp:nvSpPr>
        <dsp:cNvPr id="0" name=""/>
        <dsp:cNvSpPr/>
      </dsp:nvSpPr>
      <dsp:spPr>
        <a:xfrm>
          <a:off x="0" y="1115034"/>
          <a:ext cx="10010829" cy="1486712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9CCA2D-F22E-4B56-8E1B-6C52EF76E584}">
      <dsp:nvSpPr>
        <dsp:cNvPr id="0" name=""/>
        <dsp:cNvSpPr/>
      </dsp:nvSpPr>
      <dsp:spPr>
        <a:xfrm>
          <a:off x="4399" y="0"/>
          <a:ext cx="2903531" cy="1486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b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y-AM" sz="1200" kern="1200" dirty="0">
              <a:latin typeface="GHEA Grapalat" panose="02000506050000020003" pitchFamily="50" charset="0"/>
            </a:rPr>
            <a:t/>
          </a:r>
          <a:br>
            <a:rPr lang="hy-AM" sz="1200" kern="1200" dirty="0">
              <a:latin typeface="GHEA Grapalat" panose="02000506050000020003" pitchFamily="50" charset="0"/>
            </a:rPr>
          </a:br>
          <a:r>
            <a:rPr lang="hy-AM" sz="1200" b="1" kern="1200" dirty="0" smtClean="0">
              <a:latin typeface="GHEA Grapalat" panose="02000506050000020003" pitchFamily="50" charset="0"/>
            </a:rPr>
            <a:t>Մինչև մարտի </a:t>
          </a:r>
          <a:r>
            <a:rPr lang="hy-AM" sz="1200" b="1" kern="1200" dirty="0">
              <a:latin typeface="GHEA Grapalat" panose="02000506050000020003" pitchFamily="50" charset="0"/>
            </a:rPr>
            <a:t>1</a:t>
          </a:r>
          <a:r>
            <a:rPr lang="hy-AM" sz="1200" kern="1200" dirty="0">
              <a:latin typeface="GHEA Grapalat" panose="02000506050000020003" pitchFamily="50" charset="0"/>
            </a:rPr>
            <a:t/>
          </a:r>
          <a:br>
            <a:rPr lang="hy-AM" sz="1200" kern="1200" dirty="0">
              <a:latin typeface="GHEA Grapalat" panose="02000506050000020003" pitchFamily="50" charset="0"/>
            </a:rPr>
          </a:br>
          <a:r>
            <a:rPr lang="hy-AM" sz="1200" kern="1200" dirty="0">
              <a:latin typeface="GHEA Grapalat" panose="02000506050000020003" pitchFamily="50" charset="0"/>
            </a:rPr>
            <a:t>Լիազոր մարմինների </a:t>
          </a:r>
          <a:r>
            <a:rPr lang="hy-AM" sz="1200" kern="1200" dirty="0" smtClean="0">
              <a:latin typeface="GHEA Grapalat" panose="02000506050000020003" pitchFamily="50" charset="0"/>
            </a:rPr>
            <a:t>կողմից </a:t>
          </a:r>
          <a:r>
            <a:rPr lang="hy-AM" sz="1200" kern="1200" dirty="0">
              <a:latin typeface="GHEA Grapalat" panose="02000506050000020003" pitchFamily="50" charset="0"/>
            </a:rPr>
            <a:t>ներկայացվում է ՖՆ</a:t>
          </a:r>
          <a:endParaRPr lang="en-US" sz="1200" kern="1200" dirty="0">
            <a:latin typeface="GHEA Grapalat" panose="02000506050000020003" pitchFamily="50" charset="0"/>
          </a:endParaRPr>
        </a:p>
      </dsp:txBody>
      <dsp:txXfrm>
        <a:off x="4399" y="0"/>
        <a:ext cx="2903531" cy="1486712"/>
      </dsp:txXfrm>
    </dsp:sp>
    <dsp:sp modelId="{DA4BC783-EB5C-4931-ABC4-C93258561559}">
      <dsp:nvSpPr>
        <dsp:cNvPr id="0" name=""/>
        <dsp:cNvSpPr/>
      </dsp:nvSpPr>
      <dsp:spPr>
        <a:xfrm>
          <a:off x="1270325" y="1672551"/>
          <a:ext cx="371678" cy="37167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DEA148-3941-46D5-A33A-DB1057BDC8D0}">
      <dsp:nvSpPr>
        <dsp:cNvPr id="0" name=""/>
        <dsp:cNvSpPr/>
      </dsp:nvSpPr>
      <dsp:spPr>
        <a:xfrm>
          <a:off x="3053107" y="2230069"/>
          <a:ext cx="2903531" cy="1486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y-AM" sz="1200" b="1" kern="1200" dirty="0" smtClean="0">
              <a:latin typeface="GHEA Grapalat" panose="02000506050000020003" pitchFamily="50" charset="0"/>
            </a:rPr>
            <a:t>Մինչև մայիսի </a:t>
          </a:r>
          <a:r>
            <a:rPr lang="hy-AM" sz="1200" b="1" kern="1200" dirty="0">
              <a:latin typeface="GHEA Grapalat" panose="02000506050000020003" pitchFamily="50" charset="0"/>
            </a:rPr>
            <a:t>1</a:t>
          </a:r>
          <a:r>
            <a:rPr lang="hy-AM" sz="1200" kern="1200" dirty="0">
              <a:latin typeface="GHEA Grapalat" panose="02000506050000020003" pitchFamily="50" charset="0"/>
            </a:rPr>
            <a:t/>
          </a:r>
          <a:br>
            <a:rPr lang="hy-AM" sz="1200" kern="1200" dirty="0">
              <a:latin typeface="GHEA Grapalat" panose="02000506050000020003" pitchFamily="50" charset="0"/>
            </a:rPr>
          </a:br>
          <a:r>
            <a:rPr lang="hy-AM" sz="1200" kern="1200" dirty="0">
              <a:latin typeface="GHEA Grapalat" panose="02000506050000020003" pitchFamily="50" charset="0"/>
            </a:rPr>
            <a:t>Որպես միասնական տեղեկատվական ամփոփ բազա հրապարակվում է ՖՆ </a:t>
          </a:r>
          <a:r>
            <a:rPr lang="hy-AM" sz="1200" kern="1200" dirty="0" smtClean="0">
              <a:latin typeface="GHEA Grapalat" panose="02000506050000020003" pitchFamily="50" charset="0"/>
            </a:rPr>
            <a:t>կայքում</a:t>
          </a:r>
          <a:endParaRPr lang="en-US" sz="1200" kern="1200" dirty="0">
            <a:latin typeface="GHEA Grapalat" panose="02000506050000020003" pitchFamily="50" charset="0"/>
          </a:endParaRPr>
        </a:p>
      </dsp:txBody>
      <dsp:txXfrm>
        <a:off x="3053107" y="2230069"/>
        <a:ext cx="2903531" cy="1486712"/>
      </dsp:txXfrm>
    </dsp:sp>
    <dsp:sp modelId="{353A0486-E642-466E-91C0-61113072D995}">
      <dsp:nvSpPr>
        <dsp:cNvPr id="0" name=""/>
        <dsp:cNvSpPr/>
      </dsp:nvSpPr>
      <dsp:spPr>
        <a:xfrm>
          <a:off x="4319033" y="1672551"/>
          <a:ext cx="371678" cy="37167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A67A7F-A48C-46AF-B8E6-A976C9C443BC}">
      <dsp:nvSpPr>
        <dsp:cNvPr id="0" name=""/>
        <dsp:cNvSpPr/>
      </dsp:nvSpPr>
      <dsp:spPr>
        <a:xfrm>
          <a:off x="6101815" y="0"/>
          <a:ext cx="2903531" cy="1486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b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y-AM" sz="1200" kern="1200" dirty="0">
              <a:latin typeface="GHEA Grapalat" panose="02000506050000020003" pitchFamily="50" charset="0"/>
            </a:rPr>
            <a:t/>
          </a:r>
          <a:br>
            <a:rPr lang="hy-AM" sz="1200" kern="1200" dirty="0">
              <a:latin typeface="GHEA Grapalat" panose="02000506050000020003" pitchFamily="50" charset="0"/>
            </a:rPr>
          </a:br>
          <a:r>
            <a:rPr lang="hy-AM" sz="1200" b="1" kern="1200" dirty="0" smtClean="0">
              <a:latin typeface="GHEA Grapalat" panose="02000506050000020003" pitchFamily="50" charset="0"/>
            </a:rPr>
            <a:t>Մինչև</a:t>
          </a:r>
          <a:r>
            <a:rPr lang="hy-AM" sz="1200" kern="1200" dirty="0" smtClean="0">
              <a:latin typeface="GHEA Grapalat" panose="02000506050000020003" pitchFamily="50" charset="0"/>
            </a:rPr>
            <a:t> </a:t>
          </a:r>
          <a:r>
            <a:rPr lang="hy-AM" sz="1200" b="1" kern="1200" dirty="0" smtClean="0">
              <a:latin typeface="GHEA Grapalat" panose="02000506050000020003" pitchFamily="50" charset="0"/>
            </a:rPr>
            <a:t>հուլիսի </a:t>
          </a:r>
          <a:r>
            <a:rPr lang="hy-AM" sz="1200" b="1" kern="1200" dirty="0">
              <a:latin typeface="GHEA Grapalat" panose="02000506050000020003" pitchFamily="50" charset="0"/>
            </a:rPr>
            <a:t>1</a:t>
          </a:r>
          <a:r>
            <a:rPr lang="hy-AM" sz="1200" kern="1200" dirty="0">
              <a:latin typeface="GHEA Grapalat" panose="02000506050000020003" pitchFamily="50" charset="0"/>
            </a:rPr>
            <a:t/>
          </a:r>
          <a:br>
            <a:rPr lang="hy-AM" sz="1200" kern="1200" dirty="0">
              <a:latin typeface="GHEA Grapalat" panose="02000506050000020003" pitchFamily="50" charset="0"/>
            </a:rPr>
          </a:br>
          <a:r>
            <a:rPr lang="hy-AM" sz="1200" kern="1200" dirty="0">
              <a:latin typeface="GHEA Grapalat" panose="02000506050000020003" pitchFamily="50" charset="0"/>
            </a:rPr>
            <a:t>ՖՆ-ն ՀՀ կառավարություն է ներկայացնում ՊՈԱԿ-ների տարեկան գործունեության ֆինանսատնտեսական արդյունքների վերաբերյալ ամփոփ հաշվետվություն </a:t>
          </a:r>
          <a:endParaRPr lang="en-US" sz="1200" kern="1200" dirty="0">
            <a:latin typeface="GHEA Grapalat" panose="02000506050000020003" pitchFamily="50" charset="0"/>
          </a:endParaRPr>
        </a:p>
      </dsp:txBody>
      <dsp:txXfrm>
        <a:off x="6101815" y="0"/>
        <a:ext cx="2903531" cy="1486712"/>
      </dsp:txXfrm>
    </dsp:sp>
    <dsp:sp modelId="{C7489AE3-7483-40C4-8BD4-810FAB5CDD9E}">
      <dsp:nvSpPr>
        <dsp:cNvPr id="0" name=""/>
        <dsp:cNvSpPr/>
      </dsp:nvSpPr>
      <dsp:spPr>
        <a:xfrm>
          <a:off x="7367741" y="1672551"/>
          <a:ext cx="371678" cy="37167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3B133D-F76F-4F38-B005-81DCFB3E2D98}">
      <dsp:nvSpPr>
        <dsp:cNvPr id="0" name=""/>
        <dsp:cNvSpPr/>
      </dsp:nvSpPr>
      <dsp:spPr>
        <a:xfrm>
          <a:off x="5228317" y="1699241"/>
          <a:ext cx="3749414" cy="6898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7043"/>
              </a:lnTo>
              <a:lnTo>
                <a:pt x="3749414" y="367043"/>
              </a:lnTo>
              <a:lnTo>
                <a:pt x="3749414" y="68984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2FBE678-1B64-41E6-8BF8-83FD72BC6ECD}">
      <dsp:nvSpPr>
        <dsp:cNvPr id="0" name=""/>
        <dsp:cNvSpPr/>
      </dsp:nvSpPr>
      <dsp:spPr>
        <a:xfrm>
          <a:off x="5182597" y="1699241"/>
          <a:ext cx="91440" cy="66034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37545"/>
              </a:lnTo>
              <a:lnTo>
                <a:pt x="60446" y="337545"/>
              </a:lnTo>
              <a:lnTo>
                <a:pt x="60446" y="6603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591045-F609-42D4-9B17-68EBC4BA822B}">
      <dsp:nvSpPr>
        <dsp:cNvPr id="0" name=""/>
        <dsp:cNvSpPr/>
      </dsp:nvSpPr>
      <dsp:spPr>
        <a:xfrm>
          <a:off x="1537867" y="1699241"/>
          <a:ext cx="3690449" cy="689847"/>
        </a:xfrm>
        <a:custGeom>
          <a:avLst/>
          <a:gdLst/>
          <a:ahLst/>
          <a:cxnLst/>
          <a:rect l="0" t="0" r="0" b="0"/>
          <a:pathLst>
            <a:path>
              <a:moveTo>
                <a:pt x="3690449" y="0"/>
              </a:moveTo>
              <a:lnTo>
                <a:pt x="3690449" y="367043"/>
              </a:lnTo>
              <a:lnTo>
                <a:pt x="0" y="367043"/>
              </a:lnTo>
              <a:lnTo>
                <a:pt x="0" y="68984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961CBE-8360-4EC0-A33A-6ACAD0C18719}">
      <dsp:nvSpPr>
        <dsp:cNvPr id="0" name=""/>
        <dsp:cNvSpPr/>
      </dsp:nvSpPr>
      <dsp:spPr>
        <a:xfrm>
          <a:off x="3691155" y="380847"/>
          <a:ext cx="3074323" cy="1318393"/>
        </a:xfrm>
        <a:prstGeom prst="rect">
          <a:avLst/>
        </a:prstGeom>
        <a:gradFill rotWithShape="1">
          <a:gsLst>
            <a:gs pos="0">
              <a:schemeClr val="accent5">
                <a:lumMod val="110000"/>
                <a:satMod val="105000"/>
                <a:tint val="67000"/>
              </a:schemeClr>
            </a:gs>
            <a:gs pos="50000">
              <a:schemeClr val="accent5">
                <a:lumMod val="105000"/>
                <a:satMod val="103000"/>
                <a:tint val="73000"/>
              </a:schemeClr>
            </a:gs>
            <a:gs pos="100000">
              <a:schemeClr val="accent5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y-AM" sz="2400" kern="1200" dirty="0" smtClean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  <a:ea typeface="+mn-ea"/>
              <a:cs typeface="+mn-cs"/>
            </a:rPr>
            <a:t>1,8</a:t>
          </a:r>
          <a:r>
            <a:rPr lang="en-US" sz="2400" kern="1200" dirty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  <a:ea typeface="+mn-ea"/>
              <a:cs typeface="+mn-cs"/>
            </a:rPr>
            <a:t>1</a:t>
          </a:r>
          <a:r>
            <a:rPr lang="hy-AM" sz="2400" kern="1200" dirty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  <a:ea typeface="+mn-ea"/>
              <a:cs typeface="+mn-cs"/>
            </a:rPr>
            <a:t>2 ՊՈԱԿ</a:t>
          </a:r>
          <a:endParaRPr lang="en-US" sz="2400" kern="1200" dirty="0">
            <a:solidFill>
              <a:srgbClr val="5B9BD5">
                <a:lumMod val="50000"/>
              </a:srgbClr>
            </a:solidFill>
            <a:latin typeface="GHEA Grapalat" panose="02000506050000020003" pitchFamily="50" charset="0"/>
            <a:ea typeface="+mn-ea"/>
            <a:cs typeface="+mn-cs"/>
          </a:endParaRPr>
        </a:p>
      </dsp:txBody>
      <dsp:txXfrm>
        <a:off x="3691155" y="380847"/>
        <a:ext cx="3074323" cy="1318393"/>
      </dsp:txXfrm>
    </dsp:sp>
    <dsp:sp modelId="{67A351B1-975B-4D88-822F-79C751E602CC}">
      <dsp:nvSpPr>
        <dsp:cNvPr id="0" name=""/>
        <dsp:cNvSpPr/>
      </dsp:nvSpPr>
      <dsp:spPr>
        <a:xfrm>
          <a:off x="706" y="2389088"/>
          <a:ext cx="3074323" cy="1537161"/>
        </a:xfrm>
        <a:prstGeom prst="rect">
          <a:avLst/>
        </a:prstGeom>
        <a:gradFill rotWithShape="1">
          <a:gsLst>
            <a:gs pos="0">
              <a:schemeClr val="accent5">
                <a:lumMod val="110000"/>
                <a:satMod val="105000"/>
                <a:tint val="67000"/>
              </a:schemeClr>
            </a:gs>
            <a:gs pos="50000">
              <a:schemeClr val="accent5">
                <a:lumMod val="105000"/>
                <a:satMod val="103000"/>
                <a:tint val="73000"/>
              </a:schemeClr>
            </a:gs>
            <a:gs pos="100000">
              <a:schemeClr val="accent5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y-AM" sz="2000" kern="1200" dirty="0" smtClean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  <a:ea typeface="+mn-ea"/>
              <a:cs typeface="+mn-cs"/>
            </a:rPr>
            <a:t>1,3</a:t>
          </a:r>
          <a:r>
            <a:rPr lang="en-US" sz="2000" kern="1200" dirty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  <a:ea typeface="+mn-ea"/>
              <a:cs typeface="+mn-cs"/>
            </a:rPr>
            <a:t>1</a:t>
          </a:r>
          <a:r>
            <a:rPr lang="hy-AM" sz="2000" kern="1200" dirty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  <a:ea typeface="+mn-ea"/>
              <a:cs typeface="+mn-cs"/>
            </a:rPr>
            <a:t>1</a:t>
          </a:r>
          <a:endParaRPr lang="en-US" sz="2000" kern="1200" dirty="0">
            <a:solidFill>
              <a:srgbClr val="5B9BD5">
                <a:lumMod val="50000"/>
              </a:srgbClr>
            </a:solidFill>
            <a:latin typeface="GHEA Grapalat" panose="02000506050000020003" pitchFamily="50" charset="0"/>
            <a:ea typeface="+mn-ea"/>
            <a:cs typeface="+mn-cs"/>
          </a:endParaRPr>
        </a:p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y-AM" sz="2000" kern="1200" dirty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  <a:ea typeface="+mn-ea"/>
              <a:cs typeface="+mn-cs"/>
            </a:rPr>
            <a:t>հանրակրթական դպրոցներ</a:t>
          </a:r>
          <a:endParaRPr lang="en-US" sz="2000" kern="1200" dirty="0">
            <a:solidFill>
              <a:srgbClr val="5B9BD5">
                <a:lumMod val="50000"/>
              </a:srgbClr>
            </a:solidFill>
            <a:latin typeface="GHEA Grapalat" panose="02000506050000020003" pitchFamily="50" charset="0"/>
            <a:ea typeface="+mn-ea"/>
            <a:cs typeface="+mn-cs"/>
          </a:endParaRPr>
        </a:p>
      </dsp:txBody>
      <dsp:txXfrm>
        <a:off x="706" y="2389088"/>
        <a:ext cx="3074323" cy="1537161"/>
      </dsp:txXfrm>
    </dsp:sp>
    <dsp:sp modelId="{9379BC64-E7B1-401B-A03B-C279981AF75D}">
      <dsp:nvSpPr>
        <dsp:cNvPr id="0" name=""/>
        <dsp:cNvSpPr/>
      </dsp:nvSpPr>
      <dsp:spPr>
        <a:xfrm>
          <a:off x="3705881" y="2359590"/>
          <a:ext cx="3074323" cy="1537161"/>
        </a:xfrm>
        <a:prstGeom prst="rect">
          <a:avLst/>
        </a:prstGeom>
        <a:gradFill rotWithShape="1">
          <a:gsLst>
            <a:gs pos="0">
              <a:schemeClr val="accent5">
                <a:lumMod val="110000"/>
                <a:satMod val="105000"/>
                <a:tint val="67000"/>
              </a:schemeClr>
            </a:gs>
            <a:gs pos="50000">
              <a:schemeClr val="accent5">
                <a:lumMod val="105000"/>
                <a:satMod val="103000"/>
                <a:tint val="73000"/>
              </a:schemeClr>
            </a:gs>
            <a:gs pos="100000">
              <a:schemeClr val="accent5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y-AM" sz="2000" kern="120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  <a:ea typeface="+mn-ea"/>
              <a:cs typeface="+mn-cs"/>
            </a:rPr>
            <a:t>155</a:t>
          </a:r>
          <a:r>
            <a:rPr lang="hy-AM" sz="2000" kern="1200">
              <a:latin typeface="GHEA Grapalat" pitchFamily="50" charset="0"/>
            </a:rPr>
            <a:t> </a:t>
          </a:r>
          <a:endParaRPr lang="en-US" sz="2000" kern="1200" dirty="0">
            <a:latin typeface="GHEA Grapalat" pitchFamily="50" charset="0"/>
          </a:endParaRPr>
        </a:p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  <a:ea typeface="+mn-ea"/>
              <a:cs typeface="+mn-cs"/>
            </a:rPr>
            <a:t>Առողջապահական հաստատություններ</a:t>
          </a:r>
          <a:endParaRPr lang="en-US" sz="2000" kern="1200" dirty="0">
            <a:solidFill>
              <a:srgbClr val="5B9BD5">
                <a:lumMod val="50000"/>
              </a:srgbClr>
            </a:solidFill>
            <a:latin typeface="GHEA Grapalat" panose="02000506050000020003" pitchFamily="50" charset="0"/>
            <a:ea typeface="+mn-ea"/>
            <a:cs typeface="+mn-cs"/>
          </a:endParaRPr>
        </a:p>
      </dsp:txBody>
      <dsp:txXfrm>
        <a:off x="3705881" y="2359590"/>
        <a:ext cx="3074323" cy="1537161"/>
      </dsp:txXfrm>
    </dsp:sp>
    <dsp:sp modelId="{8D3FE774-661B-465B-99E5-A35BC29C1B76}">
      <dsp:nvSpPr>
        <dsp:cNvPr id="0" name=""/>
        <dsp:cNvSpPr/>
      </dsp:nvSpPr>
      <dsp:spPr>
        <a:xfrm>
          <a:off x="7440570" y="2389088"/>
          <a:ext cx="3074323" cy="1537161"/>
        </a:xfrm>
        <a:prstGeom prst="rect">
          <a:avLst/>
        </a:prstGeom>
        <a:gradFill rotWithShape="1">
          <a:gsLst>
            <a:gs pos="0">
              <a:schemeClr val="accent5">
                <a:lumMod val="110000"/>
                <a:satMod val="105000"/>
                <a:tint val="67000"/>
              </a:schemeClr>
            </a:gs>
            <a:gs pos="50000">
              <a:schemeClr val="accent5">
                <a:lumMod val="105000"/>
                <a:satMod val="103000"/>
                <a:tint val="73000"/>
              </a:schemeClr>
            </a:gs>
            <a:gs pos="100000">
              <a:schemeClr val="accent5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  <a:ea typeface="+mn-ea"/>
              <a:cs typeface="+mn-cs"/>
            </a:rPr>
            <a:t>346</a:t>
          </a:r>
          <a:endParaRPr lang="en-US" sz="2000" kern="1200" dirty="0">
            <a:solidFill>
              <a:srgbClr val="5B9BD5">
                <a:lumMod val="50000"/>
              </a:srgbClr>
            </a:solidFill>
            <a:latin typeface="GHEA Grapalat" panose="02000506050000020003" pitchFamily="50" charset="0"/>
            <a:ea typeface="+mn-ea"/>
            <a:cs typeface="+mn-cs"/>
          </a:endParaRPr>
        </a:p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y-AM" sz="2000" kern="1200" dirty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  <a:ea typeface="+mn-ea"/>
              <a:cs typeface="+mn-cs"/>
            </a:rPr>
            <a:t>Այլ</a:t>
          </a:r>
          <a:endParaRPr lang="en-US" sz="2000" kern="1200" dirty="0">
            <a:solidFill>
              <a:srgbClr val="5B9BD5">
                <a:lumMod val="50000"/>
              </a:srgbClr>
            </a:solidFill>
            <a:latin typeface="GHEA Grapalat" panose="02000506050000020003" pitchFamily="50" charset="0"/>
            <a:ea typeface="+mn-ea"/>
            <a:cs typeface="+mn-cs"/>
          </a:endParaRPr>
        </a:p>
      </dsp:txBody>
      <dsp:txXfrm>
        <a:off x="7440570" y="2389088"/>
        <a:ext cx="3074323" cy="153716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0F64FA-85D9-4C1E-A3F4-D1BD074F5E19}">
      <dsp:nvSpPr>
        <dsp:cNvPr id="0" name=""/>
        <dsp:cNvSpPr/>
      </dsp:nvSpPr>
      <dsp:spPr>
        <a:xfrm>
          <a:off x="0" y="0"/>
          <a:ext cx="4351338" cy="435133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825EAF-7823-44B5-A200-FC4BA53336A6}">
      <dsp:nvSpPr>
        <dsp:cNvPr id="0" name=""/>
        <dsp:cNvSpPr/>
      </dsp:nvSpPr>
      <dsp:spPr>
        <a:xfrm>
          <a:off x="2175669" y="0"/>
          <a:ext cx="8339931" cy="43513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y-AM" sz="1800" kern="1200" dirty="0">
              <a:latin typeface="GHEA Grapalat" panose="02000506050000020003" pitchFamily="50" charset="0"/>
            </a:rPr>
            <a:t>2022թ.-ին մուտքերը կազմել են 196մլրդ դրամ, որի 90</a:t>
          </a:r>
          <a:r>
            <a:rPr lang="ru-RU" sz="1800" kern="1200" dirty="0">
              <a:latin typeface="GHEA Grapalat" panose="02000506050000020003" pitchFamily="50" charset="0"/>
            </a:rPr>
            <a:t>%-</a:t>
          </a:r>
          <a:r>
            <a:rPr lang="hy-AM" sz="1800" kern="1200" dirty="0">
              <a:latin typeface="GHEA Grapalat" panose="02000506050000020003" pitchFamily="50" charset="0"/>
            </a:rPr>
            <a:t>ը բյուջեից</a:t>
          </a:r>
          <a:endParaRPr lang="en-US" sz="1800" kern="1200" dirty="0">
            <a:latin typeface="GHEA Grapalat" panose="02000506050000020003" pitchFamily="50" charset="0"/>
          </a:endParaRPr>
        </a:p>
      </dsp:txBody>
      <dsp:txXfrm>
        <a:off x="2175669" y="0"/>
        <a:ext cx="8339931" cy="1305404"/>
      </dsp:txXfrm>
    </dsp:sp>
    <dsp:sp modelId="{0C407DB2-A854-46EF-B8A1-801FFDBA9B95}">
      <dsp:nvSpPr>
        <dsp:cNvPr id="0" name=""/>
        <dsp:cNvSpPr/>
      </dsp:nvSpPr>
      <dsp:spPr>
        <a:xfrm>
          <a:off x="761485" y="1305404"/>
          <a:ext cx="2828366" cy="282836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57E340-0F0C-46E5-9642-64E0CC636C06}">
      <dsp:nvSpPr>
        <dsp:cNvPr id="0" name=""/>
        <dsp:cNvSpPr/>
      </dsp:nvSpPr>
      <dsp:spPr>
        <a:xfrm>
          <a:off x="2175669" y="1305404"/>
          <a:ext cx="8339931" cy="282836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y-AM" sz="1800" kern="1200" dirty="0" smtClean="0">
              <a:latin typeface="GHEA Grapalat" panose="02000506050000020003" pitchFamily="50" charset="0"/>
            </a:rPr>
            <a:t>Ձեռնարկատիրական </a:t>
          </a:r>
          <a:r>
            <a:rPr lang="hy-AM" sz="1800" kern="1200" dirty="0">
              <a:latin typeface="GHEA Grapalat" panose="02000506050000020003" pitchFamily="50" charset="0"/>
            </a:rPr>
            <a:t>գործունեության մասնաբաժինը ընդհանուր ֆինանսավորման կառուցվածքում ընդամենը 8</a:t>
          </a:r>
          <a:r>
            <a:rPr lang="ru-RU" sz="1800" kern="1200" dirty="0">
              <a:latin typeface="GHEA Grapalat" panose="02000506050000020003" pitchFamily="50" charset="0"/>
            </a:rPr>
            <a:t>% </a:t>
          </a:r>
          <a:r>
            <a:rPr lang="hy-AM" sz="1800" kern="1200" dirty="0">
              <a:latin typeface="GHEA Grapalat" panose="02000506050000020003" pitchFamily="50" charset="0"/>
            </a:rPr>
            <a:t>է</a:t>
          </a:r>
          <a:endParaRPr lang="en-US" sz="1800" kern="1200" dirty="0">
            <a:latin typeface="GHEA Grapalat" panose="02000506050000020003" pitchFamily="50" charset="0"/>
          </a:endParaRPr>
        </a:p>
      </dsp:txBody>
      <dsp:txXfrm>
        <a:off x="2175669" y="1305404"/>
        <a:ext cx="8339931" cy="1305399"/>
      </dsp:txXfrm>
    </dsp:sp>
    <dsp:sp modelId="{D36B5F84-BE32-4E02-A595-670A11AE6580}">
      <dsp:nvSpPr>
        <dsp:cNvPr id="0" name=""/>
        <dsp:cNvSpPr/>
      </dsp:nvSpPr>
      <dsp:spPr>
        <a:xfrm>
          <a:off x="1522968" y="2610804"/>
          <a:ext cx="1305400" cy="130540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C3E6D5-E0B9-471B-B063-32FD5EAB7342}">
      <dsp:nvSpPr>
        <dsp:cNvPr id="0" name=""/>
        <dsp:cNvSpPr/>
      </dsp:nvSpPr>
      <dsp:spPr>
        <a:xfrm>
          <a:off x="2175669" y="2610804"/>
          <a:ext cx="8339931" cy="1305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y-AM" sz="1800" kern="1200" dirty="0">
              <a:latin typeface="GHEA Grapalat" panose="02000506050000020003" pitchFamily="50" charset="0"/>
            </a:rPr>
            <a:t>Կան գործունեության տեսակներ, որոնց պարագայում </a:t>
          </a:r>
          <a:r>
            <a:rPr lang="hy-AM" sz="1800" kern="1200" dirty="0" smtClean="0">
              <a:latin typeface="GHEA Grapalat" panose="02000506050000020003" pitchFamily="50" charset="0"/>
            </a:rPr>
            <a:t>ձեռնարկատիրական </a:t>
          </a:r>
          <a:r>
            <a:rPr lang="hy-AM" sz="1800" kern="1200" dirty="0">
              <a:latin typeface="GHEA Grapalat" panose="02000506050000020003" pitchFamily="50" charset="0"/>
            </a:rPr>
            <a:t>գործունեության մասնաբաժնի ցածր լինելը կարող է </a:t>
          </a:r>
          <a:r>
            <a:rPr lang="hy-AM" sz="1800" kern="1200">
              <a:latin typeface="GHEA Grapalat" panose="02000506050000020003" pitchFamily="50" charset="0"/>
            </a:rPr>
            <a:t>վկայել </a:t>
          </a:r>
          <a:r>
            <a:rPr lang="hy-AM" sz="1800" kern="1200" smtClean="0">
              <a:latin typeface="GHEA Grapalat" panose="02000506050000020003" pitchFamily="50" charset="0"/>
            </a:rPr>
            <a:t>տնտեսապես ոչ </a:t>
          </a:r>
          <a:r>
            <a:rPr lang="hy-AM" sz="1800" kern="1200" dirty="0">
              <a:latin typeface="GHEA Grapalat" panose="02000506050000020003" pitchFamily="50" charset="0"/>
            </a:rPr>
            <a:t>արդյունավետ գործունեության մասին: Օրինակ՝ թատրոնների, հետբուհական հաստատությունների, </a:t>
          </a:r>
          <a:r>
            <a:rPr lang="hy-AM" sz="1800" kern="1200">
              <a:latin typeface="GHEA Grapalat" panose="02000506050000020003" pitchFamily="50" charset="0"/>
            </a:rPr>
            <a:t>բուհերի </a:t>
          </a:r>
          <a:r>
            <a:rPr lang="hy-AM" sz="1800" kern="1200" smtClean="0">
              <a:latin typeface="GHEA Grapalat" panose="02000506050000020003" pitchFamily="50" charset="0"/>
            </a:rPr>
            <a:t>դեպքում</a:t>
          </a:r>
          <a:endParaRPr lang="en-US" sz="1800" kern="1200" dirty="0">
            <a:latin typeface="GHEA Grapalat" panose="02000506050000020003" pitchFamily="50" charset="0"/>
          </a:endParaRPr>
        </a:p>
      </dsp:txBody>
      <dsp:txXfrm>
        <a:off x="2175669" y="2610804"/>
        <a:ext cx="8339931" cy="13054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0F64FA-85D9-4C1E-A3F4-D1BD074F5E19}">
      <dsp:nvSpPr>
        <dsp:cNvPr id="0" name=""/>
        <dsp:cNvSpPr/>
      </dsp:nvSpPr>
      <dsp:spPr>
        <a:xfrm>
          <a:off x="0" y="0"/>
          <a:ext cx="4351338" cy="435133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825EAF-7823-44B5-A200-FC4BA53336A6}">
      <dsp:nvSpPr>
        <dsp:cNvPr id="0" name=""/>
        <dsp:cNvSpPr/>
      </dsp:nvSpPr>
      <dsp:spPr>
        <a:xfrm>
          <a:off x="2175669" y="0"/>
          <a:ext cx="8339931" cy="43513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y-AM" sz="2000" kern="1200" dirty="0">
              <a:latin typeface="GHEA Grapalat" panose="02000506050000020003" pitchFamily="50" charset="0"/>
            </a:rPr>
            <a:t>2022թ.-ի վերջին ՊՈԱԿ-ների դեբիտորական պարտքերը կազմել են 4.3մլրդ դրամ, որի շուրջ </a:t>
          </a:r>
          <a:r>
            <a:rPr lang="en-US" sz="2000" kern="1200" dirty="0">
              <a:latin typeface="GHEA Grapalat" panose="02000506050000020003" pitchFamily="50" charset="0"/>
            </a:rPr>
            <a:t>5</a:t>
          </a:r>
          <a:r>
            <a:rPr lang="hy-AM" sz="2000" kern="1200" dirty="0">
              <a:latin typeface="GHEA Grapalat" panose="02000506050000020003" pitchFamily="50" charset="0"/>
            </a:rPr>
            <a:t>0</a:t>
          </a:r>
          <a:r>
            <a:rPr lang="ru-RU" sz="2000" kern="1200" dirty="0">
              <a:latin typeface="GHEA Grapalat" panose="02000506050000020003" pitchFamily="50" charset="0"/>
            </a:rPr>
            <a:t>%-</a:t>
          </a:r>
          <a:r>
            <a:rPr lang="hy-AM" sz="2000" kern="1200" dirty="0">
              <a:latin typeface="GHEA Grapalat" panose="02000506050000020003" pitchFamily="50" charset="0"/>
            </a:rPr>
            <a:t>ը կամ 2.1 մլրդ դրամը առևտրային գործունեությունից առաջացած դեբիտորական պարտքերն են</a:t>
          </a:r>
          <a:endParaRPr lang="en-US" sz="2000" kern="1200" dirty="0">
            <a:latin typeface="GHEA Grapalat" panose="02000506050000020003" pitchFamily="50" charset="0"/>
          </a:endParaRPr>
        </a:p>
      </dsp:txBody>
      <dsp:txXfrm>
        <a:off x="2175669" y="0"/>
        <a:ext cx="8339931" cy="1305404"/>
      </dsp:txXfrm>
    </dsp:sp>
    <dsp:sp modelId="{0C407DB2-A854-46EF-B8A1-801FFDBA9B95}">
      <dsp:nvSpPr>
        <dsp:cNvPr id="0" name=""/>
        <dsp:cNvSpPr/>
      </dsp:nvSpPr>
      <dsp:spPr>
        <a:xfrm>
          <a:off x="761485" y="1305404"/>
          <a:ext cx="2828366" cy="282836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57E340-0F0C-46E5-9642-64E0CC636C06}">
      <dsp:nvSpPr>
        <dsp:cNvPr id="0" name=""/>
        <dsp:cNvSpPr/>
      </dsp:nvSpPr>
      <dsp:spPr>
        <a:xfrm>
          <a:off x="2175669" y="1305404"/>
          <a:ext cx="8339931" cy="282836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y-AM" sz="2000" kern="1200" dirty="0">
              <a:latin typeface="GHEA Grapalat" panose="02000506050000020003" pitchFamily="50" charset="0"/>
            </a:rPr>
            <a:t>Որոշ ՊՈԱԿ-ներ ունեն առևտրային գործունեության գծով դեբիտորական պարտքերի հավաքագրելիության ցածր ցուցանիշներ  </a:t>
          </a:r>
          <a:endParaRPr lang="en-US" sz="2000" kern="1200" dirty="0">
            <a:latin typeface="GHEA Grapalat" panose="02000506050000020003" pitchFamily="50" charset="0"/>
          </a:endParaRPr>
        </a:p>
      </dsp:txBody>
      <dsp:txXfrm>
        <a:off x="2175669" y="1305404"/>
        <a:ext cx="8339931" cy="1305399"/>
      </dsp:txXfrm>
    </dsp:sp>
    <dsp:sp modelId="{D36B5F84-BE32-4E02-A595-670A11AE6580}">
      <dsp:nvSpPr>
        <dsp:cNvPr id="0" name=""/>
        <dsp:cNvSpPr/>
      </dsp:nvSpPr>
      <dsp:spPr>
        <a:xfrm>
          <a:off x="1522968" y="2610804"/>
          <a:ext cx="1305400" cy="130540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C3E6D5-E0B9-471B-B063-32FD5EAB7342}">
      <dsp:nvSpPr>
        <dsp:cNvPr id="0" name=""/>
        <dsp:cNvSpPr/>
      </dsp:nvSpPr>
      <dsp:spPr>
        <a:xfrm>
          <a:off x="2175669" y="2610804"/>
          <a:ext cx="8339931" cy="1305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y-AM" sz="2000" kern="1200" dirty="0">
              <a:latin typeface="GHEA Grapalat" panose="02000506050000020003" pitchFamily="50" charset="0"/>
            </a:rPr>
            <a:t>Սա կարող է վկայել ցածր ֆինանսական կարգապահության մասին</a:t>
          </a:r>
          <a:endParaRPr lang="en-US" sz="2000" kern="1200" dirty="0">
            <a:latin typeface="GHEA Grapalat" panose="02000506050000020003" pitchFamily="50" charset="0"/>
          </a:endParaRPr>
        </a:p>
      </dsp:txBody>
      <dsp:txXfrm>
        <a:off x="2175669" y="2610804"/>
        <a:ext cx="8339931" cy="13054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C65DD9-522E-44E2-B5C6-E6E88F55008D}" type="datetimeFigureOut">
              <a:rPr lang="en-US" smtClean="0"/>
              <a:t>18/09/23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7B709E-09F9-4451-85D9-28F9DDF517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1928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8924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40236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06924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69819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99053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49435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34203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78896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8776F-D6F3-4458-97CC-BAB354BADDF1}" type="datetimeFigureOut">
              <a:rPr lang="en-US" smtClean="0"/>
              <a:t>18/09/23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1E928-3192-4E42-ABEC-91A8918511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40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8776F-D6F3-4458-97CC-BAB354BADDF1}" type="datetimeFigureOut">
              <a:rPr lang="en-US" smtClean="0"/>
              <a:t>18/09/23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1E928-3192-4E42-ABEC-91A8918511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77004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8776F-D6F3-4458-97CC-BAB354BADDF1}" type="datetimeFigureOut">
              <a:rPr lang="en-US" smtClean="0"/>
              <a:t>18/09/23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1E928-3192-4E42-ABEC-91A8918511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0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8776F-D6F3-4458-97CC-BAB354BADDF1}" type="datetimeFigureOut">
              <a:rPr lang="en-US" smtClean="0"/>
              <a:t>18/09/23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1E928-3192-4E42-ABEC-91A8918511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937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8776F-D6F3-4458-97CC-BAB354BADDF1}" type="datetimeFigureOut">
              <a:rPr lang="en-US" smtClean="0"/>
              <a:t>18/09/23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1E928-3192-4E42-ABEC-91A8918511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108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8776F-D6F3-4458-97CC-BAB354BADDF1}" type="datetimeFigureOut">
              <a:rPr lang="en-US" smtClean="0"/>
              <a:t>18/09/23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1E928-3192-4E42-ABEC-91A8918511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3000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8776F-D6F3-4458-97CC-BAB354BADDF1}" type="datetimeFigureOut">
              <a:rPr lang="en-US" smtClean="0"/>
              <a:t>18/09/23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1E928-3192-4E42-ABEC-91A8918511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293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8776F-D6F3-4458-97CC-BAB354BADDF1}" type="datetimeFigureOut">
              <a:rPr lang="en-US" smtClean="0"/>
              <a:t>18/09/23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1E928-3192-4E42-ABEC-91A8918511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654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8776F-D6F3-4458-97CC-BAB354BADDF1}" type="datetimeFigureOut">
              <a:rPr lang="en-US" smtClean="0"/>
              <a:t>18/09/23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1E928-3192-4E42-ABEC-91A8918511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677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8776F-D6F3-4458-97CC-BAB354BADDF1}" type="datetimeFigureOut">
              <a:rPr lang="en-US" smtClean="0"/>
              <a:t>18/09/23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1E928-3192-4E42-ABEC-91A8918511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1593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8776F-D6F3-4458-97CC-BAB354BADDF1}" type="datetimeFigureOut">
              <a:rPr lang="en-US" smtClean="0"/>
              <a:t>18/09/23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1E928-3192-4E42-ABEC-91A8918511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817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B8776F-D6F3-4458-97CC-BAB354BADDF1}" type="datetimeFigureOut">
              <a:rPr lang="en-US" smtClean="0"/>
              <a:t>18/09/23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B1E928-3192-4E42-ABEC-91A8918511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3293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D3379F6-A3F4-45BD-AC4E-2181B446D309}"/>
              </a:ext>
            </a:extLst>
          </p:cNvPr>
          <p:cNvSpPr txBox="1"/>
          <p:nvPr/>
        </p:nvSpPr>
        <p:spPr>
          <a:xfrm>
            <a:off x="504202" y="4954137"/>
            <a:ext cx="111509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hy-AM" sz="2000" b="1" dirty="0">
              <a:solidFill>
                <a:schemeClr val="bg1">
                  <a:lumMod val="50000"/>
                </a:schemeClr>
              </a:solidFill>
              <a:latin typeface="GHEA Grapalat" panose="02000506050000020003" pitchFamily="50" charset="0"/>
            </a:endParaRPr>
          </a:p>
          <a:p>
            <a:pPr algn="ctr"/>
            <a:r>
              <a:rPr lang="hy-AM" sz="2000" b="1" dirty="0">
                <a:solidFill>
                  <a:schemeClr val="bg1">
                    <a:lumMod val="50000"/>
                  </a:schemeClr>
                </a:solidFill>
                <a:latin typeface="GHEA Grapalat" panose="02000506050000020003" pitchFamily="50" charset="0"/>
              </a:rPr>
              <a:t>Հ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GHEA Grapalat" panose="02000506050000020003" pitchFamily="50" charset="0"/>
              </a:rPr>
              <a:t>Հ </a:t>
            </a:r>
            <a:r>
              <a:rPr lang="hy-AM" sz="2000" b="1" dirty="0">
                <a:solidFill>
                  <a:schemeClr val="bg1">
                    <a:lumMod val="50000"/>
                  </a:schemeClr>
                </a:solidFill>
                <a:latin typeface="GHEA Grapalat" panose="02000506050000020003" pitchFamily="50" charset="0"/>
              </a:rPr>
              <a:t>Ֆ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GHEA Grapalat" panose="02000506050000020003" pitchFamily="50" charset="0"/>
              </a:rPr>
              <a:t>Ի</a:t>
            </a:r>
            <a:r>
              <a:rPr lang="hy-AM" sz="2000" b="1" dirty="0">
                <a:solidFill>
                  <a:schemeClr val="bg1">
                    <a:lumMod val="50000"/>
                  </a:schemeClr>
                </a:solidFill>
                <a:latin typeface="GHEA Grapalat" panose="02000506050000020003" pitchFamily="50" charset="0"/>
              </a:rPr>
              <a:t>Ն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GHEA Grapalat" panose="02000506050000020003" pitchFamily="50" charset="0"/>
              </a:rPr>
              <a:t>Ա</a:t>
            </a:r>
            <a:r>
              <a:rPr lang="hy-AM" sz="2000" b="1" dirty="0">
                <a:solidFill>
                  <a:schemeClr val="bg1">
                    <a:lumMod val="50000"/>
                  </a:schemeClr>
                </a:solidFill>
                <a:latin typeface="GHEA Grapalat" panose="02000506050000020003" pitchFamily="50" charset="0"/>
              </a:rPr>
              <a:t>Ն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GHEA Grapalat" panose="02000506050000020003" pitchFamily="50" charset="0"/>
              </a:rPr>
              <a:t>Ս</a:t>
            </a:r>
            <a:r>
              <a:rPr lang="hy-AM" sz="2000" b="1" dirty="0">
                <a:solidFill>
                  <a:schemeClr val="bg1">
                    <a:lumMod val="50000"/>
                  </a:schemeClr>
                </a:solidFill>
                <a:latin typeface="GHEA Grapalat" panose="02000506050000020003" pitchFamily="50" charset="0"/>
              </a:rPr>
              <a:t>Ն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GHEA Grapalat" panose="02000506050000020003" pitchFamily="50" charset="0"/>
              </a:rPr>
              <a:t>Ե</a:t>
            </a:r>
            <a:r>
              <a:rPr lang="hy-AM" sz="2000" b="1" dirty="0">
                <a:solidFill>
                  <a:schemeClr val="bg1">
                    <a:lumMod val="50000"/>
                  </a:schemeClr>
                </a:solidFill>
                <a:latin typeface="GHEA Grapalat" panose="02000506050000020003" pitchFamily="50" charset="0"/>
              </a:rPr>
              <a:t>Ր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GHEA Grapalat" panose="02000506050000020003" pitchFamily="50" charset="0"/>
              </a:rPr>
              <a:t>Ի </a:t>
            </a:r>
            <a:r>
              <a:rPr lang="hy-AM" sz="2000" b="1" dirty="0">
                <a:solidFill>
                  <a:schemeClr val="bg1">
                    <a:lumMod val="50000"/>
                  </a:schemeClr>
                </a:solidFill>
                <a:latin typeface="GHEA Grapalat" panose="02000506050000020003" pitchFamily="50" charset="0"/>
              </a:rPr>
              <a:t>Ն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GHEA Grapalat" panose="02000506050000020003" pitchFamily="50" charset="0"/>
              </a:rPr>
              <a:t>Ա</a:t>
            </a:r>
            <a:r>
              <a:rPr lang="hy-AM" sz="2000" b="1" dirty="0">
                <a:solidFill>
                  <a:schemeClr val="bg1">
                    <a:lumMod val="50000"/>
                  </a:schemeClr>
                </a:solidFill>
                <a:latin typeface="GHEA Grapalat" panose="02000506050000020003" pitchFamily="50" charset="0"/>
              </a:rPr>
              <a:t>Խ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GHEA Grapalat" panose="02000506050000020003" pitchFamily="50" charset="0"/>
              </a:rPr>
              <a:t>Ա</a:t>
            </a:r>
            <a:r>
              <a:rPr lang="hy-AM" sz="2000" b="1" dirty="0">
                <a:solidFill>
                  <a:schemeClr val="bg1">
                    <a:lumMod val="50000"/>
                  </a:schemeClr>
                </a:solidFill>
                <a:latin typeface="GHEA Grapalat" panose="02000506050000020003" pitchFamily="50" charset="0"/>
              </a:rPr>
              <a:t>Ր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GHEA Grapalat" panose="02000506050000020003" pitchFamily="50" charset="0"/>
              </a:rPr>
              <a:t>Ա</a:t>
            </a:r>
            <a:r>
              <a:rPr lang="hy-AM" sz="2000" b="1" dirty="0">
                <a:solidFill>
                  <a:schemeClr val="bg1">
                    <a:lumMod val="50000"/>
                  </a:schemeClr>
                </a:solidFill>
                <a:latin typeface="GHEA Grapalat" panose="02000506050000020003" pitchFamily="50" charset="0"/>
              </a:rPr>
              <a:t>Ր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GHEA Grapalat" panose="02000506050000020003" pitchFamily="50" charset="0"/>
              </a:rPr>
              <a:t>Ո</a:t>
            </a:r>
            <a:r>
              <a:rPr lang="hy-AM" sz="2000" b="1" dirty="0">
                <a:solidFill>
                  <a:schemeClr val="bg1">
                    <a:lumMod val="50000"/>
                  </a:schemeClr>
                </a:solidFill>
                <a:latin typeface="GHEA Grapalat" panose="02000506050000020003" pitchFamily="50" charset="0"/>
              </a:rPr>
              <a:t>Ւ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GHEA Grapalat" panose="02000506050000020003" pitchFamily="50" charset="0"/>
              </a:rPr>
              <a:t>Թ</a:t>
            </a:r>
            <a:r>
              <a:rPr lang="hy-AM" sz="2000" b="1" dirty="0">
                <a:solidFill>
                  <a:schemeClr val="bg1">
                    <a:lumMod val="50000"/>
                  </a:schemeClr>
                </a:solidFill>
                <a:latin typeface="GHEA Grapalat" panose="02000506050000020003" pitchFamily="50" charset="0"/>
              </a:rPr>
              <a:t>Յ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GHEA Grapalat" panose="02000506050000020003" pitchFamily="50" charset="0"/>
              </a:rPr>
              <a:t>Ո</a:t>
            </a:r>
            <a:r>
              <a:rPr lang="hy-AM" sz="2000" b="1" dirty="0">
                <a:solidFill>
                  <a:schemeClr val="bg1">
                    <a:lumMod val="50000"/>
                  </a:schemeClr>
                </a:solidFill>
                <a:latin typeface="GHEA Grapalat" panose="02000506050000020003" pitchFamily="50" charset="0"/>
              </a:rPr>
              <a:t>Ւ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GHEA Grapalat" panose="02000506050000020003" pitchFamily="50" charset="0"/>
              </a:rPr>
              <a:t>Ն</a:t>
            </a:r>
          </a:p>
          <a:p>
            <a:pPr algn="ctr"/>
            <a:endParaRPr lang="en-US" sz="2000" b="1" dirty="0">
              <a:solidFill>
                <a:schemeClr val="bg1">
                  <a:lumMod val="50000"/>
                </a:schemeClr>
              </a:solidFill>
              <a:latin typeface="GHEA Grapalat" panose="02000506050000020003" pitchFamily="50" charset="0"/>
            </a:endParaRPr>
          </a:p>
          <a:p>
            <a:pPr algn="ctr"/>
            <a:r>
              <a:rPr lang="hy-AM" sz="2000" b="1" dirty="0">
                <a:solidFill>
                  <a:schemeClr val="bg1">
                    <a:lumMod val="50000"/>
                  </a:schemeClr>
                </a:solidFill>
                <a:latin typeface="GHEA Grapalat" panose="02000506050000020003" pitchFamily="50" charset="0"/>
              </a:rPr>
              <a:t>Օգոստոս</a:t>
            </a:r>
            <a:r>
              <a:rPr lang="ru-RU" sz="2000" b="1" dirty="0">
                <a:solidFill>
                  <a:schemeClr val="bg1">
                    <a:lumMod val="50000"/>
                  </a:schemeClr>
                </a:solidFill>
                <a:latin typeface="GHEA Grapalat" panose="02000506050000020003" pitchFamily="50" charset="0"/>
              </a:rPr>
              <a:t> 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GHEA Grapalat" panose="02000506050000020003" pitchFamily="50" charset="0"/>
              </a:rPr>
              <a:t>202</a:t>
            </a:r>
            <a:r>
              <a:rPr lang="hy-AM" sz="2000" b="1" dirty="0">
                <a:solidFill>
                  <a:schemeClr val="bg1">
                    <a:lumMod val="50000"/>
                  </a:schemeClr>
                </a:solidFill>
                <a:latin typeface="GHEA Grapalat" panose="02000506050000020003" pitchFamily="50" charset="0"/>
              </a:rPr>
              <a:t>3</a:t>
            </a:r>
            <a:endParaRPr lang="en-US" sz="2000" b="1" dirty="0">
              <a:solidFill>
                <a:schemeClr val="bg1">
                  <a:lumMod val="50000"/>
                </a:schemeClr>
              </a:solidFill>
              <a:latin typeface="GHEA Grapalat" panose="02000506050000020003" pitchFamily="50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5F5F9B0-8170-4FAF-8FA8-B83E8187E2E4}"/>
              </a:ext>
            </a:extLst>
          </p:cNvPr>
          <p:cNvSpPr txBox="1">
            <a:spLocks/>
          </p:cNvSpPr>
          <p:nvPr/>
        </p:nvSpPr>
        <p:spPr>
          <a:xfrm>
            <a:off x="466152" y="181509"/>
            <a:ext cx="11189036" cy="2220497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3600" b="1">
                <a:solidFill>
                  <a:schemeClr val="bg1"/>
                </a:solidFill>
                <a:latin typeface="GHEA Grapalat" panose="02000506050000020003" pitchFamily="50" charset="0"/>
              </a:defRPr>
            </a:lvl1pPr>
          </a:lstStyle>
          <a:p>
            <a:r>
              <a:rPr lang="hy-AM" sz="2400" dirty="0"/>
              <a:t>ՊՈԱԿ-ՆԵՐԻ 202</a:t>
            </a:r>
            <a:r>
              <a:rPr lang="en-US" sz="2400" dirty="0"/>
              <a:t>2</a:t>
            </a:r>
            <a:r>
              <a:rPr lang="hy-AM" sz="2400" dirty="0"/>
              <a:t>Թ․ ԳՈՐԾՈՒՆԵՈՒԹՅԱՆ ՖԻՆԱՆՍԱՏՆՏԵՍԱԿԱՆ ԱՐԴՅՈՒՆՔՆԵՐ</a:t>
            </a:r>
            <a:endParaRPr lang="en-US" sz="2400" dirty="0"/>
          </a:p>
        </p:txBody>
      </p:sp>
      <p:pic>
        <p:nvPicPr>
          <p:cNvPr id="10" name="Picture 2" descr="No automatic alt text available.">
            <a:extLst>
              <a:ext uri="{FF2B5EF4-FFF2-40B4-BE49-F238E27FC236}">
                <a16:creationId xmlns:a16="http://schemas.microsoft.com/office/drawing/2014/main" id="{42ECC9E8-97E6-45D1-8E24-1413A713E4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4896" y="2402006"/>
            <a:ext cx="4776716" cy="2702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3468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2340" y="152399"/>
            <a:ext cx="10191898" cy="1486277"/>
          </a:xfr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hy-AM" sz="2400" b="1" dirty="0">
                <a:solidFill>
                  <a:schemeClr val="bg1"/>
                </a:solidFill>
                <a:latin typeface="GHEA Grapalat" panose="02000506050000020003" pitchFamily="50" charset="0"/>
              </a:rPr>
              <a:t/>
            </a:r>
            <a:br>
              <a:rPr lang="hy-AM" sz="2400" b="1" dirty="0">
                <a:solidFill>
                  <a:schemeClr val="bg1"/>
                </a:solidFill>
                <a:latin typeface="GHEA Grapalat" panose="02000506050000020003" pitchFamily="50" charset="0"/>
              </a:rPr>
            </a:br>
            <a:r>
              <a:rPr lang="hy-AM" sz="2400" b="1" dirty="0">
                <a:solidFill>
                  <a:schemeClr val="bg1"/>
                </a:solidFill>
                <a:latin typeface="GHEA Grapalat" panose="02000506050000020003" pitchFamily="50" charset="0"/>
              </a:rPr>
              <a:t>ՊՈԱԿ-ՆԵՐԻ ՆՊԱՏԱԿԱՅԻՆ ԵՎ ՁԵՌՆԱՐԿԱՏԻՐԱԿԱՆ ԳՈՐԾՈՒՆԵՈՒԹՅԱՆ ՏԱՐԵԿԱՆ ՖԻՆԱՆ­ՍԱ­ՏՆՏԵՍԱԿԱՆ ԱՐԴՅՈՒՆՔՆԵՐԻ ՄԱՍԻՆ ՀԱՇՎԵՏՎՈՒԹՅՈՒՆ</a:t>
            </a:r>
            <a:br>
              <a:rPr lang="hy-AM" sz="2400" b="1" dirty="0">
                <a:solidFill>
                  <a:schemeClr val="bg1"/>
                </a:solidFill>
                <a:latin typeface="GHEA Grapalat" panose="02000506050000020003" pitchFamily="50" charset="0"/>
              </a:rPr>
            </a:br>
            <a:endParaRPr lang="hy-AM" sz="2400" b="1" dirty="0">
              <a:solidFill>
                <a:schemeClr val="bg1"/>
              </a:solidFill>
              <a:latin typeface="GHEA Grapalat" panose="02000506050000020003" pitchFamily="50" charset="0"/>
              <a:ea typeface="+mn-ea"/>
              <a:cs typeface="+mn-cs"/>
            </a:endParaRPr>
          </a:p>
        </p:txBody>
      </p:sp>
      <p:pic>
        <p:nvPicPr>
          <p:cNvPr id="11" name="Picture 10" descr="No automatic alt text available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1"/>
            <a:ext cx="1535503" cy="1005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CDAFFBC5-F743-EC47-387D-3CE01A7C2FD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89240244"/>
              </p:ext>
            </p:extLst>
          </p:nvPr>
        </p:nvGraphicFramePr>
        <p:xfrm>
          <a:off x="1532340" y="2071622"/>
          <a:ext cx="10010829" cy="37167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28764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B926C93-9135-4EB9-8231-CEDB52D85C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7B926C93-9135-4EB9-8231-CEDB52D85CA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graphicEl>
                                              <a:dgm id="{7B926C93-9135-4EB9-8231-CEDB52D85C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graphicEl>
                                              <a:dgm id="{7B926C93-9135-4EB9-8231-CEDB52D85C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DA4BC783-EB5C-4931-ABC4-C932585615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graphicEl>
                                              <a:dgm id="{DA4BC783-EB5C-4931-ABC4-C9325856155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graphicEl>
                                              <a:dgm id="{DA4BC783-EB5C-4931-ABC4-C932585615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graphicEl>
                                              <a:dgm id="{DA4BC783-EB5C-4931-ABC4-C932585615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309CCA2D-F22E-4B56-8E1B-6C52EF76E5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graphicEl>
                                              <a:dgm id="{309CCA2D-F22E-4B56-8E1B-6C52EF76E58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graphicEl>
                                              <a:dgm id="{309CCA2D-F22E-4B56-8E1B-6C52EF76E5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graphicEl>
                                              <a:dgm id="{309CCA2D-F22E-4B56-8E1B-6C52EF76E5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353A0486-E642-466E-91C0-61113072D9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graphicEl>
                                              <a:dgm id="{353A0486-E642-466E-91C0-61113072D99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graphicEl>
                                              <a:dgm id="{353A0486-E642-466E-91C0-61113072D9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graphicEl>
                                              <a:dgm id="{353A0486-E642-466E-91C0-61113072D9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DCDEA148-3941-46D5-A33A-DB1057BDC8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graphicEl>
                                              <a:dgm id="{DCDEA148-3941-46D5-A33A-DB1057BDC8D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graphicEl>
                                              <a:dgm id="{DCDEA148-3941-46D5-A33A-DB1057BDC8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graphicEl>
                                              <a:dgm id="{DCDEA148-3941-46D5-A33A-DB1057BDC8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7489AE3-7483-40C4-8BD4-810FAB5CDD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graphicEl>
                                              <a:dgm id="{C7489AE3-7483-40C4-8BD4-810FAB5CDD9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graphicEl>
                                              <a:dgm id="{C7489AE3-7483-40C4-8BD4-810FAB5CDD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graphicEl>
                                              <a:dgm id="{C7489AE3-7483-40C4-8BD4-810FAB5CDD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56A67A7F-A48C-46AF-B8E6-A976C9C443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graphicEl>
                                              <a:dgm id="{56A67A7F-A48C-46AF-B8E6-A976C9C443B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graphicEl>
                                              <a:dgm id="{56A67A7F-A48C-46AF-B8E6-A976C9C443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graphicEl>
                                              <a:dgm id="{56A67A7F-A48C-46AF-B8E6-A976C9C443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42126" y="0"/>
            <a:ext cx="10349874" cy="843260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2400" b="1">
                <a:solidFill>
                  <a:schemeClr val="bg1"/>
                </a:solidFill>
                <a:latin typeface="GHEA Grapalat" panose="02000506050000020003" pitchFamily="50" charset="0"/>
                <a:ea typeface="+mj-ea"/>
                <a:cs typeface="+mj-cs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/>
            <a:r>
              <a:rPr lang="hy-AM" dirty="0" smtClean="0"/>
              <a:t>ՊՈԱԿ-ՆԵՐԻ ԹՎԱՔԱՆԱԿՆ ԸՍՏ ԳՈՐԾՈՒՆԵՈՒԹՅԱՆ ՏԵՍԱԿՆԵՐԻ</a:t>
            </a:r>
            <a:endParaRPr lang="en-US" dirty="0"/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9F14BCEB-2040-4FC2-89F0-047EE4161499}"/>
              </a:ext>
            </a:extLst>
          </p:cNvPr>
          <p:cNvSpPr txBox="1">
            <a:spLocks/>
          </p:cNvSpPr>
          <p:nvPr/>
        </p:nvSpPr>
        <p:spPr>
          <a:xfrm>
            <a:off x="586596" y="1078173"/>
            <a:ext cx="11209165" cy="545910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buFont typeface="Wingdings" panose="05000000000000000000" pitchFamily="2" charset="2"/>
              <a:buChar char=""/>
            </a:pPr>
            <a:endParaRPr lang="hy-AM" sz="1800" dirty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hy-AM" sz="1800" dirty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hy-AM" sz="1800" dirty="0">
                <a:solidFill>
                  <a:srgbClr val="5B9BD5">
                    <a:lumMod val="50000"/>
                  </a:srgbClr>
                </a:solidFill>
                <a:latin typeface="GHEA Grapalat" panose="02000506050000020003" pitchFamily="50" charset="0"/>
              </a:rPr>
              <a:t>	</a:t>
            </a:r>
            <a:endParaRPr lang="en-US" sz="1800" dirty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</a:endParaRPr>
          </a:p>
        </p:txBody>
      </p:sp>
      <p:pic>
        <p:nvPicPr>
          <p:cNvPr id="16" name="Picture 15" descr="No automatic alt text available.">
            <a:extLst>
              <a:ext uri="{FF2B5EF4-FFF2-40B4-BE49-F238E27FC236}">
                <a16:creationId xmlns:a16="http://schemas.microsoft.com/office/drawing/2014/main" id="{94C15EB6-7A01-4CEE-BED2-31580661F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62" y="164068"/>
            <a:ext cx="1676664" cy="1221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1554B-4E79-457D-8FA8-D1D21144EC09}" type="slidenum">
              <a:rPr lang="ru-RU" smtClean="0"/>
              <a:pPr/>
              <a:t>3</a:t>
            </a:fld>
            <a:endParaRPr lang="ru-RU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8418636"/>
              </p:ext>
            </p:extLst>
          </p:nvPr>
        </p:nvGraphicFramePr>
        <p:xfrm>
          <a:off x="396240" y="1217406"/>
          <a:ext cx="11630299" cy="546465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84057">
                  <a:extLst>
                    <a:ext uri="{9D8B030D-6E8A-4147-A177-3AD203B41FA5}">
                      <a16:colId xmlns:a16="http://schemas.microsoft.com/office/drawing/2014/main" val="1583308466"/>
                    </a:ext>
                  </a:extLst>
                </a:gridCol>
                <a:gridCol w="8367710">
                  <a:extLst>
                    <a:ext uri="{9D8B030D-6E8A-4147-A177-3AD203B41FA5}">
                      <a16:colId xmlns:a16="http://schemas.microsoft.com/office/drawing/2014/main" val="2301108924"/>
                    </a:ext>
                  </a:extLst>
                </a:gridCol>
                <a:gridCol w="1224793">
                  <a:extLst>
                    <a:ext uri="{9D8B030D-6E8A-4147-A177-3AD203B41FA5}">
                      <a16:colId xmlns:a16="http://schemas.microsoft.com/office/drawing/2014/main" val="3683401562"/>
                    </a:ext>
                  </a:extLst>
                </a:gridCol>
                <a:gridCol w="1053739">
                  <a:extLst>
                    <a:ext uri="{9D8B030D-6E8A-4147-A177-3AD203B41FA5}">
                      <a16:colId xmlns:a16="http://schemas.microsoft.com/office/drawing/2014/main" val="2790566414"/>
                    </a:ext>
                  </a:extLst>
                </a:gridCol>
              </a:tblGrid>
              <a:tr h="7535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Հ/Հ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y-AM" sz="1600" kern="1200" dirty="0" smtClean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ԳՈՐԾՈՒՆԵՈՒԹՅԱՆ </a:t>
                      </a:r>
                      <a:r>
                        <a:rPr lang="hy-AM" sz="16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ՏԵՍԱԿ</a:t>
                      </a:r>
                      <a:endParaRPr lang="en-US" sz="1600" kern="1200" dirty="0">
                        <a:solidFill>
                          <a:srgbClr val="5B9BD5">
                            <a:lumMod val="50000"/>
                          </a:srgbClr>
                        </a:solidFill>
                        <a:latin typeface="GHEA Grapalat" panose="02000506050000020003" pitchFamily="50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y-AM" sz="15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ՊՈԱԿ-ՆԵՐԻ ԹԻՎ</a:t>
                      </a:r>
                      <a:endParaRPr lang="en-US" sz="1500" kern="1200" dirty="0">
                        <a:solidFill>
                          <a:srgbClr val="5B9BD5">
                            <a:lumMod val="50000"/>
                          </a:srgbClr>
                        </a:solidFill>
                        <a:latin typeface="GHEA Grapalat" panose="02000506050000020003" pitchFamily="50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y-AM" sz="1500" b="1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ՏԿ%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0113426"/>
                  </a:ext>
                </a:extLst>
              </a:tr>
              <a:tr h="412034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hy-AM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1.</a:t>
                      </a:r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y-AM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Հանրակրթական դպրոցներ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spcAft>
                          <a:spcPts val="1000"/>
                        </a:spcAft>
                      </a:pPr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1,311 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72.4%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1999736"/>
                  </a:ext>
                </a:extLst>
              </a:tr>
              <a:tr h="478460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hy-AM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2․</a:t>
                      </a:r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y-AM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Առողջապահական հաստատություններ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spcAft>
                          <a:spcPts val="1000"/>
                        </a:spcAft>
                      </a:pPr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155 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8.6%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4124297"/>
                  </a:ext>
                </a:extLst>
              </a:tr>
              <a:tr h="353672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3. 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y-AM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Վարժարաններ, քոլեջներ, ուսումնարաններ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spcAft>
                          <a:spcPts val="1000"/>
                        </a:spcAft>
                      </a:pPr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91 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5.0%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4879216"/>
                  </a:ext>
                </a:extLst>
              </a:tr>
              <a:tr h="528297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4. 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y-AM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Գիտահետազոտական ինստիտուտներ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spcAft>
                          <a:spcPts val="1000"/>
                        </a:spcAft>
                      </a:pPr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35 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1.9%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4305464"/>
                  </a:ext>
                </a:extLst>
              </a:tr>
              <a:tr h="343547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5. 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y-AM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Մարզադպրոցներ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spcAft>
                          <a:spcPts val="1000"/>
                        </a:spcAft>
                      </a:pPr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33 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1.8%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5613073"/>
                  </a:ext>
                </a:extLst>
              </a:tr>
              <a:tr h="278294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6. 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y-AM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Թանգարաններ, պատկերասրահներ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spcAft>
                          <a:spcPts val="1000"/>
                        </a:spcAft>
                      </a:pPr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29 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kern="120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1.6%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6532232"/>
                  </a:ext>
                </a:extLst>
              </a:tr>
              <a:tr h="528297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7. 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y-AM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Հատուկ դպրոցներ և աջակցման կենտրոններ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spcAft>
                          <a:spcPts val="1000"/>
                        </a:spcAft>
                      </a:pPr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24 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1.3%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6173105"/>
                  </a:ext>
                </a:extLst>
              </a:tr>
              <a:tr h="401440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8. 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y-AM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Թատրոններ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spcAft>
                          <a:spcPts val="1000"/>
                        </a:spcAft>
                      </a:pPr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17 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0.9%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5964111"/>
                  </a:ext>
                </a:extLst>
              </a:tr>
              <a:tr h="509947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9. 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y-AM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Ստեղծագործական կենտրոններ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spcAft>
                          <a:spcPts val="1000"/>
                        </a:spcAft>
                      </a:pPr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16 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0.9%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6671374"/>
                  </a:ext>
                </a:extLst>
              </a:tr>
              <a:tr h="343307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10. 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y-AM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Սոցիալական ծառայություններ մատուցող կազմակերպություններ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spcAft>
                          <a:spcPts val="1000"/>
                        </a:spcAft>
                      </a:pPr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16 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0.9%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8888410"/>
                  </a:ext>
                </a:extLst>
              </a:tr>
              <a:tr h="528297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11. 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y-AM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Գրադարաններ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spcAft>
                          <a:spcPts val="1000"/>
                        </a:spcAft>
                      </a:pPr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15 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0.8%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62047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8206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42126" y="234913"/>
            <a:ext cx="10349874" cy="843260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2400" b="1">
                <a:solidFill>
                  <a:schemeClr val="bg1"/>
                </a:solidFill>
                <a:latin typeface="GHEA Grapalat" panose="02000506050000020003" pitchFamily="50" charset="0"/>
                <a:ea typeface="+mj-ea"/>
                <a:cs typeface="+mj-cs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/>
            <a:r>
              <a:rPr lang="hy-AM" dirty="0" smtClean="0"/>
              <a:t>ՊՈԱԿ-ՆԵՐԻ ԹՎԱՔԱՆԱԿՆ ԸՍՏ ԳՈՐԾՈՒՆԵՈՒԹՅԱՆ ՏԵՍԱԿՆԵՐԻ</a:t>
            </a:r>
            <a:endParaRPr lang="en-US" dirty="0"/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9F14BCEB-2040-4FC2-89F0-047EE4161499}"/>
              </a:ext>
            </a:extLst>
          </p:cNvPr>
          <p:cNvSpPr txBox="1">
            <a:spLocks/>
          </p:cNvSpPr>
          <p:nvPr/>
        </p:nvSpPr>
        <p:spPr>
          <a:xfrm>
            <a:off x="586596" y="1078173"/>
            <a:ext cx="11209165" cy="545910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buFont typeface="Wingdings" panose="05000000000000000000" pitchFamily="2" charset="2"/>
              <a:buChar char=""/>
            </a:pPr>
            <a:endParaRPr lang="hy-AM" sz="1800" dirty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hy-AM" sz="1800" dirty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hy-AM" sz="1800" dirty="0">
                <a:solidFill>
                  <a:srgbClr val="5B9BD5">
                    <a:lumMod val="50000"/>
                  </a:srgbClr>
                </a:solidFill>
                <a:latin typeface="GHEA Grapalat" panose="02000506050000020003" pitchFamily="50" charset="0"/>
              </a:rPr>
              <a:t>	</a:t>
            </a:r>
            <a:endParaRPr lang="en-US" sz="1800" dirty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</a:endParaRPr>
          </a:p>
        </p:txBody>
      </p:sp>
      <p:pic>
        <p:nvPicPr>
          <p:cNvPr id="16" name="Picture 15" descr="No automatic alt text available.">
            <a:extLst>
              <a:ext uri="{FF2B5EF4-FFF2-40B4-BE49-F238E27FC236}">
                <a16:creationId xmlns:a16="http://schemas.microsoft.com/office/drawing/2014/main" id="{94C15EB6-7A01-4CEE-BED2-31580661F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62" y="164068"/>
            <a:ext cx="1676664" cy="1221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1554B-4E79-457D-8FA8-D1D21144EC09}" type="slidenum">
              <a:rPr lang="ru-RU" smtClean="0"/>
              <a:pPr/>
              <a:t>4</a:t>
            </a:fld>
            <a:endParaRPr lang="ru-RU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1827122"/>
              </p:ext>
            </p:extLst>
          </p:nvPr>
        </p:nvGraphicFramePr>
        <p:xfrm>
          <a:off x="396240" y="1217406"/>
          <a:ext cx="11630299" cy="546465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84057">
                  <a:extLst>
                    <a:ext uri="{9D8B030D-6E8A-4147-A177-3AD203B41FA5}">
                      <a16:colId xmlns:a16="http://schemas.microsoft.com/office/drawing/2014/main" val="1583308466"/>
                    </a:ext>
                  </a:extLst>
                </a:gridCol>
                <a:gridCol w="8367710">
                  <a:extLst>
                    <a:ext uri="{9D8B030D-6E8A-4147-A177-3AD203B41FA5}">
                      <a16:colId xmlns:a16="http://schemas.microsoft.com/office/drawing/2014/main" val="2301108924"/>
                    </a:ext>
                  </a:extLst>
                </a:gridCol>
                <a:gridCol w="1224793">
                  <a:extLst>
                    <a:ext uri="{9D8B030D-6E8A-4147-A177-3AD203B41FA5}">
                      <a16:colId xmlns:a16="http://schemas.microsoft.com/office/drawing/2014/main" val="3683401562"/>
                    </a:ext>
                  </a:extLst>
                </a:gridCol>
                <a:gridCol w="1053739">
                  <a:extLst>
                    <a:ext uri="{9D8B030D-6E8A-4147-A177-3AD203B41FA5}">
                      <a16:colId xmlns:a16="http://schemas.microsoft.com/office/drawing/2014/main" val="2790566414"/>
                    </a:ext>
                  </a:extLst>
                </a:gridCol>
              </a:tblGrid>
              <a:tr h="7535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Հ/Հ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y-AM" sz="1600" kern="1200" dirty="0" smtClean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ԳՈՐԾՈՒՆԵՈՒԹՅԱՆ </a:t>
                      </a:r>
                      <a:r>
                        <a:rPr lang="hy-AM" sz="16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ՏԵՍԱԿ</a:t>
                      </a:r>
                      <a:endParaRPr lang="en-US" sz="1600" kern="1200" dirty="0">
                        <a:solidFill>
                          <a:srgbClr val="5B9BD5">
                            <a:lumMod val="50000"/>
                          </a:srgbClr>
                        </a:solidFill>
                        <a:latin typeface="GHEA Grapalat" panose="02000506050000020003" pitchFamily="50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y-AM" sz="15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ՊՈԱԿ-ՆԵՐԻ ԹԻՎ</a:t>
                      </a:r>
                      <a:endParaRPr lang="en-US" sz="1500" kern="1200" dirty="0">
                        <a:solidFill>
                          <a:srgbClr val="5B9BD5">
                            <a:lumMod val="50000"/>
                          </a:srgbClr>
                        </a:solidFill>
                        <a:latin typeface="GHEA Grapalat" panose="02000506050000020003" pitchFamily="50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y-AM" sz="1500" b="1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ՏԿ%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0113426"/>
                  </a:ext>
                </a:extLst>
              </a:tr>
              <a:tr h="412034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hy-AM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12.</a:t>
                      </a:r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y-AM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Երաժշտական կենտրոններ, նվագախմբեր, երգչախմբեր, համույթներ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13 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0.7%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1999736"/>
                  </a:ext>
                </a:extLst>
              </a:tr>
              <a:tr h="478460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hy-AM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13․</a:t>
                      </a:r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y-AM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Կրթահամալիրներ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9 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0.5%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4124297"/>
                  </a:ext>
                </a:extLst>
              </a:tr>
              <a:tr h="353672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hy-AM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14</a:t>
                      </a:r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. 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y-AM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Մասնագիտացված դպրոցներ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6 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0.3%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4879216"/>
                  </a:ext>
                </a:extLst>
              </a:tr>
              <a:tr h="528297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hy-AM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15</a:t>
                      </a:r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. 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y-AM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Հատուկ պահպանվող տարածքներ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6 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0.3%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4305464"/>
                  </a:ext>
                </a:extLst>
              </a:tr>
              <a:tr h="343547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hy-AM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16</a:t>
                      </a:r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. 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y-AM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Բուհեր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5 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0.3%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5613073"/>
                  </a:ext>
                </a:extLst>
              </a:tr>
              <a:tr h="278294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hy-AM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17</a:t>
                      </a:r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. 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y-AM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Սեյսմիկ, մթնոլորտային երևույթների և բնապահպանական ծառայություններ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5 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0.3%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6532232"/>
                  </a:ext>
                </a:extLst>
              </a:tr>
              <a:tr h="528297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hy-AM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18</a:t>
                      </a:r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. 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y-AM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Տեղեկատվական, փորձագիտական, տեղեկատվական կենտրոններ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5 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0.3%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6173105"/>
                  </a:ext>
                </a:extLst>
              </a:tr>
              <a:tr h="401440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hy-AM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19</a:t>
                      </a:r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. 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y-AM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Հետբուհական հաստատություններ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4 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0.2%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5964111"/>
                  </a:ext>
                </a:extLst>
              </a:tr>
              <a:tr h="509947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hy-AM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20</a:t>
                      </a:r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. 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y-AM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Գյուղատնտեսական ծառայություններ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3 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0.2%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6671374"/>
                  </a:ext>
                </a:extLst>
              </a:tr>
              <a:tr h="343307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hy-AM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21</a:t>
                      </a:r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. 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y-AM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Այլ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14 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0.8%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8888410"/>
                  </a:ext>
                </a:extLst>
              </a:tr>
              <a:tr h="528297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en-US" sz="1800" kern="1200" dirty="0">
                        <a:solidFill>
                          <a:srgbClr val="5B9BD5">
                            <a:lumMod val="50000"/>
                          </a:srgbClr>
                        </a:solidFill>
                        <a:latin typeface="GHEA Grapalat" panose="02000506050000020003" pitchFamily="50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y-AM" sz="1800" b="1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Ընդամենը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spcAft>
                          <a:spcPts val="1000"/>
                        </a:spcAft>
                      </a:pPr>
                      <a:r>
                        <a:rPr lang="hy-AM" sz="1800" b="1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1,812</a:t>
                      </a:r>
                      <a:r>
                        <a:rPr lang="en-US" sz="1800" b="1" kern="1200" dirty="0">
                          <a:solidFill>
                            <a:srgbClr val="5B9BD5">
                              <a:lumMod val="50000"/>
                            </a:srgbClr>
                          </a:solidFill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1" kern="1200" dirty="0">
                        <a:solidFill>
                          <a:srgbClr val="5B9BD5">
                            <a:lumMod val="50000"/>
                          </a:srgbClr>
                        </a:solidFill>
                        <a:latin typeface="GHEA Grapalat" panose="02000506050000020003" pitchFamily="50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62047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1341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60645" y="327636"/>
            <a:ext cx="10035116" cy="893976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2400" b="1">
                <a:solidFill>
                  <a:schemeClr val="bg1"/>
                </a:solidFill>
                <a:latin typeface="GHEA Grapalat" panose="02000506050000020003" pitchFamily="50" charset="0"/>
                <a:ea typeface="+mj-ea"/>
                <a:cs typeface="+mj-cs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hy-AM" dirty="0"/>
              <a:t>Մ ՈՒ Տ Ք Ե Ր</a:t>
            </a:r>
            <a:endParaRPr lang="en-US" dirty="0"/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9F14BCEB-2040-4FC2-89F0-047EE4161499}"/>
              </a:ext>
            </a:extLst>
          </p:cNvPr>
          <p:cNvSpPr txBox="1">
            <a:spLocks/>
          </p:cNvSpPr>
          <p:nvPr/>
        </p:nvSpPr>
        <p:spPr>
          <a:xfrm>
            <a:off x="1842126" y="1076632"/>
            <a:ext cx="9953635" cy="546064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buFont typeface="Wingdings" panose="05000000000000000000" pitchFamily="2" charset="2"/>
              <a:buChar char=""/>
            </a:pPr>
            <a:endParaRPr lang="hy-AM" sz="1800" dirty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</a:endParaRPr>
          </a:p>
          <a:p>
            <a:pPr marL="0" lvl="0" indent="0" algn="just">
              <a:spcBef>
                <a:spcPts val="0"/>
              </a:spcBef>
              <a:spcAft>
                <a:spcPts val="600"/>
              </a:spcAft>
              <a:buNone/>
              <a:defRPr/>
            </a:pP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20</a:t>
            </a:r>
            <a:r>
              <a:rPr lang="hy-AM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22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թվականի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ընթացքում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ՊՈԱԿ-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ների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փաստացի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մուտքերը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կազմել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են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196․2 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մլրդ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դրամ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(</a:t>
            </a:r>
            <a:r>
              <a:rPr lang="hy-AM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նախորդ տարվա 186․1 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մլրդ</a:t>
            </a:r>
            <a:r>
              <a:rPr lang="hy-AM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դրամի դիմաց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), </a:t>
            </a:r>
            <a:r>
              <a:rPr lang="hy-AM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այդ թվում՝ </a:t>
            </a:r>
            <a:endParaRPr lang="en-US" sz="1500" dirty="0">
              <a:solidFill>
                <a:srgbClr val="4472C4">
                  <a:lumMod val="50000"/>
                </a:srgbClr>
              </a:solidFill>
              <a:latin typeface="GHEA Grapalat" panose="02000506050000020003" pitchFamily="50" charset="0"/>
            </a:endParaRPr>
          </a:p>
          <a:p>
            <a:pPr marL="285750" lvl="0" indent="-285750" algn="just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hy-AM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շուրջ 177․4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մլրդ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դրամը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կամ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90.4%-ը</a:t>
            </a:r>
            <a:r>
              <a:rPr lang="hy-AM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կազմել են 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բյուջեներից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մուտքերը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(</a:t>
            </a:r>
            <a:r>
              <a:rPr lang="hy-AM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նախորդ տարվա 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168.6 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մլրդ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դրամի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դիմաց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)</a:t>
            </a:r>
            <a:endParaRPr lang="hy-AM" sz="1500" dirty="0">
              <a:solidFill>
                <a:srgbClr val="4472C4">
                  <a:lumMod val="50000"/>
                </a:srgbClr>
              </a:solidFill>
              <a:latin typeface="GHEA Grapalat" panose="02000506050000020003" pitchFamily="50" charset="0"/>
            </a:endParaRPr>
          </a:p>
          <a:p>
            <a:pPr marL="285750" lvl="0" indent="-285750" algn="just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hy-AM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շուրջ 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15.6 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մլրդ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դրամը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կամ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7.9%-ը` 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ձեռնարկատիրական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գործունեությունից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(</a:t>
            </a:r>
            <a:r>
              <a:rPr lang="hy-AM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նախորդ տարվա 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11.8 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մլրդ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դրամի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դիմաց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)</a:t>
            </a:r>
          </a:p>
          <a:p>
            <a:pPr marL="285750" lvl="0" indent="-285750" algn="just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3.2 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մլրդ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դրամը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կամ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1.7%-ը` 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այլ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աղ</a:t>
            </a:r>
            <a:r>
              <a:rPr lang="hy-AM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բ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յուրներից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(</a:t>
            </a:r>
            <a:r>
              <a:rPr lang="hy-AM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նախորդ տարվա ավելի քան 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5.7 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մլրդ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դրամի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</a:t>
            </a:r>
            <a:r>
              <a:rPr lang="en-US" sz="1500" dirty="0" err="1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դիմաց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)</a:t>
            </a:r>
            <a:endParaRPr lang="hy-AM" sz="1500" dirty="0">
              <a:solidFill>
                <a:srgbClr val="4472C4">
                  <a:lumMod val="50000"/>
                </a:srgbClr>
              </a:solidFill>
              <a:latin typeface="GHEA Grapalat" panose="02000506050000020003" pitchFamily="50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hy-AM" sz="1800" dirty="0">
                <a:solidFill>
                  <a:srgbClr val="5B9BD5">
                    <a:lumMod val="50000"/>
                  </a:srgbClr>
                </a:solidFill>
                <a:latin typeface="GHEA Grapalat" panose="02000506050000020003" pitchFamily="50" charset="0"/>
              </a:rPr>
              <a:t>	</a:t>
            </a:r>
            <a:r>
              <a:rPr lang="en-US" sz="1600" dirty="0">
                <a:solidFill>
                  <a:srgbClr val="5B9BD5">
                    <a:lumMod val="50000"/>
                  </a:srgbClr>
                </a:solidFill>
                <a:latin typeface="GHEA Grapalat" panose="02000506050000020003" pitchFamily="50" charset="0"/>
              </a:rPr>
              <a:t>           </a:t>
            </a:r>
            <a:r>
              <a:rPr lang="hy-AM" sz="1600" dirty="0">
                <a:solidFill>
                  <a:srgbClr val="5B9BD5">
                    <a:lumMod val="50000"/>
                  </a:srgbClr>
                </a:solidFill>
                <a:latin typeface="GHEA Grapalat" panose="02000506050000020003" pitchFamily="50" charset="0"/>
              </a:rPr>
              <a:t>    </a:t>
            </a:r>
            <a:r>
              <a:rPr lang="en-US" sz="1600" dirty="0">
                <a:solidFill>
                  <a:srgbClr val="5B9BD5">
                    <a:lumMod val="50000"/>
                  </a:srgbClr>
                </a:solidFill>
                <a:latin typeface="GHEA Grapalat" panose="02000506050000020003" pitchFamily="50" charset="0"/>
              </a:rPr>
              <a:t> </a:t>
            </a:r>
            <a:r>
              <a:rPr lang="en-US" sz="16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2022</a:t>
            </a:r>
            <a:r>
              <a:rPr lang="hy-AM" sz="16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թ․</a:t>
            </a:r>
            <a:r>
              <a:rPr lang="en-US" sz="16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                                        </a:t>
            </a:r>
            <a:r>
              <a:rPr lang="hy-AM" sz="16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                                     </a:t>
            </a:r>
            <a:r>
              <a:rPr lang="en-US" sz="16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2021</a:t>
            </a:r>
            <a:r>
              <a:rPr lang="hy-AM" sz="16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թ․</a:t>
            </a:r>
            <a:endParaRPr lang="en-US" sz="1600" dirty="0">
              <a:solidFill>
                <a:srgbClr val="4472C4">
                  <a:lumMod val="50000"/>
                </a:srgbClr>
              </a:solidFill>
              <a:latin typeface="GHEA Grapalat" panose="02000506050000020003" pitchFamily="50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1400" dirty="0">
              <a:solidFill>
                <a:srgbClr val="4472C4">
                  <a:lumMod val="50000"/>
                </a:srgbClr>
              </a:solidFill>
              <a:latin typeface="GHEA Grapalat" panose="02000506050000020003" pitchFamily="50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1800" dirty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hy-AM" sz="1800" dirty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1800" dirty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</a:endParaRPr>
          </a:p>
        </p:txBody>
      </p:sp>
      <p:pic>
        <p:nvPicPr>
          <p:cNvPr id="16" name="Picture 15" descr="No automatic alt text available.">
            <a:extLst>
              <a:ext uri="{FF2B5EF4-FFF2-40B4-BE49-F238E27FC236}">
                <a16:creationId xmlns:a16="http://schemas.microsoft.com/office/drawing/2014/main" id="{94C15EB6-7A01-4CEE-BED2-31580661F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62" y="164068"/>
            <a:ext cx="1676664" cy="1221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2908026682"/>
              </p:ext>
            </p:extLst>
          </p:nvPr>
        </p:nvGraphicFramePr>
        <p:xfrm>
          <a:off x="1842126" y="3850547"/>
          <a:ext cx="4382505" cy="26867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3566711658"/>
              </p:ext>
            </p:extLst>
          </p:nvPr>
        </p:nvGraphicFramePr>
        <p:xfrm>
          <a:off x="7620884" y="3850547"/>
          <a:ext cx="3732916" cy="23512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265180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00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10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10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0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0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000"/>
                            </p:stCondLst>
                            <p:childTnLst>
                              <p:par>
                                <p:cTn id="6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10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10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Graphic spid="7" grpId="0">
        <p:bldSub>
          <a:bldChart bld="category"/>
        </p:bldSub>
      </p:bldGraphic>
      <p:bldGraphic spid="10" grpId="0">
        <p:bldSub>
          <a:bldChart bld="category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42126" y="178873"/>
            <a:ext cx="9953635" cy="893976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2400" b="1">
                <a:solidFill>
                  <a:schemeClr val="bg1"/>
                </a:solidFill>
                <a:latin typeface="GHEA Grapalat" panose="02000506050000020003" pitchFamily="50" charset="0"/>
                <a:ea typeface="+mj-ea"/>
                <a:cs typeface="+mj-cs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hy-AM" dirty="0"/>
              <a:t>Ե Լ Ք Ե Ր</a:t>
            </a:r>
            <a:endParaRPr lang="en-US" dirty="0"/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9F14BCEB-2040-4FC2-89F0-047EE4161499}"/>
              </a:ext>
            </a:extLst>
          </p:cNvPr>
          <p:cNvSpPr txBox="1">
            <a:spLocks/>
          </p:cNvSpPr>
          <p:nvPr/>
        </p:nvSpPr>
        <p:spPr>
          <a:xfrm>
            <a:off x="1842126" y="1076632"/>
            <a:ext cx="9953635" cy="546064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buFont typeface="Wingdings" panose="05000000000000000000" pitchFamily="2" charset="2"/>
              <a:buChar char=""/>
            </a:pPr>
            <a:endParaRPr lang="hy-AM" sz="1800" dirty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</a:endParaRPr>
          </a:p>
          <a:p>
            <a:pPr marL="0" lvl="0" indent="0" algn="just">
              <a:spcBef>
                <a:spcPts val="0"/>
              </a:spcBef>
              <a:spcAft>
                <a:spcPts val="600"/>
              </a:spcAft>
              <a:buNone/>
              <a:defRPr/>
            </a:pPr>
            <a:r>
              <a:rPr lang="hy-AM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2022 թվականի ընթացքում ՊՈԱԿ-ների փաստացի ելքերը կազմել են 191.5 մլրդ դրամ (նախորդ տարվա 186.8 մլրդ դրամի դիմաց)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,</a:t>
            </a:r>
            <a:r>
              <a:rPr lang="hy-AM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այդ թվում՝ </a:t>
            </a:r>
          </a:p>
          <a:p>
            <a:pPr marL="285750" lvl="0" indent="-285750" algn="just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hy-AM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185.4 մլրդ դրամը կամ 96․8%-ը ուղղվել է ընթացիկ ծախսերին (նախորդ տարվա 175.6 մլրդ դրամի դիմաց)</a:t>
            </a:r>
            <a:endParaRPr lang="en-US" sz="1500" dirty="0">
              <a:solidFill>
                <a:srgbClr val="4472C4">
                  <a:lumMod val="50000"/>
                </a:srgbClr>
              </a:solidFill>
              <a:latin typeface="GHEA Grapalat" panose="02000506050000020003" pitchFamily="50" charset="0"/>
            </a:endParaRPr>
          </a:p>
          <a:p>
            <a:pPr marL="285750" lvl="0" indent="-285750" algn="just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hy-AM" sz="15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6․1 մլրդ դրամը կամ 3․2%-ը` կապիտալ ծախսերին (նախորդ տարվա 11.2 մլրդ դրամի դիմաց)</a:t>
            </a:r>
          </a:p>
          <a:p>
            <a:pPr marL="285750" lvl="0" indent="-285750" algn="just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hy-AM" sz="1400" dirty="0">
              <a:solidFill>
                <a:srgbClr val="4472C4">
                  <a:lumMod val="50000"/>
                </a:srgbClr>
              </a:solidFill>
              <a:latin typeface="GHEA Grapalat" panose="02000506050000020003" pitchFamily="50" charset="0"/>
            </a:endParaRPr>
          </a:p>
          <a:p>
            <a:pPr marL="0" lvl="0" indent="0" algn="just">
              <a:spcAft>
                <a:spcPts val="600"/>
              </a:spcAft>
              <a:buNone/>
              <a:defRPr/>
            </a:pPr>
            <a:r>
              <a:rPr lang="hy-AM" sz="1800" dirty="0">
                <a:solidFill>
                  <a:srgbClr val="5B9BD5">
                    <a:lumMod val="50000"/>
                  </a:srgbClr>
                </a:solidFill>
                <a:latin typeface="GHEA Grapalat" panose="02000506050000020003" pitchFamily="50" charset="0"/>
              </a:rPr>
              <a:t>	</a:t>
            </a:r>
            <a:r>
              <a:rPr lang="en-US" sz="1600" dirty="0">
                <a:solidFill>
                  <a:srgbClr val="5B9BD5">
                    <a:lumMod val="50000"/>
                  </a:srgbClr>
                </a:solidFill>
                <a:latin typeface="GHEA Grapalat" panose="02000506050000020003" pitchFamily="50" charset="0"/>
              </a:rPr>
              <a:t>           </a:t>
            </a:r>
            <a:r>
              <a:rPr lang="hy-AM" sz="1600" dirty="0">
                <a:solidFill>
                  <a:srgbClr val="5B9BD5">
                    <a:lumMod val="50000"/>
                  </a:srgbClr>
                </a:solidFill>
                <a:latin typeface="GHEA Grapalat" panose="02000506050000020003" pitchFamily="50" charset="0"/>
              </a:rPr>
              <a:t> </a:t>
            </a:r>
            <a:r>
              <a:rPr lang="en-US" sz="16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2022</a:t>
            </a:r>
            <a:r>
              <a:rPr lang="hy-AM" sz="16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թ․</a:t>
            </a:r>
            <a:r>
              <a:rPr lang="en-US" sz="16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                                   </a:t>
            </a:r>
            <a:r>
              <a:rPr lang="hy-AM" sz="16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                                            </a:t>
            </a:r>
            <a:r>
              <a:rPr lang="en-US" sz="16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2021</a:t>
            </a:r>
            <a:r>
              <a:rPr lang="hy-AM" sz="16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թ․</a:t>
            </a:r>
            <a:endParaRPr lang="en-US" sz="1600" dirty="0">
              <a:solidFill>
                <a:srgbClr val="4472C4">
                  <a:lumMod val="50000"/>
                </a:srgbClr>
              </a:solidFill>
              <a:latin typeface="GHEA Grapalat" panose="02000506050000020003" pitchFamily="50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1400" dirty="0">
              <a:solidFill>
                <a:srgbClr val="4472C4">
                  <a:lumMod val="50000"/>
                </a:srgbClr>
              </a:solidFill>
              <a:latin typeface="GHEA Grapalat" panose="02000506050000020003" pitchFamily="50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1800" dirty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hy-AM" sz="1800" dirty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1800" dirty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</a:endParaRPr>
          </a:p>
        </p:txBody>
      </p:sp>
      <p:pic>
        <p:nvPicPr>
          <p:cNvPr id="16" name="Picture 15" descr="No automatic alt text available.">
            <a:extLst>
              <a:ext uri="{FF2B5EF4-FFF2-40B4-BE49-F238E27FC236}">
                <a16:creationId xmlns:a16="http://schemas.microsoft.com/office/drawing/2014/main" id="{94C15EB6-7A01-4CEE-BED2-31580661F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62" y="164068"/>
            <a:ext cx="1676664" cy="1221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" name="Chart 10"/>
          <p:cNvGraphicFramePr/>
          <p:nvPr>
            <p:extLst>
              <p:ext uri="{D42A27DB-BD31-4B8C-83A1-F6EECF244321}">
                <p14:modId xmlns:p14="http://schemas.microsoft.com/office/powerpoint/2010/main" val="1358145406"/>
              </p:ext>
            </p:extLst>
          </p:nvPr>
        </p:nvGraphicFramePr>
        <p:xfrm>
          <a:off x="1842126" y="3436374"/>
          <a:ext cx="3937818" cy="29199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Chart 11"/>
          <p:cNvGraphicFramePr/>
          <p:nvPr>
            <p:extLst>
              <p:ext uri="{D42A27DB-BD31-4B8C-83A1-F6EECF244321}">
                <p14:modId xmlns:p14="http://schemas.microsoft.com/office/powerpoint/2010/main" val="2395269511"/>
              </p:ext>
            </p:extLst>
          </p:nvPr>
        </p:nvGraphicFramePr>
        <p:xfrm>
          <a:off x="7285704" y="3613356"/>
          <a:ext cx="4350774" cy="23892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618289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Graphic spid="11" grpId="0">
        <p:bldAsOne/>
      </p:bldGraphic>
      <p:bldGraphic spid="12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26454" y="2"/>
            <a:ext cx="10265546" cy="781664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2400" b="1">
                <a:solidFill>
                  <a:schemeClr val="bg1"/>
                </a:solidFill>
                <a:latin typeface="GHEA Grapalat" panose="02000506050000020003" pitchFamily="50" charset="0"/>
                <a:ea typeface="+mj-ea"/>
                <a:cs typeface="+mj-cs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hy-AM" dirty="0"/>
              <a:t>Դ Ե Բ Ի Տ Ո Ր Ա Կ Ա Ն    Պ Ա Ր Տ Ք Ե Ր</a:t>
            </a:r>
            <a:endParaRPr lang="en-US" dirty="0"/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9F14BCEB-2040-4FC2-89F0-047EE4161499}"/>
              </a:ext>
            </a:extLst>
          </p:cNvPr>
          <p:cNvSpPr txBox="1">
            <a:spLocks/>
          </p:cNvSpPr>
          <p:nvPr/>
        </p:nvSpPr>
        <p:spPr>
          <a:xfrm>
            <a:off x="1842126" y="893976"/>
            <a:ext cx="10265546" cy="59640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just">
              <a:spcBef>
                <a:spcPts val="0"/>
              </a:spcBef>
              <a:spcAft>
                <a:spcPts val="600"/>
              </a:spcAft>
              <a:buNone/>
              <a:defRPr/>
            </a:pPr>
            <a:r>
              <a:rPr lang="en-US" sz="14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2022 </a:t>
            </a:r>
            <a:r>
              <a:rPr lang="hy-AM" sz="14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թվականին ՊՈԱԿ-ների դեբիտորական պարտքերը կազմել են շուրջ 4.3 մլրդ դրամ (նախորդ տարի՝ 4.1 մլրդ դրամ),</a:t>
            </a:r>
            <a:r>
              <a:rPr lang="hy-AM" dirty="0"/>
              <a:t> </a:t>
            </a:r>
            <a:r>
              <a:rPr lang="hy-AM" sz="14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այդ թվում՝  </a:t>
            </a:r>
          </a:p>
          <a:p>
            <a:pPr marL="285750" lvl="0" indent="-285750" algn="just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hy-AM" sz="14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2.1 մլրդ դրամը առևտրային գործունեությունից (նախորդ տարվա 2.2 մլրդ դրամի դիմաց)</a:t>
            </a:r>
            <a:endParaRPr lang="en-US" sz="1400" dirty="0">
              <a:solidFill>
                <a:srgbClr val="4472C4">
                  <a:lumMod val="50000"/>
                </a:srgbClr>
              </a:solidFill>
              <a:latin typeface="GHEA Grapalat" panose="02000506050000020003" pitchFamily="50" charset="0"/>
            </a:endParaRPr>
          </a:p>
          <a:p>
            <a:pPr marL="285750" lvl="0" indent="-285750" algn="just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hy-AM" sz="14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810.4 մլն դրամը` բյուջեների գծով (նախորդ տարվա 992.0 մլն դրամի դիմաց)</a:t>
            </a:r>
            <a:endParaRPr lang="en-US" sz="1400" dirty="0">
              <a:solidFill>
                <a:srgbClr val="4472C4">
                  <a:lumMod val="50000"/>
                </a:srgbClr>
              </a:solidFill>
              <a:latin typeface="GHEA Grapalat" panose="02000506050000020003" pitchFamily="50" charset="0"/>
            </a:endParaRPr>
          </a:p>
          <a:p>
            <a:pPr marL="285750" lvl="0" indent="-285750" algn="just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hy-AM" sz="14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1․3 մլրդ դրամը` այլ դեբիտորական պարտքեր (նախորդ տարվա 889.6 մլն դրամի դիմաց)</a:t>
            </a:r>
          </a:p>
          <a:p>
            <a:pPr marL="0" indent="0" algn="just">
              <a:spcAft>
                <a:spcPts val="600"/>
              </a:spcAft>
              <a:buNone/>
              <a:defRPr/>
            </a:pPr>
            <a:r>
              <a:rPr lang="hy-AM" sz="1800" dirty="0">
                <a:solidFill>
                  <a:srgbClr val="5B9BD5">
                    <a:lumMod val="50000"/>
                  </a:srgbClr>
                </a:solidFill>
                <a:latin typeface="GHEA Grapalat" panose="02000506050000020003" pitchFamily="50" charset="0"/>
              </a:rPr>
              <a:t>	</a:t>
            </a:r>
            <a:r>
              <a:rPr lang="en-US" sz="1600" dirty="0">
                <a:solidFill>
                  <a:srgbClr val="5B9BD5">
                    <a:lumMod val="50000"/>
                  </a:srgbClr>
                </a:solidFill>
                <a:latin typeface="GHEA Grapalat" panose="02000506050000020003" pitchFamily="50" charset="0"/>
              </a:rPr>
              <a:t>        </a:t>
            </a:r>
            <a:r>
              <a:rPr lang="en-US" sz="16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2022</a:t>
            </a:r>
            <a:r>
              <a:rPr lang="hy-AM" sz="16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թ                                                                                         </a:t>
            </a:r>
            <a:r>
              <a:rPr lang="en-US" sz="16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2021</a:t>
            </a:r>
            <a:r>
              <a:rPr lang="hy-AM" sz="16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թ․</a:t>
            </a:r>
            <a:endParaRPr lang="en-US" sz="1600" dirty="0">
              <a:solidFill>
                <a:srgbClr val="4472C4">
                  <a:lumMod val="50000"/>
                </a:srgbClr>
              </a:solidFill>
              <a:latin typeface="GHEA Grapalat" panose="02000506050000020003" pitchFamily="50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1400" dirty="0">
              <a:solidFill>
                <a:srgbClr val="4472C4">
                  <a:lumMod val="50000"/>
                </a:srgbClr>
              </a:solidFill>
              <a:latin typeface="GHEA Grapalat" panose="02000506050000020003" pitchFamily="50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1800" dirty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hy-AM" sz="1800" dirty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1800" dirty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</a:endParaRPr>
          </a:p>
        </p:txBody>
      </p:sp>
      <p:pic>
        <p:nvPicPr>
          <p:cNvPr id="16" name="Picture 15" descr="No automatic alt text available.">
            <a:extLst>
              <a:ext uri="{FF2B5EF4-FFF2-40B4-BE49-F238E27FC236}">
                <a16:creationId xmlns:a16="http://schemas.microsoft.com/office/drawing/2014/main" id="{94C15EB6-7A01-4CEE-BED2-31580661F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62" y="164068"/>
            <a:ext cx="1676664" cy="1221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" name="Chart 10"/>
          <p:cNvGraphicFramePr/>
          <p:nvPr>
            <p:extLst>
              <p:ext uri="{D42A27DB-BD31-4B8C-83A1-F6EECF244321}">
                <p14:modId xmlns:p14="http://schemas.microsoft.com/office/powerpoint/2010/main" val="372168140"/>
              </p:ext>
            </p:extLst>
          </p:nvPr>
        </p:nvGraphicFramePr>
        <p:xfrm>
          <a:off x="2212177" y="3250227"/>
          <a:ext cx="3377381" cy="32886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Chart 11"/>
          <p:cNvGraphicFramePr/>
          <p:nvPr>
            <p:extLst>
              <p:ext uri="{D42A27DB-BD31-4B8C-83A1-F6EECF244321}">
                <p14:modId xmlns:p14="http://schemas.microsoft.com/office/powerpoint/2010/main" val="8802273"/>
              </p:ext>
            </p:extLst>
          </p:nvPr>
        </p:nvGraphicFramePr>
        <p:xfrm>
          <a:off x="7705308" y="3333135"/>
          <a:ext cx="3377381" cy="28866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789476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1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1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1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1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1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1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1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1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1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1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  <p:bldGraphic spid="11" grpId="0">
        <p:bldSub>
          <a:bldChart bld="category"/>
        </p:bldSub>
      </p:bldGraphic>
      <p:bldGraphic spid="12" grpId="0">
        <p:bldSub>
          <a:bldChart bld="category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42126" y="164068"/>
            <a:ext cx="9953635" cy="79641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2400" b="1">
                <a:solidFill>
                  <a:schemeClr val="bg1"/>
                </a:solidFill>
                <a:latin typeface="GHEA Grapalat" panose="02000506050000020003" pitchFamily="50" charset="0"/>
                <a:ea typeface="+mj-ea"/>
                <a:cs typeface="+mj-cs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en-US" dirty="0"/>
              <a:t>           </a:t>
            </a:r>
            <a:r>
              <a:rPr lang="hy-AM" dirty="0"/>
              <a:t>Կ Ր Ե Դ Ի Տ Ո Ր Ա Կ Ա Ն   Պ Ա Ր Տ Ք Ե Ր</a:t>
            </a:r>
            <a:endParaRPr lang="en-US" dirty="0"/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9F14BCEB-2040-4FC2-89F0-047EE4161499}"/>
              </a:ext>
            </a:extLst>
          </p:cNvPr>
          <p:cNvSpPr txBox="1">
            <a:spLocks/>
          </p:cNvSpPr>
          <p:nvPr/>
        </p:nvSpPr>
        <p:spPr>
          <a:xfrm>
            <a:off x="1842126" y="1086416"/>
            <a:ext cx="9953635" cy="577158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just">
              <a:spcBef>
                <a:spcPts val="0"/>
              </a:spcBef>
              <a:spcAft>
                <a:spcPts val="600"/>
              </a:spcAft>
              <a:buNone/>
              <a:defRPr/>
            </a:pPr>
            <a:r>
              <a:rPr lang="hy-AM" sz="14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2022 թվականին ՊՈԱԿ-ների կրեդիտորական պարտքերը կազմել են շուրջ 10.4 մլրդ դրամ (նախորդ տարվա 12.3 մլրդ </a:t>
            </a:r>
            <a:r>
              <a:rPr lang="en-US" sz="14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     </a:t>
            </a:r>
          </a:p>
          <a:p>
            <a:pPr marL="0" lvl="0" indent="0" algn="just">
              <a:spcBef>
                <a:spcPts val="0"/>
              </a:spcBef>
              <a:spcAft>
                <a:spcPts val="600"/>
              </a:spcAft>
              <a:buNone/>
              <a:defRPr/>
            </a:pPr>
            <a:r>
              <a:rPr lang="hy-AM" sz="14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դրամի դիմաց)</a:t>
            </a:r>
          </a:p>
          <a:p>
            <a:pPr marL="285750" lvl="0" indent="-285750" algn="just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hy-AM" sz="14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շուրջ 4․8 մլրդ դրամը՝ առևտրային գործունեության գծով (նախորդ տարվա 3.0 մլրդ դրամի դիմաց)</a:t>
            </a:r>
          </a:p>
          <a:p>
            <a:pPr marL="285750" lvl="0" indent="-285750" algn="just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hy-AM" sz="14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1.3 մլրդ դրամը` բյուջեների նկատմամբ պարտավորություններից (նախորդ տարվա 1.4 մլրդ դիմաց)</a:t>
            </a:r>
          </a:p>
          <a:p>
            <a:pPr marL="285750" lvl="0" indent="-285750" algn="just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hy-AM" sz="14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235․7 մլն դրամը` աշխատավարձի և աշխատակիցների այլ հատուցումներից (նախորդ տարվա շուրջ 253 մլն դրամի դիմաց)</a:t>
            </a:r>
          </a:p>
          <a:p>
            <a:pPr marL="285750" lvl="0" indent="-285750" algn="just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hy-AM" sz="14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շուրջ 4․1 մլրդ դրամը՝ այլ պարտավորություններից (նախորդ տարվա 7.6 մլրդ դրամի դիմաց)</a:t>
            </a:r>
          </a:p>
          <a:p>
            <a:pPr marL="0" indent="0" algn="just">
              <a:spcAft>
                <a:spcPts val="600"/>
              </a:spcAft>
              <a:buNone/>
              <a:defRPr/>
            </a:pPr>
            <a:r>
              <a:rPr lang="hy-AM" sz="1800" dirty="0">
                <a:solidFill>
                  <a:srgbClr val="5B9BD5">
                    <a:lumMod val="50000"/>
                  </a:srgbClr>
                </a:solidFill>
                <a:latin typeface="GHEA Grapalat" panose="02000506050000020003" pitchFamily="50" charset="0"/>
              </a:rPr>
              <a:t>	</a:t>
            </a:r>
            <a:r>
              <a:rPr lang="en-US" sz="1600" dirty="0">
                <a:solidFill>
                  <a:srgbClr val="5B9BD5">
                    <a:lumMod val="50000"/>
                  </a:srgbClr>
                </a:solidFill>
                <a:latin typeface="GHEA Grapalat" panose="02000506050000020003" pitchFamily="50" charset="0"/>
              </a:rPr>
              <a:t>           </a:t>
            </a:r>
            <a:r>
              <a:rPr lang="hy-AM" sz="1600" dirty="0">
                <a:solidFill>
                  <a:srgbClr val="5B9BD5">
                    <a:lumMod val="50000"/>
                  </a:srgbClr>
                </a:solidFill>
                <a:latin typeface="GHEA Grapalat" panose="02000506050000020003" pitchFamily="50" charset="0"/>
              </a:rPr>
              <a:t>    </a:t>
            </a:r>
            <a:r>
              <a:rPr lang="en-US" sz="1600" dirty="0">
                <a:solidFill>
                  <a:srgbClr val="5B9BD5">
                    <a:lumMod val="50000"/>
                  </a:srgbClr>
                </a:solidFill>
                <a:latin typeface="GHEA Grapalat" panose="02000506050000020003" pitchFamily="50" charset="0"/>
              </a:rPr>
              <a:t> </a:t>
            </a:r>
            <a:r>
              <a:rPr lang="hy-AM" sz="1600" dirty="0">
                <a:solidFill>
                  <a:srgbClr val="5B9BD5">
                    <a:lumMod val="50000"/>
                  </a:srgbClr>
                </a:solidFill>
                <a:latin typeface="GHEA Grapalat" panose="02000506050000020003" pitchFamily="50" charset="0"/>
              </a:rPr>
              <a:t>         </a:t>
            </a:r>
            <a:r>
              <a:rPr lang="en-US" sz="16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2022</a:t>
            </a:r>
            <a:r>
              <a:rPr lang="hy-AM" sz="16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թ․</a:t>
            </a:r>
            <a:r>
              <a:rPr lang="en-US" sz="16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           </a:t>
            </a:r>
            <a:r>
              <a:rPr lang="hy-AM" sz="16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                                                         </a:t>
            </a:r>
            <a:r>
              <a:rPr lang="en-US" sz="16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2021</a:t>
            </a:r>
            <a:r>
              <a:rPr lang="hy-AM" sz="16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թ․</a:t>
            </a:r>
            <a:endParaRPr lang="en-US" sz="1600" dirty="0">
              <a:solidFill>
                <a:srgbClr val="4472C4">
                  <a:lumMod val="50000"/>
                </a:srgbClr>
              </a:solidFill>
              <a:latin typeface="GHEA Grapalat" panose="02000506050000020003" pitchFamily="50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1400" dirty="0">
              <a:solidFill>
                <a:srgbClr val="4472C4">
                  <a:lumMod val="50000"/>
                </a:srgbClr>
              </a:solidFill>
              <a:latin typeface="GHEA Grapalat" panose="02000506050000020003" pitchFamily="50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1800" dirty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hy-AM" sz="1800" dirty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1800" dirty="0">
              <a:solidFill>
                <a:srgbClr val="5B9BD5">
                  <a:lumMod val="50000"/>
                </a:srgbClr>
              </a:solidFill>
              <a:latin typeface="GHEA Grapalat" panose="02000506050000020003" pitchFamily="50" charset="0"/>
            </a:endParaRPr>
          </a:p>
        </p:txBody>
      </p:sp>
      <p:pic>
        <p:nvPicPr>
          <p:cNvPr id="16" name="Picture 15" descr="No automatic alt text available.">
            <a:extLst>
              <a:ext uri="{FF2B5EF4-FFF2-40B4-BE49-F238E27FC236}">
                <a16:creationId xmlns:a16="http://schemas.microsoft.com/office/drawing/2014/main" id="{94C15EB6-7A01-4CEE-BED2-31580661F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62" y="164068"/>
            <a:ext cx="1676664" cy="1221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" name="Chart 8"/>
          <p:cNvGraphicFramePr/>
          <p:nvPr>
            <p:extLst>
              <p:ext uri="{D42A27DB-BD31-4B8C-83A1-F6EECF244321}">
                <p14:modId xmlns:p14="http://schemas.microsoft.com/office/powerpoint/2010/main" val="190262798"/>
              </p:ext>
            </p:extLst>
          </p:nvPr>
        </p:nvGraphicFramePr>
        <p:xfrm>
          <a:off x="1842126" y="3679825"/>
          <a:ext cx="5047335" cy="27229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2850442638"/>
              </p:ext>
            </p:extLst>
          </p:nvPr>
        </p:nvGraphicFramePr>
        <p:xfrm>
          <a:off x="7463174" y="3679825"/>
          <a:ext cx="4332587" cy="21958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624352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50" tmFilter="0, 0; .2, .5; .8, .5; 1, 0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125" autoRev="1" fill="hold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750"/>
                            </p:stCondLst>
                            <p:childTnLst>
                              <p:par>
                                <p:cTn id="44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50" tmFilter="0, 0; .2, .5; .8, .5; 1, 0"/>
                                        <p:tgtEl>
                                          <p:spTgt spid="9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125" autoRev="1" fill="hold"/>
                                        <p:tgtEl>
                                          <p:spTgt spid="9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50" tmFilter="0, 0; .2, .5; .8, .5; 1, 0"/>
                                        <p:tgtEl>
                                          <p:spTgt spid="9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125" autoRev="1" fill="hold"/>
                                        <p:tgtEl>
                                          <p:spTgt spid="9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250"/>
                            </p:stCondLst>
                            <p:childTnLst>
                              <p:par>
                                <p:cTn id="52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50" tmFilter="0, 0; .2, .5; .8, .5; 1, 0"/>
                                        <p:tgtEl>
                                          <p:spTgt spid="9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125" autoRev="1" fill="hold"/>
                                        <p:tgtEl>
                                          <p:spTgt spid="9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50" tmFilter="0, 0; .2, .5; .8, .5; 1, 0"/>
                                        <p:tgtEl>
                                          <p:spTgt spid="9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125" autoRev="1" fill="hold"/>
                                        <p:tgtEl>
                                          <p:spTgt spid="9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750"/>
                            </p:stCondLst>
                            <p:childTnLst>
                              <p:par>
                                <p:cTn id="60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50" tmFilter="0, 0; .2, .5; .8, .5; 1, 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125" autoRev="1" fill="hold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250" tmFilter="0, 0; .2, .5; .8, .5; 1, 0"/>
                                        <p:tgtEl>
                                          <p:spTgt spid="10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125" autoRev="1" fill="hold"/>
                                        <p:tgtEl>
                                          <p:spTgt spid="10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250"/>
                            </p:stCondLst>
                            <p:childTnLst>
                              <p:par>
                                <p:cTn id="68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50" tmFilter="0, 0; .2, .5; .8, .5; 1, 0"/>
                                        <p:tgtEl>
                                          <p:spTgt spid="10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125" autoRev="1" fill="hold"/>
                                        <p:tgtEl>
                                          <p:spTgt spid="10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50" tmFilter="0, 0; .2, .5; .8, .5; 1, 0"/>
                                        <p:tgtEl>
                                          <p:spTgt spid="10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125" autoRev="1" fill="hold"/>
                                        <p:tgtEl>
                                          <p:spTgt spid="10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750"/>
                            </p:stCondLst>
                            <p:childTnLst>
                              <p:par>
                                <p:cTn id="76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250" tmFilter="0, 0; .2, .5; .8, .5; 1, 0"/>
                                        <p:tgtEl>
                                          <p:spTgt spid="10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125" autoRev="1" fill="hold"/>
                                        <p:tgtEl>
                                          <p:spTgt spid="10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Graphic spid="9" grpId="0">
        <p:bldSub>
          <a:bldChart bld="category"/>
        </p:bldSub>
      </p:bldGraphic>
      <p:bldGraphic spid="10" grpId="0">
        <p:bldSub>
          <a:bldChart bld="category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76024"/>
          </a:xfrm>
        </p:spPr>
        <p:txBody>
          <a:bodyPr>
            <a:normAutofit fontScale="90000"/>
          </a:bodyPr>
          <a:lstStyle/>
          <a:p>
            <a:pPr algn="ctr"/>
            <a:endParaRPr lang="en-US" dirty="0">
              <a:latin typeface="GHEA Grapalat" panose="02000506050000020003" pitchFamily="50" charset="0"/>
            </a:endParaRPr>
          </a:p>
        </p:txBody>
      </p:sp>
      <p:graphicFrame>
        <p:nvGraphicFramePr>
          <p:cNvPr id="5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8606467"/>
              </p:ext>
            </p:extLst>
          </p:nvPr>
        </p:nvGraphicFramePr>
        <p:xfrm>
          <a:off x="838200" y="14382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842126" y="312306"/>
            <a:ext cx="9511674" cy="781664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2400" b="1">
                <a:solidFill>
                  <a:schemeClr val="bg1"/>
                </a:solidFill>
                <a:latin typeface="GHEA Grapalat" panose="02000506050000020003" pitchFamily="50" charset="0"/>
                <a:ea typeface="+mj-ea"/>
                <a:cs typeface="+mj-cs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hy-AM" sz="2800" dirty="0"/>
              <a:t>ՊՈԱԿ-ՆԵՐԻ 2022Թ. ԱՄՓՈՓ ՑՈՒՑԱՆԻՇՆԵՐ</a:t>
            </a:r>
            <a:endParaRPr lang="en-US" sz="2800" dirty="0"/>
          </a:p>
        </p:txBody>
      </p:sp>
      <p:pic>
        <p:nvPicPr>
          <p:cNvPr id="6" name="Picture 5" descr="No automatic alt text available.">
            <a:extLst>
              <a:ext uri="{FF2B5EF4-FFF2-40B4-BE49-F238E27FC236}">
                <a16:creationId xmlns:a16="http://schemas.microsoft.com/office/drawing/2014/main" id="{94C15EB6-7A01-4CEE-BED2-31580661F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62" y="164068"/>
            <a:ext cx="1676664" cy="1221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5941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E961CBE-8360-4EC0-A33A-6ACAD0C187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8E961CBE-8360-4EC0-A33A-6ACAD0C1871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B591045-F609-42D4-9B17-68EBC4BA82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">
                                            <p:graphicEl>
                                              <a:dgm id="{EB591045-F609-42D4-9B17-68EBC4BA822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7A351B1-975B-4D88-822F-79C751E602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dgm id="{67A351B1-975B-4D88-822F-79C751E602C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2FBE678-1B64-41E6-8BF8-83FD72BC6E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5">
                                            <p:graphicEl>
                                              <a:dgm id="{12FBE678-1B64-41E6-8BF8-83FD72BC6EC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379BC64-E7B1-401B-A03B-C279981AF7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dgm id="{9379BC64-E7B1-401B-A03B-C279981AF75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D3B133D-F76F-4F38-B005-81DCFB3E2D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graphicEl>
                                              <a:dgm id="{DD3B133D-F76F-4F38-B005-81DCFB3E2D9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D3FE774-661B-465B-99E5-A35BC29C1B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5">
                                            <p:graphicEl>
                                              <a:dgm id="{8D3FE774-661B-465B-99E5-A35BC29C1B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 txBox="1">
            <a:spLocks noGrp="1"/>
          </p:cNvSpPr>
          <p:nvPr>
            <p:ph type="title"/>
          </p:nvPr>
        </p:nvSpPr>
        <p:spPr>
          <a:xfrm>
            <a:off x="1842126" y="318792"/>
            <a:ext cx="9511674" cy="676275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2400" b="1">
                <a:solidFill>
                  <a:schemeClr val="bg1"/>
                </a:solidFill>
                <a:latin typeface="GHEA Grapalat" panose="02000506050000020003" pitchFamily="50" charset="0"/>
                <a:ea typeface="+mj-ea"/>
                <a:cs typeface="+mj-cs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hy-AM" sz="2800" dirty="0"/>
              <a:t>ՊՈԱԿ-ՆԵՐԻ 2022Թ. ԱՄՓՈՓ ՑՈՒՑԱՆԻՇՆԵՐ</a:t>
            </a:r>
            <a:endParaRPr lang="en-US" sz="2800" dirty="0"/>
          </a:p>
        </p:txBody>
      </p:sp>
      <p:pic>
        <p:nvPicPr>
          <p:cNvPr id="5" name="Picture 4" descr="No automatic alt text available.">
            <a:extLst>
              <a:ext uri="{FF2B5EF4-FFF2-40B4-BE49-F238E27FC236}">
                <a16:creationId xmlns:a16="http://schemas.microsoft.com/office/drawing/2014/main" id="{94C15EB6-7A01-4CEE-BED2-31580661F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62" y="164068"/>
            <a:ext cx="1676664" cy="1221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CC486E06-1ED8-875B-6929-BF6A3E1C2A4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22085363"/>
              </p:ext>
            </p:extLst>
          </p:nvPr>
        </p:nvGraphicFramePr>
        <p:xfrm>
          <a:off x="1842126" y="1321806"/>
          <a:ext cx="9511674" cy="514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238992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El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 txBox="1">
            <a:spLocks noGrp="1"/>
          </p:cNvSpPr>
          <p:nvPr>
            <p:ph type="title"/>
          </p:nvPr>
        </p:nvSpPr>
        <p:spPr>
          <a:xfrm>
            <a:off x="1842126" y="318792"/>
            <a:ext cx="9511674" cy="676275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2400" b="1">
                <a:solidFill>
                  <a:schemeClr val="bg1"/>
                </a:solidFill>
                <a:latin typeface="GHEA Grapalat" panose="02000506050000020003" pitchFamily="50" charset="0"/>
                <a:ea typeface="+mj-ea"/>
                <a:cs typeface="+mj-cs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hy-AM" sz="2800" dirty="0"/>
              <a:t>ՊՈԱԿ-ՆԵՐԻ 2022Թ. ԱՄՓՈՓ ՑՈՒՑԱՆԻՇՆԵՐ</a:t>
            </a:r>
            <a:endParaRPr lang="en-US" sz="2800" dirty="0"/>
          </a:p>
        </p:txBody>
      </p:sp>
      <p:pic>
        <p:nvPicPr>
          <p:cNvPr id="5" name="Picture 4" descr="No automatic alt text available.">
            <a:extLst>
              <a:ext uri="{FF2B5EF4-FFF2-40B4-BE49-F238E27FC236}">
                <a16:creationId xmlns:a16="http://schemas.microsoft.com/office/drawing/2014/main" id="{94C15EB6-7A01-4CEE-BED2-31580661F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62" y="164068"/>
            <a:ext cx="1676664" cy="1221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8B76F75A-A1EF-15A7-5770-4326057C18A0}"/>
              </a:ext>
            </a:extLst>
          </p:cNvPr>
          <p:cNvGraphicFramePr>
            <a:graphicFrameLocks/>
          </p:cNvGraphicFramePr>
          <p:nvPr/>
        </p:nvGraphicFramePr>
        <p:xfrm>
          <a:off x="1842125" y="1539904"/>
          <a:ext cx="9511675" cy="47160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618066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7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7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7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7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7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7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7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Chart bld="seriesEl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76024"/>
          </a:xfrm>
        </p:spPr>
        <p:txBody>
          <a:bodyPr>
            <a:normAutofit fontScale="90000"/>
          </a:bodyPr>
          <a:lstStyle/>
          <a:p>
            <a:pPr algn="ctr"/>
            <a:endParaRPr lang="en-US" dirty="0">
              <a:latin typeface="GHEA Grapalat" panose="02000506050000020003" pitchFamily="50" charset="0"/>
            </a:endParaRPr>
          </a:p>
        </p:txBody>
      </p:sp>
      <p:sp>
        <p:nvSpPr>
          <p:cNvPr id="5" name="Title 3"/>
          <p:cNvSpPr txBox="1">
            <a:spLocks/>
          </p:cNvSpPr>
          <p:nvPr/>
        </p:nvSpPr>
        <p:spPr>
          <a:xfrm>
            <a:off x="1842126" y="365127"/>
            <a:ext cx="9511674" cy="676024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/>
                </a:solidFill>
                <a:latin typeface="GHEA Grapalat" panose="02000506050000020003" pitchFamily="50" charset="0"/>
                <a:ea typeface="+mj-ea"/>
                <a:cs typeface="+mj-cs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hy-AM" sz="2800" dirty="0"/>
              <a:t>ՊՈԱԿ-ՆԵՐԻ ԱՇԽԱՏԱԿԻՑՆԵՐԻ ԹԻՎ</a:t>
            </a:r>
            <a:endParaRPr lang="en-US" sz="2800" dirty="0"/>
          </a:p>
        </p:txBody>
      </p:sp>
      <p:pic>
        <p:nvPicPr>
          <p:cNvPr id="6" name="Picture 5" descr="No automatic alt text available.">
            <a:extLst>
              <a:ext uri="{FF2B5EF4-FFF2-40B4-BE49-F238E27FC236}">
                <a16:creationId xmlns:a16="http://schemas.microsoft.com/office/drawing/2014/main" id="{94C15EB6-7A01-4CEE-BED2-31580661F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62" y="164068"/>
            <a:ext cx="1676664" cy="1221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A259D2C5-F576-9119-2CE6-FB0A9C87BE4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6059798"/>
              </p:ext>
            </p:extLst>
          </p:nvPr>
        </p:nvGraphicFramePr>
        <p:xfrm>
          <a:off x="1842126" y="1586238"/>
          <a:ext cx="9646722" cy="45248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459242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Chart bld="category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76024"/>
          </a:xfrm>
        </p:spPr>
        <p:txBody>
          <a:bodyPr>
            <a:normAutofit fontScale="90000"/>
          </a:bodyPr>
          <a:lstStyle/>
          <a:p>
            <a:pPr algn="ctr"/>
            <a:endParaRPr lang="en-US" dirty="0">
              <a:latin typeface="GHEA Grapalat" panose="02000506050000020003" pitchFamily="50" charset="0"/>
            </a:endParaRPr>
          </a:p>
        </p:txBody>
      </p:sp>
      <p:pic>
        <p:nvPicPr>
          <p:cNvPr id="4" name="Picture 3" descr="No automatic alt text available.">
            <a:extLst>
              <a:ext uri="{FF2B5EF4-FFF2-40B4-BE49-F238E27FC236}">
                <a16:creationId xmlns:a16="http://schemas.microsoft.com/office/drawing/2014/main" id="{94C15EB6-7A01-4CEE-BED2-31580661F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62" y="164068"/>
            <a:ext cx="1676664" cy="1221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3"/>
          <p:cNvSpPr txBox="1">
            <a:spLocks/>
          </p:cNvSpPr>
          <p:nvPr/>
        </p:nvSpPr>
        <p:spPr>
          <a:xfrm>
            <a:off x="1842126" y="289712"/>
            <a:ext cx="9511674" cy="89629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/>
                </a:solidFill>
                <a:latin typeface="GHEA Grapalat" panose="02000506050000020003" pitchFamily="50" charset="0"/>
                <a:ea typeface="+mj-ea"/>
                <a:cs typeface="+mj-cs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hy-AM" sz="2800" dirty="0"/>
              <a:t>ՊՈԱԿ-ՆԵՐԻ ՖԻՆԱՆՍԱՎՈՐՄԱՆ ԿԱՌՈՒՑՎԱԾՔԸ, 2022Թ.</a:t>
            </a:r>
            <a:endParaRPr lang="en-US" sz="2800" dirty="0"/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F32A0C78-0D0A-9E5F-8633-7059C0CC801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49709203"/>
              </p:ext>
            </p:extLst>
          </p:nvPr>
        </p:nvGraphicFramePr>
        <p:xfrm>
          <a:off x="1842126" y="2064543"/>
          <a:ext cx="9511674" cy="4091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479476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Chart bld="category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164339D1-7729-1507-6F23-7BBB493F549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996655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/>
                </a:solidFill>
                <a:latin typeface="GHEA Grapalat" panose="02000506050000020003" pitchFamily="50" charset="0"/>
                <a:ea typeface="+mj-ea"/>
                <a:cs typeface="+mj-cs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hy-AM" sz="2800" dirty="0"/>
              <a:t>ՊՈԱԿ-ՆԵՐԻ ՖԻՆԱՆՍԱՎՈՐՄԱՆ ԿԱՌՈՒՑՎԱԾՔ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060341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>
                                            <p:graphicEl>
                                              <a:dgm id="{4A0F64FA-85D9-4C1E-A3F4-D1BD074F5E1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>
                                            <p:graphicEl>
                                              <a:dgm id="{4A0F64FA-85D9-4C1E-A3F4-D1BD074F5E19}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2">
                                            <p:graphicEl>
                                              <a:dgm id="{5F825EAF-7823-44B5-A200-FC4BA53336A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2">
                                            <p:graphicEl>
                                              <a:dgm id="{5F825EAF-7823-44B5-A200-FC4BA53336A6}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">
                                            <p:graphicEl>
                                              <a:dgm id="{0C407DB2-A854-46EF-B8A1-801FFDBA9B9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">
                                            <p:graphicEl>
                                              <a:dgm id="{0C407DB2-A854-46EF-B8A1-801FFDBA9B95}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">
                                            <p:graphicEl>
                                              <a:dgm id="{7457E340-0F0C-46E5-9642-64E0CC636C0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">
                                            <p:graphicEl>
                                              <a:dgm id="{7457E340-0F0C-46E5-9642-64E0CC636C06}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2">
                                            <p:graphicEl>
                                              <a:dgm id="{D36B5F84-BE32-4E02-A595-670A11AE658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2">
                                            <p:graphicEl>
                                              <a:dgm id="{D36B5F84-BE32-4E02-A595-670A11AE6580}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">
                                            <p:graphicEl>
                                              <a:dgm id="{3CC3E6D5-E0B9-471B-B063-32FD5EAB734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">
                                            <p:graphicEl>
                                              <a:dgm id="{3CC3E6D5-E0B9-471B-B063-32FD5EAB7342}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2313675"/>
              </p:ext>
            </p:extLst>
          </p:nvPr>
        </p:nvGraphicFramePr>
        <p:xfrm>
          <a:off x="1842126" y="1176944"/>
          <a:ext cx="9611262" cy="52444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27554">
                  <a:extLst>
                    <a:ext uri="{9D8B030D-6E8A-4147-A177-3AD203B41FA5}">
                      <a16:colId xmlns:a16="http://schemas.microsoft.com/office/drawing/2014/main" val="437016609"/>
                    </a:ext>
                  </a:extLst>
                </a:gridCol>
                <a:gridCol w="1506026">
                  <a:extLst>
                    <a:ext uri="{9D8B030D-6E8A-4147-A177-3AD203B41FA5}">
                      <a16:colId xmlns:a16="http://schemas.microsoft.com/office/drawing/2014/main" val="3737156212"/>
                    </a:ext>
                  </a:extLst>
                </a:gridCol>
                <a:gridCol w="2077682">
                  <a:extLst>
                    <a:ext uri="{9D8B030D-6E8A-4147-A177-3AD203B41FA5}">
                      <a16:colId xmlns:a16="http://schemas.microsoft.com/office/drawing/2014/main" val="2265255155"/>
                    </a:ext>
                  </a:extLst>
                </a:gridCol>
              </a:tblGrid>
              <a:tr h="390803">
                <a:tc>
                  <a:txBody>
                    <a:bodyPr/>
                    <a:lstStyle/>
                    <a:p>
                      <a:pPr algn="ctr" fontAlgn="ctr"/>
                      <a:r>
                        <a:rPr lang="hy-AM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ՊՈԱԿ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y-AM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Մասնաբաժին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hy-AM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Միջին ամսական </a:t>
                      </a:r>
                      <a:r>
                        <a:rPr lang="hy-AM" sz="12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աշխատավարձ, </a:t>
                      </a:r>
                      <a:r>
                        <a:rPr lang="hy-AM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դրամ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62057004"/>
                  </a:ext>
                </a:extLst>
              </a:tr>
              <a:tr h="303353">
                <a:tc>
                  <a:txBody>
                    <a:bodyPr/>
                    <a:lstStyle/>
                    <a:p>
                      <a:pPr algn="l" fontAlgn="ctr"/>
                      <a:r>
                        <a:rPr lang="hy-AM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Երևանի կամերային պետական թատրոն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50%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     123,089 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8290899"/>
                  </a:ext>
                </a:extLst>
              </a:tr>
              <a:tr h="303353">
                <a:tc>
                  <a:txBody>
                    <a:bodyPr/>
                    <a:lstStyle/>
                    <a:p>
                      <a:pPr algn="l" fontAlgn="ctr"/>
                      <a:r>
                        <a:rPr lang="hy-AM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Երևանի Հովհ. Թումանյանի անվան պետական տիկնիկային թատրոն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40%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      131,505 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GHEA Grapalat" panose="02000506050000020003" pitchFamily="50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58718688"/>
                  </a:ext>
                </a:extLst>
              </a:tr>
              <a:tr h="303353">
                <a:tc>
                  <a:txBody>
                    <a:bodyPr/>
                    <a:lstStyle/>
                    <a:p>
                      <a:pPr algn="l" fontAlgn="ctr"/>
                      <a:r>
                        <a:rPr lang="hy-AM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Ալ. Սպենդիարյանի անվան օպերայի և բալետի ազգային ակադեմիական թատրոն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32%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    207,890 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GHEA Grapalat" panose="02000506050000020003" pitchFamily="50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00469943"/>
                  </a:ext>
                </a:extLst>
              </a:tr>
              <a:tr h="303353">
                <a:tc>
                  <a:txBody>
                    <a:bodyPr/>
                    <a:lstStyle/>
                    <a:p>
                      <a:pPr algn="l" fontAlgn="ctr"/>
                      <a:r>
                        <a:rPr lang="hy-AM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Երևանի խամաճիկների պետական թատրոն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29%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      129,151 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GHEA Grapalat" panose="02000506050000020003" pitchFamily="50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61428982"/>
                  </a:ext>
                </a:extLst>
              </a:tr>
              <a:tr h="303353">
                <a:tc>
                  <a:txBody>
                    <a:bodyPr/>
                    <a:lstStyle/>
                    <a:p>
                      <a:pPr algn="l" fontAlgn="ctr"/>
                      <a:r>
                        <a:rPr lang="hy-AM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Կ. Ստանիսլավսկու անվան պետական ռուսական դրամատիկական թատրոն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24%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     124,327 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GHEA Grapalat" panose="02000506050000020003" pitchFamily="50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48159018"/>
                  </a:ext>
                </a:extLst>
              </a:tr>
              <a:tr h="303353">
                <a:tc>
                  <a:txBody>
                    <a:bodyPr/>
                    <a:lstStyle/>
                    <a:p>
                      <a:pPr algn="l" fontAlgn="ctr"/>
                      <a:r>
                        <a:rPr lang="hy-AM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Գյումրու Վ. Աճեմյանի անվան պետական դրամատիկական թատրոն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23%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      112,394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47462705"/>
                  </a:ext>
                </a:extLst>
              </a:tr>
              <a:tr h="303353">
                <a:tc>
                  <a:txBody>
                    <a:bodyPr/>
                    <a:lstStyle/>
                    <a:p>
                      <a:pPr algn="l" fontAlgn="ctr"/>
                      <a:r>
                        <a:rPr lang="hy-AM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Սոս Սարգսյանի անվան համազգային թատրոն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20%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     119,038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3126728"/>
                  </a:ext>
                </a:extLst>
              </a:tr>
              <a:tr h="303353">
                <a:tc>
                  <a:txBody>
                    <a:bodyPr/>
                    <a:lstStyle/>
                    <a:p>
                      <a:pPr algn="l" fontAlgn="ctr"/>
                      <a:r>
                        <a:rPr lang="hy-AM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Գ. Սունդուկյանի անվան ազգային ակադեմիական թատրոն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19%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     135,553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46056486"/>
                  </a:ext>
                </a:extLst>
              </a:tr>
              <a:tr h="303353">
                <a:tc>
                  <a:txBody>
                    <a:bodyPr/>
                    <a:lstStyle/>
                    <a:p>
                      <a:pPr algn="l" fontAlgn="ctr"/>
                      <a:r>
                        <a:rPr lang="hy-AM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Արտաշատի Ա. Խարազյանի անվան պետական դրամատիկական թատրոն</a:t>
                      </a: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15%</a:t>
                      </a: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     127,700 </a:t>
                      </a: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9436988"/>
                  </a:ext>
                </a:extLst>
              </a:tr>
              <a:tr h="303353">
                <a:tc>
                  <a:txBody>
                    <a:bodyPr/>
                    <a:lstStyle/>
                    <a:p>
                      <a:pPr algn="l" fontAlgn="ctr"/>
                      <a:r>
                        <a:rPr lang="hy-AM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Ա. Մազմանյանի անվ. բեմարվեստի ազգային փորձարարական Գոյ կենտրոն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10%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      114,506 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GHEA Grapalat" panose="02000506050000020003" pitchFamily="50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4391329"/>
                  </a:ext>
                </a:extLst>
              </a:tr>
              <a:tr h="303353">
                <a:tc>
                  <a:txBody>
                    <a:bodyPr/>
                    <a:lstStyle/>
                    <a:p>
                      <a:pPr algn="l" fontAlgn="ctr"/>
                      <a:r>
                        <a:rPr lang="hy-AM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Վանաձորի Հ. Աբելյանի անվան պետական դրամատիկական թատրոն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9%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     100,528 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GHEA Grapalat" panose="02000506050000020003" pitchFamily="50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91733444"/>
                  </a:ext>
                </a:extLst>
              </a:tr>
              <a:tr h="303353">
                <a:tc>
                  <a:txBody>
                    <a:bodyPr/>
                    <a:lstStyle/>
                    <a:p>
                      <a:pPr algn="l" fontAlgn="ctr"/>
                      <a:r>
                        <a:rPr lang="hy-AM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Հ. Պարոնյանի անվան երաժշտական կոմեդիայի պետական թատրոն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9%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     106,286 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GHEA Grapalat" panose="02000506050000020003" pitchFamily="50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83470432"/>
                  </a:ext>
                </a:extLst>
              </a:tr>
              <a:tr h="303353">
                <a:tc>
                  <a:txBody>
                    <a:bodyPr/>
                    <a:lstStyle/>
                    <a:p>
                      <a:pPr algn="l" fontAlgn="ctr"/>
                      <a:r>
                        <a:rPr lang="hy-AM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Գորիսի Վ. Վաղարշյանի անվան պետական դրամատիկական թատրոն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     103,964 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GHEA Grapalat" panose="02000506050000020003" pitchFamily="50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74997693"/>
                  </a:ext>
                </a:extLst>
              </a:tr>
              <a:tr h="303353">
                <a:tc>
                  <a:txBody>
                    <a:bodyPr/>
                    <a:lstStyle/>
                    <a:p>
                      <a:pPr algn="l" fontAlgn="ctr"/>
                      <a:r>
                        <a:rPr lang="hy-AM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Երևանի մնջախաղի պետական թատրոն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      114,354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17321122"/>
                  </a:ext>
                </a:extLst>
              </a:tr>
              <a:tr h="303353">
                <a:tc>
                  <a:txBody>
                    <a:bodyPr/>
                    <a:lstStyle/>
                    <a:p>
                      <a:pPr algn="l" fontAlgn="ctr"/>
                      <a:r>
                        <a:rPr lang="hy-AM" sz="1100" b="0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Կապանի Ա. Շիրվանզադեի անվան դրամատիկական թատրոն</a:t>
                      </a:r>
                      <a:endParaRPr lang="hy-AM" sz="1100" b="0" i="0" u="none" strike="noStrike" dirty="0">
                        <a:solidFill>
                          <a:srgbClr val="000000"/>
                        </a:solidFill>
                        <a:effectLst/>
                        <a:latin typeface="GHEA Grapalat" panose="02000506050000020003" pitchFamily="50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      111,682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44350778"/>
                  </a:ext>
                </a:extLst>
              </a:tr>
              <a:tr h="303353">
                <a:tc>
                  <a:txBody>
                    <a:bodyPr/>
                    <a:lstStyle/>
                    <a:p>
                      <a:pPr algn="l" fontAlgn="ctr"/>
                      <a:r>
                        <a:rPr lang="hy-AM" sz="1100" b="0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Գավառի թատրոն</a:t>
                      </a:r>
                      <a:endParaRPr lang="hy-AM" sz="1100" b="0" i="0" u="none" strike="noStrike" dirty="0">
                        <a:solidFill>
                          <a:srgbClr val="000000"/>
                        </a:solidFill>
                        <a:effectLst/>
                        <a:latin typeface="GHEA Grapalat" panose="02000506050000020003" pitchFamily="50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      112,975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1627878"/>
                  </a:ext>
                </a:extLst>
              </a:tr>
            </a:tbl>
          </a:graphicData>
        </a:graphic>
      </p:graphicFrame>
      <p:pic>
        <p:nvPicPr>
          <p:cNvPr id="4" name="Picture 3" descr="No automatic alt text available.">
            <a:extLst>
              <a:ext uri="{FF2B5EF4-FFF2-40B4-BE49-F238E27FC236}">
                <a16:creationId xmlns:a16="http://schemas.microsoft.com/office/drawing/2014/main" id="{94C15EB6-7A01-4CEE-BED2-31580661F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62" y="164068"/>
            <a:ext cx="1676664" cy="1221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3"/>
          <p:cNvSpPr txBox="1">
            <a:spLocks/>
          </p:cNvSpPr>
          <p:nvPr/>
        </p:nvSpPr>
        <p:spPr>
          <a:xfrm>
            <a:off x="1842126" y="309312"/>
            <a:ext cx="9611262" cy="785006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/>
                </a:solidFill>
                <a:latin typeface="GHEA Grapalat" panose="02000506050000020003" pitchFamily="50" charset="0"/>
                <a:ea typeface="+mj-ea"/>
                <a:cs typeface="+mj-cs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hy-AM" sz="2800" dirty="0"/>
              <a:t>ՁԵՌՆԱՐԿԱՏԻՐԱԿԱՆ ԳՈՐԾՈՒՆԵՈՒԹՅՈՒՆԻՑ ՄՈՒՏՔԵՐ, ԹԱՏՐՈՆՆԵՐ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509072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5329757"/>
              </p:ext>
            </p:extLst>
          </p:nvPr>
        </p:nvGraphicFramePr>
        <p:xfrm>
          <a:off x="1842126" y="1946495"/>
          <a:ext cx="9166888" cy="36598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3512">
                  <a:extLst>
                    <a:ext uri="{9D8B030D-6E8A-4147-A177-3AD203B41FA5}">
                      <a16:colId xmlns:a16="http://schemas.microsoft.com/office/drawing/2014/main" val="223143282"/>
                    </a:ext>
                  </a:extLst>
                </a:gridCol>
                <a:gridCol w="1886688">
                  <a:extLst>
                    <a:ext uri="{9D8B030D-6E8A-4147-A177-3AD203B41FA5}">
                      <a16:colId xmlns:a16="http://schemas.microsoft.com/office/drawing/2014/main" val="694769810"/>
                    </a:ext>
                  </a:extLst>
                </a:gridCol>
                <a:gridCol w="1886688">
                  <a:extLst>
                    <a:ext uri="{9D8B030D-6E8A-4147-A177-3AD203B41FA5}">
                      <a16:colId xmlns:a16="http://schemas.microsoft.com/office/drawing/2014/main" val="3712836290"/>
                    </a:ext>
                  </a:extLst>
                </a:gridCol>
              </a:tblGrid>
              <a:tr h="729709">
                <a:tc>
                  <a:txBody>
                    <a:bodyPr/>
                    <a:lstStyle/>
                    <a:p>
                      <a:pPr algn="ctr" fontAlgn="ctr"/>
                      <a:r>
                        <a:rPr lang="hy-AM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ՊՈԱԿ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y-AM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ՏԿ%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hy-AM" sz="16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Միջին ամսական </a:t>
                      </a:r>
                      <a:r>
                        <a:rPr lang="hy-AM" sz="16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աշխատավարձ, </a:t>
                      </a:r>
                      <a:r>
                        <a:rPr lang="hy-AM" sz="16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դրամ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17296416"/>
                  </a:ext>
                </a:extLst>
              </a:tr>
              <a:tr h="729709">
                <a:tc>
                  <a:txBody>
                    <a:bodyPr/>
                    <a:lstStyle/>
                    <a:p>
                      <a:pPr algn="l" fontAlgn="ctr"/>
                      <a:r>
                        <a:rPr lang="hy-AM" sz="1600" b="0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ՀՀ պետական կառավարման ակադեմիա</a:t>
                      </a:r>
                      <a:endParaRPr lang="hy-AM" sz="1600" b="0" i="0" u="none" strike="noStrike" dirty="0">
                        <a:solidFill>
                          <a:srgbClr val="000000"/>
                        </a:solidFill>
                        <a:effectLst/>
                        <a:latin typeface="GHEA Grapalat" panose="02000506050000020003" pitchFamily="50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60%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    227,033 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9366297"/>
                  </a:ext>
                </a:extLst>
              </a:tr>
              <a:tr h="729709">
                <a:tc>
                  <a:txBody>
                    <a:bodyPr/>
                    <a:lstStyle/>
                    <a:p>
                      <a:pPr algn="l" fontAlgn="ctr"/>
                      <a:r>
                        <a:rPr lang="hy-AM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ՀՀ ՊԵԿ Ուսումնական կենտրոն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39%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    256,686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GHEA Grapalat" panose="02000506050000020003" pitchFamily="50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27460316"/>
                  </a:ext>
                </a:extLst>
              </a:tr>
              <a:tr h="729709">
                <a:tc>
                  <a:txBody>
                    <a:bodyPr/>
                    <a:lstStyle/>
                    <a:p>
                      <a:pPr algn="l" fontAlgn="ctr"/>
                      <a:r>
                        <a:rPr lang="hy-AM" sz="1600" b="0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Արդարադատության ակադեմիա</a:t>
                      </a:r>
                      <a:endParaRPr lang="hy-AM" sz="1600" b="0" i="0" u="none" strike="noStrike" dirty="0">
                        <a:solidFill>
                          <a:srgbClr val="000000"/>
                        </a:solidFill>
                        <a:effectLst/>
                        <a:latin typeface="GHEA Grapalat" panose="02000506050000020003" pitchFamily="50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12%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     244,947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GHEA Grapalat" panose="02000506050000020003" pitchFamily="50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60184478"/>
                  </a:ext>
                </a:extLst>
              </a:tr>
              <a:tr h="729709">
                <a:tc>
                  <a:txBody>
                    <a:bodyPr/>
                    <a:lstStyle/>
                    <a:p>
                      <a:pPr algn="l" fontAlgn="ctr"/>
                      <a:r>
                        <a:rPr lang="hy-AM" sz="1600" b="0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Դիվանագիտական դպրոց</a:t>
                      </a:r>
                      <a:endParaRPr lang="hy-AM" sz="1600" b="0" i="0" u="none" strike="noStrike" dirty="0">
                        <a:solidFill>
                          <a:srgbClr val="000000"/>
                        </a:solidFill>
                        <a:effectLst/>
                        <a:latin typeface="GHEA Grapalat" panose="02000506050000020003" pitchFamily="50" charset="0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0%</a:t>
                      </a: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    304,570 </a:t>
                      </a: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6454547"/>
                  </a:ext>
                </a:extLst>
              </a:tr>
            </a:tbl>
          </a:graphicData>
        </a:graphic>
      </p:graphicFrame>
      <p:pic>
        <p:nvPicPr>
          <p:cNvPr id="5" name="Picture 4" descr="No automatic alt text available.">
            <a:extLst>
              <a:ext uri="{FF2B5EF4-FFF2-40B4-BE49-F238E27FC236}">
                <a16:creationId xmlns:a16="http://schemas.microsoft.com/office/drawing/2014/main" id="{94C15EB6-7A01-4CEE-BED2-31580661F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62" y="164068"/>
            <a:ext cx="1676664" cy="1221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3"/>
          <p:cNvSpPr txBox="1">
            <a:spLocks noGrp="1"/>
          </p:cNvSpPr>
          <p:nvPr>
            <p:ph type="title"/>
          </p:nvPr>
        </p:nvSpPr>
        <p:spPr>
          <a:xfrm>
            <a:off x="1842126" y="264596"/>
            <a:ext cx="9166888" cy="1020055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/>
                </a:solidFill>
                <a:latin typeface="GHEA Grapalat" panose="02000506050000020003" pitchFamily="50" charset="0"/>
                <a:ea typeface="+mj-ea"/>
                <a:cs typeface="+mj-cs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hy-AM" sz="2800" dirty="0"/>
              <a:t>ՁԵՌՆԱՐԿԱՏԻՐԱԿԱՆ ԳՈՐԾՈՒՆԵՈՒԹՅՈՒՆԻՑ ՄՈՒՏՔԵՐ, ՀԵՏԲՈՒՀԱԿԱՆ ՀԱՍՏԱՏՈՒԹՅՈՒՆՆԵՐ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622148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en-US" dirty="0">
              <a:latin typeface="GHEA Grapalat" panose="02000506050000020003" pitchFamily="50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2064129"/>
              </p:ext>
            </p:extLst>
          </p:nvPr>
        </p:nvGraphicFramePr>
        <p:xfrm>
          <a:off x="1421394" y="1955549"/>
          <a:ext cx="9451818" cy="3781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8416">
                  <a:extLst>
                    <a:ext uri="{9D8B030D-6E8A-4147-A177-3AD203B41FA5}">
                      <a16:colId xmlns:a16="http://schemas.microsoft.com/office/drawing/2014/main" val="223143282"/>
                    </a:ext>
                  </a:extLst>
                </a:gridCol>
                <a:gridCol w="1848071">
                  <a:extLst>
                    <a:ext uri="{9D8B030D-6E8A-4147-A177-3AD203B41FA5}">
                      <a16:colId xmlns:a16="http://schemas.microsoft.com/office/drawing/2014/main" val="694769810"/>
                    </a:ext>
                  </a:extLst>
                </a:gridCol>
                <a:gridCol w="1945331">
                  <a:extLst>
                    <a:ext uri="{9D8B030D-6E8A-4147-A177-3AD203B41FA5}">
                      <a16:colId xmlns:a16="http://schemas.microsoft.com/office/drawing/2014/main" val="3712836290"/>
                    </a:ext>
                  </a:extLst>
                </a:gridCol>
              </a:tblGrid>
              <a:tr h="608091">
                <a:tc>
                  <a:txBody>
                    <a:bodyPr/>
                    <a:lstStyle/>
                    <a:p>
                      <a:pPr algn="ctr" fontAlgn="ctr"/>
                      <a:r>
                        <a:rPr lang="hy-AM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ՊՈԱԿ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y-AM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Մասնաբաժին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hy-AM" sz="16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Միջին ամսական </a:t>
                      </a:r>
                      <a:r>
                        <a:rPr lang="hy-AM" sz="16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աշխատավարձ, </a:t>
                      </a:r>
                      <a:r>
                        <a:rPr lang="hy-AM" sz="16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դրամ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17296416"/>
                  </a:ext>
                </a:extLst>
              </a:tr>
              <a:tr h="608091">
                <a:tc>
                  <a:txBody>
                    <a:bodyPr/>
                    <a:lstStyle/>
                    <a:p>
                      <a:pPr algn="l" fontAlgn="ctr"/>
                      <a:r>
                        <a:rPr lang="hy-AM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Հայաստանի պետական տնտեսագիտական համալսարան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80%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600" b="0" i="0" u="none" strike="noStrike" kern="12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      247,427 </a:t>
                      </a:r>
                      <a:endParaRPr lang="en-US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GHEA Grapalat" panose="02000506050000020003" pitchFamily="50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69366297"/>
                  </a:ext>
                </a:extLst>
              </a:tr>
              <a:tr h="608091">
                <a:tc>
                  <a:txBody>
                    <a:bodyPr/>
                    <a:lstStyle/>
                    <a:p>
                      <a:pPr algn="l" fontAlgn="ctr"/>
                      <a:r>
                        <a:rPr lang="hy-AM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Գորիսի պետական համալսարան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66%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600" b="0" i="0" u="none" strike="noStrike" kern="12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      138,556 </a:t>
                      </a:r>
                      <a:endParaRPr lang="en-US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GHEA Grapalat" panose="02000506050000020003" pitchFamily="50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27460316"/>
                  </a:ext>
                </a:extLst>
              </a:tr>
              <a:tr h="608091">
                <a:tc>
                  <a:txBody>
                    <a:bodyPr/>
                    <a:lstStyle/>
                    <a:p>
                      <a:pPr algn="l" fontAlgn="ctr"/>
                      <a:r>
                        <a:rPr lang="hy-AM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Ճգնաժամային կառավարման պետական ակադեմիա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39%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600" b="0" i="0" u="none" strike="noStrike" kern="12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       110,102 </a:t>
                      </a:r>
                      <a:endParaRPr lang="en-US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GHEA Grapalat" panose="02000506050000020003" pitchFamily="50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60184478"/>
                  </a:ext>
                </a:extLst>
              </a:tr>
              <a:tr h="608091">
                <a:tc>
                  <a:txBody>
                    <a:bodyPr/>
                    <a:lstStyle/>
                    <a:p>
                      <a:pPr algn="l" fontAlgn="ctr"/>
                      <a:r>
                        <a:rPr lang="hy-AM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Երևանի թատրոնի և կինոյի պետական ինստիտուտ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33%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600" b="0" i="0" u="none" strike="noStrike" kern="12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       124,110 </a:t>
                      </a:r>
                      <a:endParaRPr lang="en-US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GHEA Grapalat" panose="02000506050000020003" pitchFamily="50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96454547"/>
                  </a:ext>
                </a:extLst>
              </a:tr>
              <a:tr h="608091">
                <a:tc>
                  <a:txBody>
                    <a:bodyPr/>
                    <a:lstStyle/>
                    <a:p>
                      <a:pPr algn="l" fontAlgn="ctr"/>
                      <a:r>
                        <a:rPr lang="hy-AM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Երևանի Կոմիտասի անվան պետական կոնսերվատորիա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22%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+mn-ea"/>
                          <a:cs typeface="+mn-cs"/>
                        </a:rPr>
                        <a:t>        86,791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22020704"/>
                  </a:ext>
                </a:extLst>
              </a:tr>
            </a:tbl>
          </a:graphicData>
        </a:graphic>
      </p:graphicFrame>
      <p:pic>
        <p:nvPicPr>
          <p:cNvPr id="5" name="Picture 4" descr="No automatic alt text available.">
            <a:extLst>
              <a:ext uri="{FF2B5EF4-FFF2-40B4-BE49-F238E27FC236}">
                <a16:creationId xmlns:a16="http://schemas.microsoft.com/office/drawing/2014/main" id="{94C15EB6-7A01-4CEE-BED2-31580661F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62" y="164068"/>
            <a:ext cx="1676664" cy="1221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3"/>
          <p:cNvSpPr txBox="1">
            <a:spLocks/>
          </p:cNvSpPr>
          <p:nvPr/>
        </p:nvSpPr>
        <p:spPr>
          <a:xfrm>
            <a:off x="1842126" y="289711"/>
            <a:ext cx="9511674" cy="986827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/>
                </a:solidFill>
                <a:latin typeface="GHEA Grapalat" panose="02000506050000020003" pitchFamily="50" charset="0"/>
                <a:ea typeface="+mj-ea"/>
                <a:cs typeface="+mj-cs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hy-AM" sz="2800" dirty="0"/>
              <a:t>ՁԵՌՆԱՐԿԱՏԻՐԱԿԱՆ ԳՈՐԾՈՒՆԵՈՒԹՅՈՒՆԻՑ ՄՈՒՏՔԵՐ, ԲՈՒՀԵՐ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802028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164339D1-7729-1507-6F23-7BBB493F549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836263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/>
                </a:solidFill>
                <a:latin typeface="GHEA Grapalat" panose="02000506050000020003" pitchFamily="50" charset="0"/>
                <a:ea typeface="+mj-ea"/>
                <a:cs typeface="+mj-cs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hy-AM" sz="2800" dirty="0"/>
              <a:t>ՊՈԱԿ-ՆԵՐԻ ՖԻՆԱՆՍԱԿԱՆ ԿԱՐԳԱՊԱՀՈՒԹՅՈՒՆ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589864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A0F64FA-85D9-4C1E-A3F4-D1BD074F5E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4A0F64FA-85D9-4C1E-A3F4-D1BD074F5E1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F825EAF-7823-44B5-A200-FC4BA53336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">
                                            <p:graphicEl>
                                              <a:dgm id="{5F825EAF-7823-44B5-A200-FC4BA53336A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C407DB2-A854-46EF-B8A1-801FFDBA9B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">
                                            <p:graphicEl>
                                              <a:dgm id="{0C407DB2-A854-46EF-B8A1-801FFDBA9B9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457E340-0F0C-46E5-9642-64E0CC636C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">
                                            <p:graphicEl>
                                              <a:dgm id="{7457E340-0F0C-46E5-9642-64E0CC636C0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36B5F84-BE32-4E02-A595-670A11AE65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">
                                            <p:graphicEl>
                                              <a:dgm id="{D36B5F84-BE32-4E02-A595-670A11AE658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CC3E6D5-E0B9-471B-B063-32FD5EAB73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">
                                            <p:graphicEl>
                                              <a:dgm id="{3CC3E6D5-E0B9-471B-B063-32FD5EAB734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4046734"/>
              </p:ext>
            </p:extLst>
          </p:nvPr>
        </p:nvGraphicFramePr>
        <p:xfrm>
          <a:off x="838200" y="1402182"/>
          <a:ext cx="10714023" cy="52119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5740">
                  <a:extLst>
                    <a:ext uri="{9D8B030D-6E8A-4147-A177-3AD203B41FA5}">
                      <a16:colId xmlns:a16="http://schemas.microsoft.com/office/drawing/2014/main" val="978982095"/>
                    </a:ext>
                  </a:extLst>
                </a:gridCol>
                <a:gridCol w="1649042">
                  <a:extLst>
                    <a:ext uri="{9D8B030D-6E8A-4147-A177-3AD203B41FA5}">
                      <a16:colId xmlns:a16="http://schemas.microsoft.com/office/drawing/2014/main" val="863448966"/>
                    </a:ext>
                  </a:extLst>
                </a:gridCol>
                <a:gridCol w="1579418">
                  <a:extLst>
                    <a:ext uri="{9D8B030D-6E8A-4147-A177-3AD203B41FA5}">
                      <a16:colId xmlns:a16="http://schemas.microsoft.com/office/drawing/2014/main" val="1786766337"/>
                    </a:ext>
                  </a:extLst>
                </a:gridCol>
                <a:gridCol w="1162307">
                  <a:extLst>
                    <a:ext uri="{9D8B030D-6E8A-4147-A177-3AD203B41FA5}">
                      <a16:colId xmlns:a16="http://schemas.microsoft.com/office/drawing/2014/main" val="755332533"/>
                    </a:ext>
                  </a:extLst>
                </a:gridCol>
                <a:gridCol w="1347516">
                  <a:extLst>
                    <a:ext uri="{9D8B030D-6E8A-4147-A177-3AD203B41FA5}">
                      <a16:colId xmlns:a16="http://schemas.microsoft.com/office/drawing/2014/main" val="3089680521"/>
                    </a:ext>
                  </a:extLst>
                </a:gridCol>
              </a:tblGrid>
              <a:tr h="826900">
                <a:tc>
                  <a:txBody>
                    <a:bodyPr/>
                    <a:lstStyle/>
                    <a:p>
                      <a:pPr algn="ctr" fontAlgn="ctr"/>
                      <a:r>
                        <a:rPr lang="hy-AM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ՊՈԱԿ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y-AM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Առևտրային ԴՊ (հազ. դրամ)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y-AM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Մասնաբաժին </a:t>
                      </a:r>
                      <a:r>
                        <a:rPr lang="hy-AM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բոլոր ՊՈԱԿ-ների </a:t>
                      </a:r>
                      <a:r>
                        <a:rPr lang="hy-AM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առևտրային ԴՊ-ում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y-AM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ԴՊ </a:t>
                      </a:r>
                      <a:r>
                        <a:rPr lang="hy-AM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շրջանա-ռելիություն </a:t>
                      </a:r>
                      <a:r>
                        <a:rPr lang="hy-AM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(օր)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y-AM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ԴՊ </a:t>
                      </a:r>
                      <a:r>
                        <a:rPr lang="hy-AM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շրջանա-ռելիություն </a:t>
                      </a:r>
                      <a:r>
                        <a:rPr lang="hy-AM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(տարի)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063680246"/>
                  </a:ext>
                </a:extLst>
              </a:tr>
              <a:tr h="487866">
                <a:tc>
                  <a:txBody>
                    <a:bodyPr/>
                    <a:lstStyle/>
                    <a:p>
                      <a:pPr algn="l" fontAlgn="ctr"/>
                      <a:r>
                        <a:rPr lang="hy-AM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 Հայաստանի պետական տնտեսագիտական համալսարան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        789,139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GHEA Grapalat" panose="02000506050000020003" pitchFamily="50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37%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97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0.3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28453925"/>
                  </a:ext>
                </a:extLst>
              </a:tr>
              <a:tr h="487866">
                <a:tc>
                  <a:txBody>
                    <a:bodyPr/>
                    <a:lstStyle/>
                    <a:p>
                      <a:pPr algn="l" fontAlgn="ctr"/>
                      <a:r>
                        <a:rPr lang="hy-AM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 Գորիսի պետական համալսարան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          115,915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GHEA Grapalat" panose="02000506050000020003" pitchFamily="50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199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0.5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99518537"/>
                  </a:ext>
                </a:extLst>
              </a:tr>
              <a:tr h="487866">
                <a:tc>
                  <a:txBody>
                    <a:bodyPr/>
                    <a:lstStyle/>
                    <a:p>
                      <a:pPr algn="l" fontAlgn="ctr"/>
                      <a:r>
                        <a:rPr lang="hy-AM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 ՀՀ ԳԱԱ փորձաքննությունների ազգային բյուրո</a:t>
                      </a: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           95,011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GHEA Grapalat" panose="02000506050000020003" pitchFamily="50" charset="0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5%</a:t>
                      </a: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488 </a:t>
                      </a: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1.3 </a:t>
                      </a: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7657860"/>
                  </a:ext>
                </a:extLst>
              </a:tr>
              <a:tr h="487866">
                <a:tc>
                  <a:txBody>
                    <a:bodyPr/>
                    <a:lstStyle/>
                    <a:p>
                      <a:pPr algn="l" fontAlgn="ctr"/>
                      <a:r>
                        <a:rPr lang="hy-AM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 Արմավիրի տարածաշրջանային պետական քոլեջ</a:t>
                      </a: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          85,346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GHEA Grapalat" panose="02000506050000020003" pitchFamily="50" charset="0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4%</a:t>
                      </a: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2,695 </a:t>
                      </a: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7.4 </a:t>
                      </a: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3999605"/>
                  </a:ext>
                </a:extLst>
              </a:tr>
              <a:tr h="487866">
                <a:tc>
                  <a:txBody>
                    <a:bodyPr/>
                    <a:lstStyle/>
                    <a:p>
                      <a:pPr algn="l" fontAlgn="ctr"/>
                      <a:r>
                        <a:rPr lang="hy-AM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Հայանտառ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          73,432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GHEA Grapalat" panose="02000506050000020003" pitchFamily="50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25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0.1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40722405"/>
                  </a:ext>
                </a:extLst>
              </a:tr>
              <a:tr h="487866">
                <a:tc>
                  <a:txBody>
                    <a:bodyPr/>
                    <a:lstStyle/>
                    <a:p>
                      <a:pPr algn="l" fontAlgn="ctr"/>
                      <a:r>
                        <a:rPr lang="hy-AM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Գյումրու պետական բժշկական քոլեջ</a:t>
                      </a: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           71,351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GHEA Grapalat" panose="02000506050000020003" pitchFamily="50" charset="0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3%</a:t>
                      </a: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680 </a:t>
                      </a: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1.9 </a:t>
                      </a: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006491"/>
                  </a:ext>
                </a:extLst>
              </a:tr>
              <a:tr h="487866">
                <a:tc>
                  <a:txBody>
                    <a:bodyPr/>
                    <a:lstStyle/>
                    <a:p>
                      <a:pPr algn="l" fontAlgn="ctr"/>
                      <a:r>
                        <a:rPr lang="hy-AM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Երևանի թատրոնի և կինոյի պետական ինստիտուտ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           63,171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GHEA Grapalat" panose="02000506050000020003" pitchFamily="50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121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0.3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60821214"/>
                  </a:ext>
                </a:extLst>
              </a:tr>
              <a:tr h="487866">
                <a:tc>
                  <a:txBody>
                    <a:bodyPr/>
                    <a:lstStyle/>
                    <a:p>
                      <a:pPr algn="l" fontAlgn="ctr"/>
                      <a:r>
                        <a:rPr lang="hy-AM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ՀՀ ԳԱԱ Վ. Համբարձումյանի անվ. Բյուրականի աստղադիտարան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          60,176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GHEA Grapalat" panose="02000506050000020003" pitchFamily="50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226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0.6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30203296"/>
                  </a:ext>
                </a:extLst>
              </a:tr>
              <a:tr h="482088">
                <a:tc>
                  <a:txBody>
                    <a:bodyPr/>
                    <a:lstStyle/>
                    <a:p>
                      <a:pPr algn="ctr" fontAlgn="ctr"/>
                      <a:r>
                        <a:rPr lang="hy-AM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Ընդամենը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     1,353,540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GHEA Grapalat" panose="02000506050000020003" pitchFamily="50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</a:rPr>
                        <a:t>64%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GHEA Grapalat" panose="02000506050000020003" pitchFamily="50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GHEA Grapalat" panose="02000506050000020003" pitchFamily="50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73058503"/>
                  </a:ext>
                </a:extLst>
              </a:tr>
            </a:tbl>
          </a:graphicData>
        </a:graphic>
      </p:graphicFrame>
      <p:pic>
        <p:nvPicPr>
          <p:cNvPr id="4" name="Picture 3" descr="No automatic alt text available.">
            <a:extLst>
              <a:ext uri="{FF2B5EF4-FFF2-40B4-BE49-F238E27FC236}">
                <a16:creationId xmlns:a16="http://schemas.microsoft.com/office/drawing/2014/main" id="{94C15EB6-7A01-4CEE-BED2-31580661F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62" y="164068"/>
            <a:ext cx="1676664" cy="1221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3"/>
          <p:cNvSpPr txBox="1">
            <a:spLocks/>
          </p:cNvSpPr>
          <p:nvPr/>
        </p:nvSpPr>
        <p:spPr>
          <a:xfrm>
            <a:off x="1842125" y="289711"/>
            <a:ext cx="9710097" cy="986827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/>
                </a:solidFill>
                <a:latin typeface="GHEA Grapalat" panose="02000506050000020003" pitchFamily="50" charset="0"/>
                <a:ea typeface="+mj-ea"/>
                <a:cs typeface="+mj-cs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hy-AM" sz="2800" dirty="0"/>
              <a:t>ԴԵԲԻՏՈՐԱԿԱՆ ՊԱՐՏՔԵՐԻ ԿԱՌԱՎԱՐՈՒՄ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146185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24557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hy-AM" sz="24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Անհրաժեշտ է վերաիմաստավորել որոշ ոլորտներում ՊՈԱԿ-ների գործունեության բյուջետային ֆինանսավորման մեխանիզմը: Որպես հնարավոր </a:t>
            </a:r>
            <a:r>
              <a:rPr lang="hy-AM" sz="2400" dirty="0" smtClean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տարբերակ </a:t>
            </a:r>
            <a:r>
              <a:rPr lang="hy-AM" sz="24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կարող </a:t>
            </a:r>
            <a:r>
              <a:rPr lang="hy-AM" sz="2400" dirty="0" smtClean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է </a:t>
            </a:r>
            <a:r>
              <a:rPr lang="hy-AM" sz="24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դիտարկվել բյուջետային ֆինանսավորման կապակցումը ինքնաֆինանսավորման ցուցանիշների հետ </a:t>
            </a:r>
            <a:r>
              <a:rPr lang="ru-RU" sz="24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(</a:t>
            </a:r>
            <a:r>
              <a:rPr lang="hy-AM" sz="24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օրինակ՝ որոշակի համամասնությամբ</a:t>
            </a:r>
            <a:r>
              <a:rPr lang="en-US" sz="2400" dirty="0" smtClean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)</a:t>
            </a:r>
            <a:r>
              <a:rPr lang="hy-AM" sz="2400" dirty="0" smtClean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.</a:t>
            </a:r>
          </a:p>
          <a:p>
            <a:pPr marL="0" indent="0">
              <a:buNone/>
            </a:pPr>
            <a:endParaRPr lang="hy-AM" sz="2400" dirty="0">
              <a:solidFill>
                <a:srgbClr val="4472C4">
                  <a:lumMod val="50000"/>
                </a:srgbClr>
              </a:solidFill>
              <a:latin typeface="GHEA Grapalat" panose="02000506050000020003" pitchFamily="50" charset="0"/>
            </a:endParaRPr>
          </a:p>
          <a:p>
            <a:pPr>
              <a:lnSpc>
                <a:spcPct val="150000"/>
              </a:lnSpc>
            </a:pPr>
            <a:r>
              <a:rPr lang="hy-AM" sz="2400" dirty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Բյուջետային ֆինանսավորումը կարող է կապակցվել նաև ՊՈԱԿ-ների դեբիտորական պարտքերի հավաքագրելիության ցուցանիշների հետ՝ ընդհուպ դադարեցնելով որոշակի շեմից ցածր հավաքագրելություն ունեցող ՊՈԱԿ-ների բյուջետային </a:t>
            </a:r>
            <a:r>
              <a:rPr lang="hy-AM" sz="2400" dirty="0" smtClean="0">
                <a:solidFill>
                  <a:srgbClr val="4472C4">
                    <a:lumMod val="50000"/>
                  </a:srgbClr>
                </a:solidFill>
                <a:latin typeface="GHEA Grapalat" panose="02000506050000020003" pitchFamily="50" charset="0"/>
              </a:rPr>
              <a:t>ֆինանսավորումը:</a:t>
            </a:r>
            <a:endParaRPr lang="hy-AM" sz="2400" dirty="0">
              <a:solidFill>
                <a:srgbClr val="4472C4">
                  <a:lumMod val="50000"/>
                </a:srgbClr>
              </a:solidFill>
              <a:latin typeface="GHEA Grapalat" panose="02000506050000020003" pitchFamily="50" charset="0"/>
            </a:endParaRPr>
          </a:p>
        </p:txBody>
      </p:sp>
      <p:sp>
        <p:nvSpPr>
          <p:cNvPr id="5" name="Title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/>
                </a:solidFill>
                <a:latin typeface="GHEA Grapalat" panose="02000506050000020003" pitchFamily="50" charset="0"/>
                <a:ea typeface="+mj-ea"/>
                <a:cs typeface="+mj-cs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hy-AM" sz="2800" dirty="0"/>
              <a:t>ԵԶՐԱԿԱՑՈՒԹՅՈՒՆՆԵՐ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480366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No automatic alt text available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6748" y="3620298"/>
            <a:ext cx="3142387" cy="2288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08916" y="2388095"/>
            <a:ext cx="6374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sz="4000" b="1" dirty="0">
                <a:solidFill>
                  <a:srgbClr val="1F497D"/>
                </a:solidFill>
                <a:latin typeface="GHEA Grapalat" pitchFamily="50" charset="0"/>
              </a:rPr>
              <a:t>ՇՆՈՐՀԱԿԱԼՈՒԹՅՈՒՆ</a:t>
            </a:r>
            <a:endParaRPr lang="en-US" sz="4000" b="1" dirty="0">
              <a:solidFill>
                <a:srgbClr val="1F497D"/>
              </a:solidFill>
              <a:latin typeface="GHEA Grapalat" pitchFamily="50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1554B-4E79-457D-8FA8-D1D21144EC09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054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1246</Words>
  <Application>Microsoft Office PowerPoint</Application>
  <PresentationFormat>Widescreen</PresentationFormat>
  <Paragraphs>332</Paragraphs>
  <Slides>21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Calibri</vt:lpstr>
      <vt:lpstr>Calibri Light</vt:lpstr>
      <vt:lpstr>GHEA Grapalat</vt:lpstr>
      <vt:lpstr>Wingdings</vt:lpstr>
      <vt:lpstr>Office Theme</vt:lpstr>
      <vt:lpstr>PowerPoint Presentation</vt:lpstr>
      <vt:lpstr> ՊՈԱԿ-ՆԵՐԻ ՆՊԱՏԱԿԱՅԻՆ ԵՎ ՁԵՌՆԱՐԿԱՏԻՐԱԿԱՆ ԳՈՐԾՈՒՆԵՈՒԹՅԱՆ ՏԱՐԵԿԱՆ ՖԻՆԱՆ­ՍԱ­ՏՆՏԵՍԱԿԱՆ ԱՐԴՅՈՒՆՔՆԵՐԻ ՄԱՍԻՆ ՀԱՇՎԵՏՎՈՒԹՅՈՒՆ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ՊՈԱԿ-ՆԵՐԻ 2022Թ. ԱՄՓՈՓ ՑՈՒՑԱՆԻՇՆԵՐ</vt:lpstr>
      <vt:lpstr>ՊՈԱԿ-ՆԵՐԻ 2022Թ. ԱՄՓՈՓ ՑՈՒՑԱՆԻՇՆԵՐ</vt:lpstr>
      <vt:lpstr>PowerPoint Presentation</vt:lpstr>
      <vt:lpstr>PowerPoint Presentation</vt:lpstr>
      <vt:lpstr>ՊՈԱԿ-ՆԵՐԻ ՖԻՆԱՆՍԱՎՈՐՄԱՆ ԿԱՌՈՒՑՎԱԾՔ</vt:lpstr>
      <vt:lpstr>PowerPoint Presentation</vt:lpstr>
      <vt:lpstr>ՁԵՌՆԱՐԿԱՏԻՐԱԿԱՆ ԳՈՐԾՈՒՆԵՈՒԹՅՈՒՆԻՑ ՄՈՒՏՔԵՐ, ՀԵՏԲՈՒՀԱԿԱՆ ՀԱՍՏԱՏՈՒԹՅՈՒՆՆԵՐ</vt:lpstr>
      <vt:lpstr>PowerPoint Presentation</vt:lpstr>
      <vt:lpstr>ՊՈԱԿ-ՆԵՐԻ ՖԻՆԱՆՍԱԿԱՆ ԿԱՐԳԱՊԱՀՈՒԹՅՈՒՆ</vt:lpstr>
      <vt:lpstr>PowerPoint Presentation</vt:lpstr>
      <vt:lpstr>ԵԶՐԱԿԱՑՈՒԹՅՈՒՆՆԵՐ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Karen Alaverdyan</dc:creator>
  <cp:lastModifiedBy>Narine Tolmajyan</cp:lastModifiedBy>
  <cp:revision>20</cp:revision>
  <dcterms:created xsi:type="dcterms:W3CDTF">2023-08-29T12:48:34Z</dcterms:created>
  <dcterms:modified xsi:type="dcterms:W3CDTF">2023-09-18T08:07:00Z</dcterms:modified>
</cp:coreProperties>
</file>