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embeddings/oleObject1.bin" ContentType="application/vnd.openxmlformats-officedocument.oleObject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embeddings/oleObject2.bin" ContentType="application/vnd.openxmlformats-officedocument.oleObject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embeddings/oleObject4.bin" ContentType="application/vnd.openxmlformats-officedocument.oleObject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embeddings/oleObject5.bin" ContentType="application/vnd.openxmlformats-officedocument.oleObject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embeddings/oleObject6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embeddings/oleObject7.bin" ContentType="application/vnd.openxmlformats-officedocument.oleObject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embeddings/oleObject8.bin" ContentType="application/vnd.openxmlformats-officedocument.oleObject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embeddings/oleObject11.bin" ContentType="application/vnd.openxmlformats-officedocument.oleObject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embeddings/oleObject12.bin" ContentType="application/vnd.openxmlformats-officedocument.oleObject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embeddings/oleObject13.bin" ContentType="application/vnd.openxmlformats-officedocument.oleObject"/>
  <Override PartName="/ppt/tags/tag208.xml" ContentType="application/vnd.openxmlformats-officedocument.presentationml.tags+xml"/>
  <Override PartName="/ppt/embeddings/oleObject14.bin" ContentType="application/vnd.openxmlformats-officedocument.oleObject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embeddings/oleObject15.bin" ContentType="application/vnd.openxmlformats-officedocument.oleObject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embeddings/oleObject18.bin" ContentType="application/vnd.openxmlformats-officedocument.oleObject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embeddings/oleObject19.bin" ContentType="application/vnd.openxmlformats-officedocument.oleObject"/>
  <Override PartName="/ppt/comments/comment1.xml" ContentType="application/vnd.openxmlformats-officedocument.presentationml.comment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24.bin" ContentType="application/vnd.openxmlformats-officedocument.oleObject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embeddings/oleObject25.bin" ContentType="application/vnd.openxmlformats-officedocument.oleObject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6.bin" ContentType="application/vnd.openxmlformats-officedocument.oleObject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embeddings/oleObject35.bin" ContentType="application/vnd.openxmlformats-officedocument.oleObject"/>
  <Override PartName="/ppt/comments/comment2.xml" ContentType="application/vnd.openxmlformats-officedocument.presentationml.comment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embeddings/oleObject42.bin" ContentType="application/vnd.openxmlformats-officedocument.oleObject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embeddings/oleObject43.bin" ContentType="application/vnd.openxmlformats-officedocument.oleObject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6" r:id="rId2"/>
  </p:sldMasterIdLst>
  <p:notesMasterIdLst>
    <p:notesMasterId r:id="rId30"/>
  </p:notesMasterIdLst>
  <p:handoutMasterIdLst>
    <p:handoutMasterId r:id="rId31"/>
  </p:handoutMasterIdLst>
  <p:sldIdLst>
    <p:sldId id="1034" r:id="rId3"/>
    <p:sldId id="1021" r:id="rId4"/>
    <p:sldId id="1008" r:id="rId5"/>
    <p:sldId id="1024" r:id="rId6"/>
    <p:sldId id="1026" r:id="rId7"/>
    <p:sldId id="1009" r:id="rId8"/>
    <p:sldId id="1012" r:id="rId9"/>
    <p:sldId id="1013" r:id="rId10"/>
    <p:sldId id="1014" r:id="rId11"/>
    <p:sldId id="1015" r:id="rId12"/>
    <p:sldId id="1016" r:id="rId13"/>
    <p:sldId id="962" r:id="rId14"/>
    <p:sldId id="1018" r:id="rId15"/>
    <p:sldId id="1019" r:id="rId16"/>
    <p:sldId id="968" r:id="rId17"/>
    <p:sldId id="940" r:id="rId18"/>
    <p:sldId id="953" r:id="rId19"/>
    <p:sldId id="1020" r:id="rId20"/>
    <p:sldId id="1004" r:id="rId21"/>
    <p:sldId id="1005" r:id="rId22"/>
    <p:sldId id="1006" r:id="rId23"/>
    <p:sldId id="1027" r:id="rId24"/>
    <p:sldId id="1028" r:id="rId25"/>
    <p:sldId id="1029" r:id="rId26"/>
    <p:sldId id="1030" r:id="rId27"/>
    <p:sldId id="1032" r:id="rId28"/>
    <p:sldId id="1033" r:id="rId29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jesh Sreenivasan" initials="RS" lastIdx="1" clrIdx="0"/>
  <p:cmAuthor id="7" name="Anna Mnatsakanyan" initials="AM" lastIdx="2" clrIdx="7"/>
  <p:cmAuthor id="1" name="Al-Habeeb" initials="A" lastIdx="1" clrIdx="1"/>
  <p:cmAuthor id="2" name="Veena Sunil Krishna" initials="VSK" lastIdx="0" clrIdx="2"/>
  <p:cmAuthor id="3" name="Jiju Ravikumar" initials="JR" lastIdx="4" clrIdx="3"/>
  <p:cmAuthor id="4" name="Rajkumar Raveendran" initials="RR" lastIdx="1" clrIdx="4"/>
  <p:cmAuthor id="5" name="Rakesh P Kumar" initials="RPK" lastIdx="11" clrIdx="5"/>
  <p:cmAuthor id="6" name="Marine Ohanjanyan" initials="MO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  <a:srgbClr val="0077B2"/>
    <a:srgbClr val="FFDCBD"/>
    <a:srgbClr val="E26C00"/>
    <a:srgbClr val="D66600"/>
    <a:srgbClr val="FF7A01"/>
    <a:srgbClr val="CC0035"/>
    <a:srgbClr val="FF9933"/>
    <a:srgbClr val="DBA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6547" autoAdjust="0"/>
  </p:normalViewPr>
  <p:slideViewPr>
    <p:cSldViewPr snapToGrid="0">
      <p:cViewPr>
        <p:scale>
          <a:sx n="100" d="100"/>
          <a:sy n="100" d="100"/>
        </p:scale>
        <p:origin x="-1664" y="-152"/>
      </p:cViewPr>
      <p:guideLst>
        <p:guide orient="horz" pos="4319"/>
        <p:guide pos="107"/>
        <p:guide pos="56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622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3-10-04T16:28:13.594" idx="3">
    <p:pos x="1358" y="3943"/>
    <p:text>In the English version: 250.000-350.000 mln. Guess "mln" is a typo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3-10-04T14:34:35.002" idx="2">
    <p:pos x="5030" y="3784"/>
    <p:text>5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.emf"/><Relationship Id="rId2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779463" y="585788"/>
            <a:ext cx="5451475" cy="408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83543" y="4995330"/>
            <a:ext cx="6043336" cy="12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 eaLnBrk="1" hangingPunct="1"/>
            <a:r>
              <a:rPr lang="en-US" noProof="0" dirty="0" smtClean="0"/>
              <a:t>Click to edit Master text styles</a:t>
            </a:r>
          </a:p>
          <a:p>
            <a:pPr marL="264537" lvl="1" indent="-262926" eaLnBrk="1" hangingPunct="1">
              <a:buSzPct val="100000"/>
              <a:buFont typeface="Wingdings" pitchFamily="2" charset="2"/>
              <a:buChar char="Ø"/>
            </a:pPr>
            <a:r>
              <a:rPr lang="en-US" noProof="0" dirty="0" smtClean="0"/>
              <a:t>Second level</a:t>
            </a:r>
          </a:p>
          <a:p>
            <a:pPr marL="472619" lvl="2" indent="-206468" eaLnBrk="1" hangingPunct="1">
              <a:buSzPct val="130000"/>
              <a:buFont typeface="Arial" pitchFamily="34" charset="0"/>
              <a:buChar char="▪"/>
            </a:pPr>
            <a:r>
              <a:rPr lang="en-US" noProof="0" dirty="0" smtClean="0"/>
              <a:t>Third level</a:t>
            </a:r>
          </a:p>
          <a:p>
            <a:pPr marL="701670" lvl="3" indent="-229050" eaLnBrk="1" hangingPunct="1">
              <a:buSzPct val="80000"/>
              <a:buFont typeface="Wingdings" pitchFamily="2" charset="2"/>
              <a:buChar char="Ø"/>
            </a:pPr>
            <a:r>
              <a:rPr lang="en-US" noProof="0" dirty="0" smtClean="0"/>
              <a:t>Fourth level</a:t>
            </a:r>
          </a:p>
          <a:p>
            <a:pPr marL="879103" lvl="4" indent="-177434" eaLnBrk="1" hangingPunct="1">
              <a:buSzPct val="100000"/>
              <a:buFont typeface="Arial" pitchFamily="34" charset="0"/>
              <a:buChar char="▪"/>
            </a:pPr>
            <a:r>
              <a:rPr lang="en-US" noProof="0" dirty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369213" y="8959063"/>
            <a:ext cx="157665" cy="1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526819" y="95737"/>
            <a:ext cx="65" cy="1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85300" y="8959062"/>
            <a:ext cx="141577" cy="154099"/>
          </a:xfrm>
          <a:ln/>
        </p:spPr>
        <p:txBody>
          <a:bodyPr/>
          <a:lstStyle/>
          <a:p>
            <a:fld id="{B8F286BA-8029-4B34-B9A8-E93806ACF63B}" type="slidenum">
              <a:rPr lang="en-US"/>
              <a:pPr/>
              <a:t>14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09750" y="1198563"/>
            <a:ext cx="10585450" cy="7939087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96" y="345640"/>
            <a:ext cx="5975672" cy="24655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85296" y="8959062"/>
            <a:ext cx="141577" cy="154099"/>
          </a:xfrm>
          <a:ln/>
        </p:spPr>
        <p:txBody>
          <a:bodyPr/>
          <a:lstStyle/>
          <a:p>
            <a:fld id="{A4BDA867-C424-4226-ACF4-97ED0C31654A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706" y="4995340"/>
            <a:ext cx="5974021" cy="2465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tags" Target="../tags/tag40.xml"/><Relationship Id="rId12" Type="http://schemas.openxmlformats.org/officeDocument/2006/relationships/tags" Target="../tags/tag41.xml"/><Relationship Id="rId13" Type="http://schemas.openxmlformats.org/officeDocument/2006/relationships/slideMaster" Target="../slideMasters/slideMaster1.xml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1.emf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tags" Target="../tags/tag37.xml"/><Relationship Id="rId9" Type="http://schemas.openxmlformats.org/officeDocument/2006/relationships/tags" Target="../tags/tag38.xml"/><Relationship Id="rId10" Type="http://schemas.openxmlformats.org/officeDocument/2006/relationships/tags" Target="../tags/tag3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tags" Target="../tags/tag82.xml"/><Relationship Id="rId12" Type="http://schemas.openxmlformats.org/officeDocument/2006/relationships/tags" Target="../tags/tag83.xml"/><Relationship Id="rId13" Type="http://schemas.openxmlformats.org/officeDocument/2006/relationships/slideMaster" Target="../slideMasters/slideMaster2.xml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1.emf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5.vml"/><Relationship Id="rId2" Type="http://schemas.openxmlformats.org/officeDocument/2006/relationships/tags" Target="../tags/tag73.xml"/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tags" Target="../tags/tag76.xml"/><Relationship Id="rId6" Type="http://schemas.openxmlformats.org/officeDocument/2006/relationships/tags" Target="../tags/tag77.xml"/><Relationship Id="rId7" Type="http://schemas.openxmlformats.org/officeDocument/2006/relationships/tags" Target="../tags/tag78.xml"/><Relationship Id="rId8" Type="http://schemas.openxmlformats.org/officeDocument/2006/relationships/tags" Target="../tags/tag79.xml"/><Relationship Id="rId9" Type="http://schemas.openxmlformats.org/officeDocument/2006/relationships/tags" Target="../tags/tag80.xml"/><Relationship Id="rId10" Type="http://schemas.openxmlformats.org/officeDocument/2006/relationships/tags" Target="../tags/tag8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29606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97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385" y="277017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dirty="0" smtClean="0">
                <a:latin typeface="Arial"/>
                <a:ea typeface="Arial Unicode MS" pitchFamily="34" charset="-128"/>
                <a:cs typeface="Arial Unicode MS" pitchFamily="34" charset="-128"/>
                <a:sym typeface="Arial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385" y="435752"/>
            <a:ext cx="29815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Arial"/>
                <a:ea typeface="Arial Unicode MS" pitchFamily="34" charset="-128"/>
                <a:cs typeface="Arial Unicode MS" pitchFamily="34" charset="-128"/>
                <a:sym typeface="Arial"/>
              </a:rPr>
              <a:t>Last Modified 30.09.2013 14:02 W. Europe Standard Time</a:t>
            </a:r>
            <a:endParaRPr lang="en-US" sz="900" baseline="0" noProof="0" dirty="0" smtClean="0">
              <a:latin typeface="Arial"/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  <p:sp>
        <p:nvSpPr>
          <p:cNvPr id="7" name="Printe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385" y="596108"/>
            <a:ext cx="26609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Arial"/>
                <a:ea typeface="Arial Unicode MS" pitchFamily="34" charset="-128"/>
                <a:cs typeface="Arial Unicode MS" pitchFamily="34" charset="-128"/>
                <a:sym typeface="Arial"/>
              </a:rPr>
              <a:t>Printed 28.09.2013 14:11 W. Europe Standard Time</a:t>
            </a:r>
            <a:endParaRPr lang="en-US" sz="900" baseline="0" noProof="0" dirty="0" smtClean="0">
              <a:latin typeface="Arial"/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548385" y="5441965"/>
            <a:ext cx="5036084" cy="607404"/>
            <a:chOff x="1663" y="3071"/>
            <a:chExt cx="3109" cy="37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71"/>
              <a:ext cx="310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aseline="0" noProof="0" dirty="0" smtClean="0">
                  <a:latin typeface="Arial"/>
                  <a:sym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aseline="0" noProof="0" dirty="0" smtClean="0">
                  <a:latin typeface="Arial"/>
                  <a:sym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  <p:custDataLst>
              <p:tags r:id="rId7"/>
            </p:custDataLst>
          </p:nvPr>
        </p:nvSpPr>
        <p:spPr bwMode="auto">
          <a:xfrm>
            <a:off x="548385" y="2834237"/>
            <a:ext cx="6299200" cy="5078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300" b="1" baseline="0">
                <a:latin typeface="+mj-lt"/>
                <a:ea typeface="Arial Unicode MS" pitchFamily="34" charset="-128"/>
                <a:cs typeface="Arial Unicode MS" pitchFamily="34" charset="-128"/>
                <a:sym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  <p:custDataLst>
              <p:tags r:id="rId8"/>
            </p:custDataLst>
          </p:nvPr>
        </p:nvSpPr>
        <p:spPr bwMode="auto">
          <a:xfrm>
            <a:off x="548385" y="3513682"/>
            <a:ext cx="6299200" cy="369332"/>
          </a:xfrm>
        </p:spPr>
        <p:txBody>
          <a:bodyPr>
            <a:spAutoFit/>
          </a:bodyPr>
          <a:lstStyle>
            <a:lvl1pPr>
              <a:defRPr sz="2400" baseline="0">
                <a:latin typeface="Arial"/>
                <a:ea typeface="Arial Unicode MS" pitchFamily="34" charset="-128"/>
                <a:cs typeface="Arial Unicode MS" pitchFamily="34" charset="-128"/>
                <a:sym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Line 4"/>
          <p:cNvSpPr>
            <a:spLocks noChangeShapeType="1"/>
          </p:cNvSpPr>
          <p:nvPr userDrawn="1">
            <p:custDataLst>
              <p:tags r:id="rId9"/>
            </p:custDataLst>
          </p:nvPr>
        </p:nvSpPr>
        <p:spPr bwMode="auto">
          <a:xfrm>
            <a:off x="548385" y="3427875"/>
            <a:ext cx="6299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>
              <a:latin typeface="Arial"/>
              <a:sym typeface="Arial"/>
            </a:endParaRPr>
          </a:p>
        </p:txBody>
      </p:sp>
      <p:sp>
        <p:nvSpPr>
          <p:cNvPr id="23" name="doc id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8298443" y="1820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baseline="0" noProof="0" dirty="0">
              <a:solidFill>
                <a:srgbClr val="000000"/>
              </a:solidFill>
              <a:latin typeface="Arial"/>
              <a:ea typeface="+mn-ea"/>
              <a:sym typeface="Arial"/>
            </a:endParaRPr>
          </a:p>
        </p:txBody>
      </p:sp>
      <p:sp>
        <p:nvSpPr>
          <p:cNvPr id="25" name="SlideBottomBar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3296" tIns="46648" rIns="93296" bIns="46648" anchor="ctr">
            <a:noAutofit/>
          </a:bodyPr>
          <a:lstStyle/>
          <a:p>
            <a:endParaRPr lang="en-US" baseline="0" noProof="0" dirty="0">
              <a:latin typeface="Arial"/>
              <a:ea typeface="+mn-ea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27059"/>
          <a:stretch/>
        </p:blipFill>
        <p:spPr>
          <a:xfrm>
            <a:off x="7445057" y="168824"/>
            <a:ext cx="1524000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26268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  <a:sym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0667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88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385" y="277017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385" y="435752"/>
            <a:ext cx="29815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/>
              </a:rPr>
              <a:t>Last Modified 04.10.2013 16:12 W. Europe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  <p:sp>
        <p:nvSpPr>
          <p:cNvPr id="7" name="Printe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385" y="596108"/>
            <a:ext cx="26609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/>
              </a:rPr>
              <a:t>Printed 20.09.2013 08:47 W. Europe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548385" y="5441965"/>
            <a:ext cx="5036084" cy="607404"/>
            <a:chOff x="1663" y="3071"/>
            <a:chExt cx="3109" cy="37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71"/>
              <a:ext cx="310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/>
                  <a:ea typeface="ＭＳ Ｐゴシック"/>
                  <a:sym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000000"/>
                  </a:solidFill>
                  <a:latin typeface="Arial"/>
                  <a:ea typeface="ＭＳ Ｐゴシック"/>
                  <a:sym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  <p:custDataLst>
              <p:tags r:id="rId7"/>
            </p:custDataLst>
          </p:nvPr>
        </p:nvSpPr>
        <p:spPr bwMode="auto">
          <a:xfrm>
            <a:off x="548385" y="2834237"/>
            <a:ext cx="6299200" cy="5078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3300" b="1" baseline="0">
                <a:latin typeface="+mj-lt"/>
                <a:ea typeface="Arial Unicode MS" pitchFamily="34" charset="-128"/>
                <a:cs typeface="Arial Unicode MS" pitchFamily="34" charset="-128"/>
                <a:sym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  <p:custDataLst>
              <p:tags r:id="rId8"/>
            </p:custDataLst>
          </p:nvPr>
        </p:nvSpPr>
        <p:spPr bwMode="auto">
          <a:xfrm>
            <a:off x="548385" y="3513682"/>
            <a:ext cx="6299200" cy="369332"/>
          </a:xfrm>
        </p:spPr>
        <p:txBody>
          <a:bodyPr>
            <a:spAutoFit/>
          </a:bodyPr>
          <a:lstStyle>
            <a:lvl1pPr>
              <a:defRPr sz="2400" baseline="0">
                <a:latin typeface="Arial"/>
                <a:ea typeface="Arial Unicode MS" pitchFamily="34" charset="-128"/>
                <a:cs typeface="Arial Unicode MS" pitchFamily="34" charset="-128"/>
                <a:sym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Line 4"/>
          <p:cNvSpPr>
            <a:spLocks noChangeShapeType="1"/>
          </p:cNvSpPr>
          <p:nvPr userDrawn="1">
            <p:custDataLst>
              <p:tags r:id="rId9"/>
            </p:custDataLst>
          </p:nvPr>
        </p:nvSpPr>
        <p:spPr bwMode="auto">
          <a:xfrm>
            <a:off x="548385" y="3427875"/>
            <a:ext cx="6299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3" name="doc id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8298443" y="1820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5" name="SlideBottomBar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27059"/>
          <a:stretch/>
        </p:blipFill>
        <p:spPr>
          <a:xfrm>
            <a:off x="7445057" y="168824"/>
            <a:ext cx="1524000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51585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  <a:sym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3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tags" Target="../tags/tag16.xml"/><Relationship Id="rId21" Type="http://schemas.openxmlformats.org/officeDocument/2006/relationships/tags" Target="../tags/tag17.xml"/><Relationship Id="rId22" Type="http://schemas.openxmlformats.org/officeDocument/2006/relationships/tags" Target="../tags/tag18.xml"/><Relationship Id="rId23" Type="http://schemas.openxmlformats.org/officeDocument/2006/relationships/tags" Target="../tags/tag19.xml"/><Relationship Id="rId24" Type="http://schemas.openxmlformats.org/officeDocument/2006/relationships/tags" Target="../tags/tag20.xml"/><Relationship Id="rId25" Type="http://schemas.openxmlformats.org/officeDocument/2006/relationships/tags" Target="../tags/tag21.xml"/><Relationship Id="rId26" Type="http://schemas.openxmlformats.org/officeDocument/2006/relationships/tags" Target="../tags/tag22.xml"/><Relationship Id="rId27" Type="http://schemas.openxmlformats.org/officeDocument/2006/relationships/tags" Target="../tags/tag23.xml"/><Relationship Id="rId28" Type="http://schemas.openxmlformats.org/officeDocument/2006/relationships/tags" Target="../tags/tag24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vmlDrawing" Target="../drawings/vmlDrawing1.vml"/><Relationship Id="rId30" Type="http://schemas.openxmlformats.org/officeDocument/2006/relationships/tags" Target="../tags/tag26.xml"/><Relationship Id="rId31" Type="http://schemas.openxmlformats.org/officeDocument/2006/relationships/tags" Target="../tags/tag27.xml"/><Relationship Id="rId32" Type="http://schemas.openxmlformats.org/officeDocument/2006/relationships/tags" Target="../tags/tag28.xml"/><Relationship Id="rId9" Type="http://schemas.openxmlformats.org/officeDocument/2006/relationships/tags" Target="../tags/tag5.xml"/><Relationship Id="rId6" Type="http://schemas.openxmlformats.org/officeDocument/2006/relationships/tags" Target="../tags/tag2.xml"/><Relationship Id="rId7" Type="http://schemas.openxmlformats.org/officeDocument/2006/relationships/tags" Target="../tags/tag3.xml"/><Relationship Id="rId8" Type="http://schemas.openxmlformats.org/officeDocument/2006/relationships/tags" Target="../tags/tag4.xml"/><Relationship Id="rId33" Type="http://schemas.openxmlformats.org/officeDocument/2006/relationships/tags" Target="../tags/tag29.xml"/><Relationship Id="rId34" Type="http://schemas.openxmlformats.org/officeDocument/2006/relationships/tags" Target="../tags/tag30.xml"/><Relationship Id="rId35" Type="http://schemas.openxmlformats.org/officeDocument/2006/relationships/oleObject" Target="../embeddings/oleObject1.bin"/><Relationship Id="rId36" Type="http://schemas.openxmlformats.org/officeDocument/2006/relationships/image" Target="../media/image1.emf"/><Relationship Id="rId10" Type="http://schemas.openxmlformats.org/officeDocument/2006/relationships/tags" Target="../tags/tag6.xml"/><Relationship Id="rId11" Type="http://schemas.openxmlformats.org/officeDocument/2006/relationships/tags" Target="../tags/tag7.xml"/><Relationship Id="rId12" Type="http://schemas.openxmlformats.org/officeDocument/2006/relationships/tags" Target="../tags/tag8.xml"/><Relationship Id="rId13" Type="http://schemas.openxmlformats.org/officeDocument/2006/relationships/tags" Target="../tags/tag9.xml"/><Relationship Id="rId14" Type="http://schemas.openxmlformats.org/officeDocument/2006/relationships/tags" Target="../tags/tag10.xml"/><Relationship Id="rId15" Type="http://schemas.openxmlformats.org/officeDocument/2006/relationships/tags" Target="../tags/tag11.xml"/><Relationship Id="rId16" Type="http://schemas.openxmlformats.org/officeDocument/2006/relationships/tags" Target="../tags/tag12.xml"/><Relationship Id="rId17" Type="http://schemas.openxmlformats.org/officeDocument/2006/relationships/tags" Target="../tags/tag13.xml"/><Relationship Id="rId18" Type="http://schemas.openxmlformats.org/officeDocument/2006/relationships/tags" Target="../tags/tag14.xml"/><Relationship Id="rId19" Type="http://schemas.openxmlformats.org/officeDocument/2006/relationships/tags" Target="../tags/tag15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tags" Target="../tags/tag59.xml"/><Relationship Id="rId21" Type="http://schemas.openxmlformats.org/officeDocument/2006/relationships/tags" Target="../tags/tag60.xml"/><Relationship Id="rId22" Type="http://schemas.openxmlformats.org/officeDocument/2006/relationships/tags" Target="../tags/tag61.xml"/><Relationship Id="rId23" Type="http://schemas.openxmlformats.org/officeDocument/2006/relationships/tags" Target="../tags/tag62.xml"/><Relationship Id="rId24" Type="http://schemas.openxmlformats.org/officeDocument/2006/relationships/tags" Target="../tags/tag63.xml"/><Relationship Id="rId25" Type="http://schemas.openxmlformats.org/officeDocument/2006/relationships/tags" Target="../tags/tag64.xml"/><Relationship Id="rId26" Type="http://schemas.openxmlformats.org/officeDocument/2006/relationships/tags" Target="../tags/tag65.xml"/><Relationship Id="rId27" Type="http://schemas.openxmlformats.org/officeDocument/2006/relationships/tags" Target="../tags/tag66.xml"/><Relationship Id="rId28" Type="http://schemas.openxmlformats.org/officeDocument/2006/relationships/tags" Target="../tags/tag67.xml"/><Relationship Id="rId29" Type="http://schemas.openxmlformats.org/officeDocument/2006/relationships/tags" Target="../tags/tag68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Relationship Id="rId4" Type="http://schemas.openxmlformats.org/officeDocument/2006/relationships/vmlDrawing" Target="../drawings/vmlDrawing4.vml"/><Relationship Id="rId5" Type="http://schemas.openxmlformats.org/officeDocument/2006/relationships/tags" Target="../tags/tag44.xml"/><Relationship Id="rId30" Type="http://schemas.openxmlformats.org/officeDocument/2006/relationships/tags" Target="../tags/tag69.xml"/><Relationship Id="rId31" Type="http://schemas.openxmlformats.org/officeDocument/2006/relationships/tags" Target="../tags/tag70.xml"/><Relationship Id="rId32" Type="http://schemas.openxmlformats.org/officeDocument/2006/relationships/tags" Target="../tags/tag71.xml"/><Relationship Id="rId9" Type="http://schemas.openxmlformats.org/officeDocument/2006/relationships/tags" Target="../tags/tag48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tags" Target="../tags/tag47.xml"/><Relationship Id="rId33" Type="http://schemas.openxmlformats.org/officeDocument/2006/relationships/tags" Target="../tags/tag72.xml"/><Relationship Id="rId34" Type="http://schemas.openxmlformats.org/officeDocument/2006/relationships/oleObject" Target="../embeddings/oleObject4.bin"/><Relationship Id="rId35" Type="http://schemas.openxmlformats.org/officeDocument/2006/relationships/image" Target="../media/image1.emf"/><Relationship Id="rId10" Type="http://schemas.openxmlformats.org/officeDocument/2006/relationships/tags" Target="../tags/tag49.xml"/><Relationship Id="rId11" Type="http://schemas.openxmlformats.org/officeDocument/2006/relationships/tags" Target="../tags/tag50.xml"/><Relationship Id="rId12" Type="http://schemas.openxmlformats.org/officeDocument/2006/relationships/tags" Target="../tags/tag51.xml"/><Relationship Id="rId13" Type="http://schemas.openxmlformats.org/officeDocument/2006/relationships/tags" Target="../tags/tag52.xml"/><Relationship Id="rId14" Type="http://schemas.openxmlformats.org/officeDocument/2006/relationships/tags" Target="../tags/tag53.xml"/><Relationship Id="rId15" Type="http://schemas.openxmlformats.org/officeDocument/2006/relationships/tags" Target="../tags/tag54.xml"/><Relationship Id="rId16" Type="http://schemas.openxmlformats.org/officeDocument/2006/relationships/tags" Target="../tags/tag55.xml"/><Relationship Id="rId17" Type="http://schemas.openxmlformats.org/officeDocument/2006/relationships/tags" Target="../tags/tag56.xml"/><Relationship Id="rId18" Type="http://schemas.openxmlformats.org/officeDocument/2006/relationships/tags" Target="../tags/tag57.xml"/><Relationship Id="rId19" Type="http://schemas.openxmlformats.org/officeDocument/2006/relationships/tags" Target="../tags/tag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3846589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59" name="think-cell Slide" r:id="rId35" imgW="360" imgH="360" progId="">
                  <p:embed/>
                </p:oleObj>
              </mc:Choice>
              <mc:Fallback>
                <p:oleObj name="think-cell Slide" r:id="rId35" imgW="360" imgH="360" progId="">
                  <p:embed/>
                  <p:pic>
                    <p:nvPicPr>
                      <p:cNvPr id="0" name="Picture 2831"/>
                      <p:cNvPicPr>
                        <a:picLocks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3296" tIns="46648" rIns="93296" bIns="46648" anchor="ctr">
            <a:noAutofit/>
          </a:bodyPr>
          <a:lstStyle/>
          <a:p>
            <a:endParaRPr lang="en-US" baseline="0" noProof="0" dirty="0">
              <a:latin typeface="Arial"/>
              <a:ea typeface="+mn-ea"/>
              <a:sym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82155" y="2866972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74944" y="524517"/>
            <a:ext cx="72188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4944" y="0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Arial" pitchFamily="34" charset="0"/>
                <a:ea typeface="+mj-ea"/>
                <a:cs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4944" y="934008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74944" y="6396370"/>
            <a:ext cx="8794112" cy="422753"/>
            <a:chOff x="75" y="3949"/>
            <a:chExt cx="5385" cy="26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49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/>
              </a:pPr>
              <a:r>
                <a:rPr lang="en-US" sz="1000" baseline="0" noProof="0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15"/>
              <a:ext cx="478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55613" indent="-455613" defTabSz="913526">
                <a:tabLst>
                  <a:tab pos="625214" algn="l"/>
                </a:tabLst>
              </a:pPr>
              <a:r>
                <a:rPr lang="en-US" sz="1000" baseline="0" noProof="0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Source: Source</a:t>
              </a:r>
              <a:endParaRPr lang="en-US" sz="1000" baseline="0" noProof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82155" y="2285483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Arial" pitchFamily="34" charset="0"/>
                  <a:ea typeface="+mn-ea"/>
                  <a:cs typeface="Arial" pitchFamily="34" charset="0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Arial" pitchFamily="34" charset="0"/>
                  <a:ea typeface="+mn-ea"/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23" name="Line 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74944" y="893540"/>
            <a:ext cx="8794113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/>
              <a:sym typeface="Arial"/>
            </a:endParaRPr>
          </a:p>
        </p:txBody>
      </p:sp>
      <p:grpSp>
        <p:nvGrpSpPr>
          <p:cNvPr id="26" name="LegendBoxes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207850" y="991152"/>
            <a:ext cx="763588" cy="996951"/>
            <a:chOff x="4936" y="176"/>
            <a:chExt cx="481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899875" y="991152"/>
            <a:ext cx="1071563" cy="730251"/>
            <a:chOff x="4750" y="176"/>
            <a:chExt cx="675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/>
          <p:nvPr>
            <p:custDataLst>
              <p:tags r:id="rId17"/>
            </p:custDataLst>
          </p:nvPr>
        </p:nvGrpSpPr>
        <p:grpSpPr bwMode="auto">
          <a:xfrm>
            <a:off x="7863314" y="991152"/>
            <a:ext cx="1108124" cy="212366"/>
            <a:chOff x="7632651" y="285750"/>
            <a:chExt cx="1108124" cy="212366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632651" y="285750"/>
              <a:ext cx="110812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 pitchFamily="34" charset="0"/>
                  <a:cs typeface="Arial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  <a:stCxn id="43" idx="2"/>
              <a:endCxn id="43" idx="4"/>
            </p:cNvCxnSpPr>
            <p:nvPr/>
          </p:nvCxnSpPr>
          <p:spPr bwMode="auto">
            <a:xfrm>
              <a:off x="763265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  <a:stCxn id="43" idx="4"/>
              <a:endCxn id="43" idx="6"/>
            </p:cNvCxnSpPr>
            <p:nvPr/>
          </p:nvCxnSpPr>
          <p:spPr bwMode="auto">
            <a:xfrm>
              <a:off x="7632651" y="498116"/>
              <a:ext cx="110812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/>
          <p:nvPr>
            <p:custDataLst>
              <p:tags r:id="rId18"/>
            </p:custDataLst>
          </p:nvPr>
        </p:nvGrpSpPr>
        <p:grpSpPr bwMode="auto">
          <a:xfrm>
            <a:off x="8141008" y="991152"/>
            <a:ext cx="830430" cy="1306516"/>
            <a:chOff x="6655594" y="273840"/>
            <a:chExt cx="830430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Arial" pitchFamily="34" charset="0"/>
                  <a:cs typeface="Arial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8" name="Slide Number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8811963" y="666675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pPr lvl="0" algn="r"/>
              <a:t>‹#›</a:t>
            </a:fld>
            <a:endParaRPr lang="en-U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00" b="0" baseline="0">
          <a:solidFill>
            <a:schemeClr val="tx2"/>
          </a:solidFill>
          <a:latin typeface="Arial"/>
          <a:ea typeface="Arial Unicode MS" pitchFamily="34" charset="-128"/>
          <a:cs typeface="Arial Unicode MS" pitchFamily="34" charset="-128"/>
          <a:sym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1pPr>
      <a:lvl2pPr marL="260350" indent="-258763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marL="465138" indent="-203200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▪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marL="690563" indent="-225425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marL="865188" indent="-174625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▪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044701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5" y="2866972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74944" y="524517"/>
            <a:ext cx="72188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4944" y="0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 pitchFamily="34" charset="0"/>
                <a:ea typeface="ＭＳ Ｐゴシック"/>
                <a:cs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4944" y="934008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 pitchFamily="34" charset="0"/>
                <a:ea typeface="ＭＳ Ｐゴシック"/>
                <a:cs typeface="Arial" pitchFamily="34" charset="0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74944" y="6396370"/>
            <a:ext cx="8794112" cy="422753"/>
            <a:chOff x="75" y="3949"/>
            <a:chExt cx="5385" cy="26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49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/>
              </a:pPr>
              <a:r>
                <a:rPr lang="en-US" sz="1000" dirty="0" smtClean="0">
                  <a:solidFill>
                    <a:srgbClr val="80808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15"/>
              <a:ext cx="478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55613" indent="-455613" defTabSz="913526">
                <a:tabLst>
                  <a:tab pos="625214" algn="l"/>
                </a:tabLst>
              </a:pPr>
              <a:r>
                <a:rPr lang="en-US" sz="1000" dirty="0" smtClean="0">
                  <a:solidFill>
                    <a:srgbClr val="80808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Source: Source</a:t>
              </a:r>
              <a:endParaRPr lang="en-US" sz="1000" dirty="0">
                <a:solidFill>
                  <a:srgbClr val="80808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2285483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23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4944" y="893540"/>
            <a:ext cx="8794113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grpSp>
        <p:nvGrpSpPr>
          <p:cNvPr id="26" name="LegendBoxe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207850" y="991152"/>
            <a:ext cx="763588" cy="996951"/>
            <a:chOff x="4936" y="176"/>
            <a:chExt cx="481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899875" y="991152"/>
            <a:ext cx="1071563" cy="730251"/>
            <a:chOff x="4750" y="176"/>
            <a:chExt cx="675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42" name="McKSticker" hidden="1"/>
          <p:cNvGrpSpPr/>
          <p:nvPr>
            <p:custDataLst>
              <p:tags r:id="rId16"/>
            </p:custDataLst>
          </p:nvPr>
        </p:nvGrpSpPr>
        <p:grpSpPr bwMode="auto">
          <a:xfrm>
            <a:off x="7863314" y="991152"/>
            <a:ext cx="1108124" cy="212366"/>
            <a:chOff x="7632651" y="285750"/>
            <a:chExt cx="1108124" cy="212366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632651" y="285750"/>
              <a:ext cx="110812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  <a:stCxn id="43" idx="2"/>
              <a:endCxn id="43" idx="4"/>
            </p:cNvCxnSpPr>
            <p:nvPr/>
          </p:nvCxnSpPr>
          <p:spPr bwMode="auto">
            <a:xfrm>
              <a:off x="763265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  <a:stCxn id="43" idx="4"/>
              <a:endCxn id="43" idx="6"/>
            </p:cNvCxnSpPr>
            <p:nvPr/>
          </p:nvCxnSpPr>
          <p:spPr bwMode="auto">
            <a:xfrm>
              <a:off x="7632651" y="498116"/>
              <a:ext cx="110812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/>
          <p:nvPr>
            <p:custDataLst>
              <p:tags r:id="rId17"/>
            </p:custDataLst>
          </p:nvPr>
        </p:nvGrpSpPr>
        <p:grpSpPr bwMode="auto">
          <a:xfrm>
            <a:off x="8141008" y="991152"/>
            <a:ext cx="830430" cy="1306516"/>
            <a:chOff x="6655594" y="273840"/>
            <a:chExt cx="830430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</p:grpSp>
      </p:grpSp>
      <p:sp>
        <p:nvSpPr>
          <p:cNvPr id="68" name="Slide Number"/>
          <p:cNvSpPr txBox="1">
            <a:spLocks/>
          </p:cNvSpPr>
          <p:nvPr userDrawn="1">
            <p:custDataLst>
              <p:tags r:id="rId18"/>
            </p:custDataLst>
          </p:nvPr>
        </p:nvSpPr>
        <p:spPr bwMode="auto">
          <a:xfrm>
            <a:off x="8811963" y="666675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808080"/>
                </a:solidFill>
                <a:latin typeface="Arial" pitchFamily="34" charset="0"/>
                <a:ea typeface="ＭＳ Ｐゴシック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80808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6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00" b="0" baseline="0">
          <a:solidFill>
            <a:schemeClr val="tx2"/>
          </a:solidFill>
          <a:latin typeface="Arial"/>
          <a:ea typeface="Arial Unicode MS" pitchFamily="34" charset="-128"/>
          <a:cs typeface="Arial Unicode MS" pitchFamily="34" charset="-128"/>
          <a:sym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1pPr>
      <a:lvl2pPr marL="260350" indent="-258763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marL="465138" indent="-203200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▪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marL="690563" indent="-225425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marL="865188" indent="-174625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▪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20" Type="http://schemas.openxmlformats.org/officeDocument/2006/relationships/tags" Target="../tags/tag227.xml"/><Relationship Id="rId21" Type="http://schemas.openxmlformats.org/officeDocument/2006/relationships/tags" Target="../tags/tag228.xml"/><Relationship Id="rId22" Type="http://schemas.openxmlformats.org/officeDocument/2006/relationships/tags" Target="../tags/tag229.xml"/><Relationship Id="rId23" Type="http://schemas.openxmlformats.org/officeDocument/2006/relationships/tags" Target="../tags/tag230.xml"/><Relationship Id="rId24" Type="http://schemas.openxmlformats.org/officeDocument/2006/relationships/slideLayout" Target="../slideLayouts/slideLayout2.xml"/><Relationship Id="rId25" Type="http://schemas.openxmlformats.org/officeDocument/2006/relationships/oleObject" Target="../embeddings/oleObject15.bin"/><Relationship Id="rId26" Type="http://schemas.openxmlformats.org/officeDocument/2006/relationships/image" Target="../media/image3.emf"/><Relationship Id="rId10" Type="http://schemas.openxmlformats.org/officeDocument/2006/relationships/tags" Target="../tags/tag217.xml"/><Relationship Id="rId11" Type="http://schemas.openxmlformats.org/officeDocument/2006/relationships/tags" Target="../tags/tag218.xml"/><Relationship Id="rId12" Type="http://schemas.openxmlformats.org/officeDocument/2006/relationships/tags" Target="../tags/tag219.xml"/><Relationship Id="rId13" Type="http://schemas.openxmlformats.org/officeDocument/2006/relationships/tags" Target="../tags/tag220.xml"/><Relationship Id="rId14" Type="http://schemas.openxmlformats.org/officeDocument/2006/relationships/tags" Target="../tags/tag221.xml"/><Relationship Id="rId15" Type="http://schemas.openxmlformats.org/officeDocument/2006/relationships/tags" Target="../tags/tag222.xml"/><Relationship Id="rId16" Type="http://schemas.openxmlformats.org/officeDocument/2006/relationships/tags" Target="../tags/tag223.xml"/><Relationship Id="rId17" Type="http://schemas.openxmlformats.org/officeDocument/2006/relationships/tags" Target="../tags/tag224.xml"/><Relationship Id="rId18" Type="http://schemas.openxmlformats.org/officeDocument/2006/relationships/tags" Target="../tags/tag225.xml"/><Relationship Id="rId19" Type="http://schemas.openxmlformats.org/officeDocument/2006/relationships/tags" Target="../tags/tag226.xml"/><Relationship Id="rId1" Type="http://schemas.openxmlformats.org/officeDocument/2006/relationships/vmlDrawing" Target="../drawings/vmlDrawing14.vml"/><Relationship Id="rId2" Type="http://schemas.openxmlformats.org/officeDocument/2006/relationships/tags" Target="../tags/tag209.xml"/><Relationship Id="rId3" Type="http://schemas.openxmlformats.org/officeDocument/2006/relationships/tags" Target="../tags/tag210.xml"/><Relationship Id="rId4" Type="http://schemas.openxmlformats.org/officeDocument/2006/relationships/tags" Target="../tags/tag211.xml"/><Relationship Id="rId5" Type="http://schemas.openxmlformats.org/officeDocument/2006/relationships/tags" Target="../tags/tag212.xml"/><Relationship Id="rId6" Type="http://schemas.openxmlformats.org/officeDocument/2006/relationships/tags" Target="../tags/tag213.xml"/><Relationship Id="rId7" Type="http://schemas.openxmlformats.org/officeDocument/2006/relationships/tags" Target="../tags/tag214.xml"/><Relationship Id="rId8" Type="http://schemas.openxmlformats.org/officeDocument/2006/relationships/tags" Target="../tags/tag21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4" Type="http://schemas.openxmlformats.org/officeDocument/2006/relationships/tags" Target="../tags/tag243.xml"/><Relationship Id="rId15" Type="http://schemas.openxmlformats.org/officeDocument/2006/relationships/tags" Target="../tags/tag244.xml"/><Relationship Id="rId16" Type="http://schemas.openxmlformats.org/officeDocument/2006/relationships/tags" Target="../tags/tag245.xml"/><Relationship Id="rId17" Type="http://schemas.openxmlformats.org/officeDocument/2006/relationships/tags" Target="../tags/tag246.xml"/><Relationship Id="rId18" Type="http://schemas.openxmlformats.org/officeDocument/2006/relationships/tags" Target="../tags/tag247.xml"/><Relationship Id="rId19" Type="http://schemas.openxmlformats.org/officeDocument/2006/relationships/tags" Target="../tags/tag248.xml"/><Relationship Id="rId50" Type="http://schemas.openxmlformats.org/officeDocument/2006/relationships/tags" Target="../tags/tag279.xml"/><Relationship Id="rId51" Type="http://schemas.openxmlformats.org/officeDocument/2006/relationships/slideLayout" Target="../slideLayouts/slideLayout2.xml"/><Relationship Id="rId52" Type="http://schemas.openxmlformats.org/officeDocument/2006/relationships/oleObject" Target="../embeddings/oleObject16.bin"/><Relationship Id="rId53" Type="http://schemas.openxmlformats.org/officeDocument/2006/relationships/image" Target="../media/image3.emf"/><Relationship Id="rId54" Type="http://schemas.openxmlformats.org/officeDocument/2006/relationships/oleObject" Target="../embeddings/oleObject17.bin"/><Relationship Id="rId55" Type="http://schemas.openxmlformats.org/officeDocument/2006/relationships/image" Target="../media/image11.emf"/><Relationship Id="rId40" Type="http://schemas.openxmlformats.org/officeDocument/2006/relationships/tags" Target="../tags/tag269.xml"/><Relationship Id="rId41" Type="http://schemas.openxmlformats.org/officeDocument/2006/relationships/tags" Target="../tags/tag270.xml"/><Relationship Id="rId42" Type="http://schemas.openxmlformats.org/officeDocument/2006/relationships/tags" Target="../tags/tag271.xml"/><Relationship Id="rId43" Type="http://schemas.openxmlformats.org/officeDocument/2006/relationships/tags" Target="../tags/tag272.xml"/><Relationship Id="rId44" Type="http://schemas.openxmlformats.org/officeDocument/2006/relationships/tags" Target="../tags/tag273.xml"/><Relationship Id="rId45" Type="http://schemas.openxmlformats.org/officeDocument/2006/relationships/tags" Target="../tags/tag274.xml"/><Relationship Id="rId46" Type="http://schemas.openxmlformats.org/officeDocument/2006/relationships/tags" Target="../tags/tag275.xml"/><Relationship Id="rId47" Type="http://schemas.openxmlformats.org/officeDocument/2006/relationships/tags" Target="../tags/tag276.xml"/><Relationship Id="rId48" Type="http://schemas.openxmlformats.org/officeDocument/2006/relationships/tags" Target="../tags/tag277.xml"/><Relationship Id="rId49" Type="http://schemas.openxmlformats.org/officeDocument/2006/relationships/tags" Target="../tags/tag278.xml"/><Relationship Id="rId1" Type="http://schemas.openxmlformats.org/officeDocument/2006/relationships/vmlDrawing" Target="../drawings/vmlDrawing15.vml"/><Relationship Id="rId2" Type="http://schemas.openxmlformats.org/officeDocument/2006/relationships/tags" Target="../tags/tag231.xml"/><Relationship Id="rId3" Type="http://schemas.openxmlformats.org/officeDocument/2006/relationships/tags" Target="../tags/tag232.xml"/><Relationship Id="rId4" Type="http://schemas.openxmlformats.org/officeDocument/2006/relationships/tags" Target="../tags/tag233.xml"/><Relationship Id="rId5" Type="http://schemas.openxmlformats.org/officeDocument/2006/relationships/tags" Target="../tags/tag234.xml"/><Relationship Id="rId6" Type="http://schemas.openxmlformats.org/officeDocument/2006/relationships/tags" Target="../tags/tag235.xml"/><Relationship Id="rId7" Type="http://schemas.openxmlformats.org/officeDocument/2006/relationships/tags" Target="../tags/tag236.xml"/><Relationship Id="rId8" Type="http://schemas.openxmlformats.org/officeDocument/2006/relationships/tags" Target="../tags/tag237.xml"/><Relationship Id="rId9" Type="http://schemas.openxmlformats.org/officeDocument/2006/relationships/tags" Target="../tags/tag238.xml"/><Relationship Id="rId30" Type="http://schemas.openxmlformats.org/officeDocument/2006/relationships/tags" Target="../tags/tag259.xml"/><Relationship Id="rId31" Type="http://schemas.openxmlformats.org/officeDocument/2006/relationships/tags" Target="../tags/tag260.xml"/><Relationship Id="rId32" Type="http://schemas.openxmlformats.org/officeDocument/2006/relationships/tags" Target="../tags/tag261.xml"/><Relationship Id="rId33" Type="http://schemas.openxmlformats.org/officeDocument/2006/relationships/tags" Target="../tags/tag262.xml"/><Relationship Id="rId34" Type="http://schemas.openxmlformats.org/officeDocument/2006/relationships/tags" Target="../tags/tag263.xml"/><Relationship Id="rId35" Type="http://schemas.openxmlformats.org/officeDocument/2006/relationships/tags" Target="../tags/tag264.xml"/><Relationship Id="rId36" Type="http://schemas.openxmlformats.org/officeDocument/2006/relationships/tags" Target="../tags/tag265.xml"/><Relationship Id="rId37" Type="http://schemas.openxmlformats.org/officeDocument/2006/relationships/tags" Target="../tags/tag266.xml"/><Relationship Id="rId38" Type="http://schemas.openxmlformats.org/officeDocument/2006/relationships/tags" Target="../tags/tag267.xml"/><Relationship Id="rId39" Type="http://schemas.openxmlformats.org/officeDocument/2006/relationships/tags" Target="../tags/tag268.xml"/><Relationship Id="rId20" Type="http://schemas.openxmlformats.org/officeDocument/2006/relationships/tags" Target="../tags/tag249.xml"/><Relationship Id="rId21" Type="http://schemas.openxmlformats.org/officeDocument/2006/relationships/tags" Target="../tags/tag250.xml"/><Relationship Id="rId22" Type="http://schemas.openxmlformats.org/officeDocument/2006/relationships/tags" Target="../tags/tag251.xml"/><Relationship Id="rId23" Type="http://schemas.openxmlformats.org/officeDocument/2006/relationships/tags" Target="../tags/tag252.xml"/><Relationship Id="rId24" Type="http://schemas.openxmlformats.org/officeDocument/2006/relationships/tags" Target="../tags/tag253.xml"/><Relationship Id="rId25" Type="http://schemas.openxmlformats.org/officeDocument/2006/relationships/tags" Target="../tags/tag254.xml"/><Relationship Id="rId26" Type="http://schemas.openxmlformats.org/officeDocument/2006/relationships/tags" Target="../tags/tag255.xml"/><Relationship Id="rId27" Type="http://schemas.openxmlformats.org/officeDocument/2006/relationships/tags" Target="../tags/tag256.xml"/><Relationship Id="rId28" Type="http://schemas.openxmlformats.org/officeDocument/2006/relationships/tags" Target="../tags/tag257.xml"/><Relationship Id="rId29" Type="http://schemas.openxmlformats.org/officeDocument/2006/relationships/tags" Target="../tags/tag258.xml"/><Relationship Id="rId10" Type="http://schemas.openxmlformats.org/officeDocument/2006/relationships/tags" Target="../tags/tag239.xml"/><Relationship Id="rId11" Type="http://schemas.openxmlformats.org/officeDocument/2006/relationships/tags" Target="../tags/tag240.xml"/><Relationship Id="rId12" Type="http://schemas.openxmlformats.org/officeDocument/2006/relationships/tags" Target="../tags/tag2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6.vml"/><Relationship Id="rId2" Type="http://schemas.openxmlformats.org/officeDocument/2006/relationships/tags" Target="../tags/tag28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20" Type="http://schemas.openxmlformats.org/officeDocument/2006/relationships/tags" Target="../tags/tag300.xml"/><Relationship Id="rId21" Type="http://schemas.openxmlformats.org/officeDocument/2006/relationships/tags" Target="../tags/tag301.xml"/><Relationship Id="rId22" Type="http://schemas.openxmlformats.org/officeDocument/2006/relationships/tags" Target="../tags/tag302.xml"/><Relationship Id="rId23" Type="http://schemas.openxmlformats.org/officeDocument/2006/relationships/tags" Target="../tags/tag303.xml"/><Relationship Id="rId24" Type="http://schemas.openxmlformats.org/officeDocument/2006/relationships/tags" Target="../tags/tag304.xml"/><Relationship Id="rId25" Type="http://schemas.openxmlformats.org/officeDocument/2006/relationships/tags" Target="../tags/tag305.xml"/><Relationship Id="rId26" Type="http://schemas.openxmlformats.org/officeDocument/2006/relationships/tags" Target="../tags/tag306.xml"/><Relationship Id="rId27" Type="http://schemas.openxmlformats.org/officeDocument/2006/relationships/tags" Target="../tags/tag307.xml"/><Relationship Id="rId28" Type="http://schemas.openxmlformats.org/officeDocument/2006/relationships/slideLayout" Target="../slideLayouts/slideLayout2.xml"/><Relationship Id="rId29" Type="http://schemas.openxmlformats.org/officeDocument/2006/relationships/oleObject" Target="../embeddings/oleObject19.bin"/><Relationship Id="rId30" Type="http://schemas.openxmlformats.org/officeDocument/2006/relationships/image" Target="../media/image12.emf"/><Relationship Id="rId31" Type="http://schemas.openxmlformats.org/officeDocument/2006/relationships/comments" Target="../comments/comment1.xml"/><Relationship Id="rId10" Type="http://schemas.openxmlformats.org/officeDocument/2006/relationships/tags" Target="../tags/tag290.xml"/><Relationship Id="rId11" Type="http://schemas.openxmlformats.org/officeDocument/2006/relationships/tags" Target="../tags/tag291.xml"/><Relationship Id="rId12" Type="http://schemas.openxmlformats.org/officeDocument/2006/relationships/tags" Target="../tags/tag292.xml"/><Relationship Id="rId13" Type="http://schemas.openxmlformats.org/officeDocument/2006/relationships/tags" Target="../tags/tag293.xml"/><Relationship Id="rId14" Type="http://schemas.openxmlformats.org/officeDocument/2006/relationships/tags" Target="../tags/tag294.xml"/><Relationship Id="rId15" Type="http://schemas.openxmlformats.org/officeDocument/2006/relationships/tags" Target="../tags/tag295.xml"/><Relationship Id="rId16" Type="http://schemas.openxmlformats.org/officeDocument/2006/relationships/tags" Target="../tags/tag296.xml"/><Relationship Id="rId17" Type="http://schemas.openxmlformats.org/officeDocument/2006/relationships/tags" Target="../tags/tag297.xml"/><Relationship Id="rId18" Type="http://schemas.openxmlformats.org/officeDocument/2006/relationships/tags" Target="../tags/tag298.xml"/><Relationship Id="rId19" Type="http://schemas.openxmlformats.org/officeDocument/2006/relationships/tags" Target="../tags/tag299.xml"/><Relationship Id="rId1" Type="http://schemas.openxmlformats.org/officeDocument/2006/relationships/vmlDrawing" Target="../drawings/vmlDrawing17.vml"/><Relationship Id="rId2" Type="http://schemas.openxmlformats.org/officeDocument/2006/relationships/tags" Target="../tags/tag282.xml"/><Relationship Id="rId3" Type="http://schemas.openxmlformats.org/officeDocument/2006/relationships/tags" Target="../tags/tag283.xml"/><Relationship Id="rId4" Type="http://schemas.openxmlformats.org/officeDocument/2006/relationships/tags" Target="../tags/tag284.xml"/><Relationship Id="rId5" Type="http://schemas.openxmlformats.org/officeDocument/2006/relationships/tags" Target="../tags/tag285.xml"/><Relationship Id="rId6" Type="http://schemas.openxmlformats.org/officeDocument/2006/relationships/tags" Target="../tags/tag286.xml"/><Relationship Id="rId7" Type="http://schemas.openxmlformats.org/officeDocument/2006/relationships/tags" Target="../tags/tag287.xml"/><Relationship Id="rId8" Type="http://schemas.openxmlformats.org/officeDocument/2006/relationships/tags" Target="../tags/tag288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tags" Target="../tags/tag326.xml"/><Relationship Id="rId21" Type="http://schemas.openxmlformats.org/officeDocument/2006/relationships/tags" Target="../tags/tag327.xml"/><Relationship Id="rId22" Type="http://schemas.openxmlformats.org/officeDocument/2006/relationships/tags" Target="../tags/tag328.xml"/><Relationship Id="rId23" Type="http://schemas.openxmlformats.org/officeDocument/2006/relationships/tags" Target="../tags/tag329.xml"/><Relationship Id="rId24" Type="http://schemas.openxmlformats.org/officeDocument/2006/relationships/tags" Target="../tags/tag330.xml"/><Relationship Id="rId25" Type="http://schemas.openxmlformats.org/officeDocument/2006/relationships/tags" Target="../tags/tag331.xml"/><Relationship Id="rId26" Type="http://schemas.openxmlformats.org/officeDocument/2006/relationships/tags" Target="../tags/tag332.xml"/><Relationship Id="rId27" Type="http://schemas.openxmlformats.org/officeDocument/2006/relationships/tags" Target="../tags/tag333.xml"/><Relationship Id="rId28" Type="http://schemas.openxmlformats.org/officeDocument/2006/relationships/tags" Target="../tags/tag334.xml"/><Relationship Id="rId29" Type="http://schemas.openxmlformats.org/officeDocument/2006/relationships/tags" Target="../tags/tag335.xml"/><Relationship Id="rId1" Type="http://schemas.openxmlformats.org/officeDocument/2006/relationships/vmlDrawing" Target="../drawings/vmlDrawing18.vml"/><Relationship Id="rId2" Type="http://schemas.openxmlformats.org/officeDocument/2006/relationships/tags" Target="../tags/tag308.xml"/><Relationship Id="rId3" Type="http://schemas.openxmlformats.org/officeDocument/2006/relationships/tags" Target="../tags/tag309.xml"/><Relationship Id="rId4" Type="http://schemas.openxmlformats.org/officeDocument/2006/relationships/tags" Target="../tags/tag310.xml"/><Relationship Id="rId5" Type="http://schemas.openxmlformats.org/officeDocument/2006/relationships/tags" Target="../tags/tag311.xml"/><Relationship Id="rId30" Type="http://schemas.openxmlformats.org/officeDocument/2006/relationships/slideLayout" Target="../slideLayouts/slideLayout2.xml"/><Relationship Id="rId31" Type="http://schemas.openxmlformats.org/officeDocument/2006/relationships/oleObject" Target="../embeddings/oleObject20.bin"/><Relationship Id="rId32" Type="http://schemas.openxmlformats.org/officeDocument/2006/relationships/image" Target="../media/image12.emf"/><Relationship Id="rId9" Type="http://schemas.openxmlformats.org/officeDocument/2006/relationships/tags" Target="../tags/tag315.xml"/><Relationship Id="rId6" Type="http://schemas.openxmlformats.org/officeDocument/2006/relationships/tags" Target="../tags/tag312.xml"/><Relationship Id="rId7" Type="http://schemas.openxmlformats.org/officeDocument/2006/relationships/tags" Target="../tags/tag313.xml"/><Relationship Id="rId8" Type="http://schemas.openxmlformats.org/officeDocument/2006/relationships/tags" Target="../tags/tag314.xml"/><Relationship Id="rId33" Type="http://schemas.openxmlformats.org/officeDocument/2006/relationships/oleObject" Target="../embeddings/oleObject21.bin"/><Relationship Id="rId34" Type="http://schemas.openxmlformats.org/officeDocument/2006/relationships/image" Target="../media/image13.emf"/><Relationship Id="rId35" Type="http://schemas.openxmlformats.org/officeDocument/2006/relationships/oleObject" Target="../embeddings/oleObject22.bin"/><Relationship Id="rId36" Type="http://schemas.openxmlformats.org/officeDocument/2006/relationships/image" Target="../media/image14.emf"/><Relationship Id="rId10" Type="http://schemas.openxmlformats.org/officeDocument/2006/relationships/tags" Target="../tags/tag316.xml"/><Relationship Id="rId11" Type="http://schemas.openxmlformats.org/officeDocument/2006/relationships/tags" Target="../tags/tag317.xml"/><Relationship Id="rId12" Type="http://schemas.openxmlformats.org/officeDocument/2006/relationships/tags" Target="../tags/tag318.xml"/><Relationship Id="rId13" Type="http://schemas.openxmlformats.org/officeDocument/2006/relationships/tags" Target="../tags/tag319.xml"/><Relationship Id="rId14" Type="http://schemas.openxmlformats.org/officeDocument/2006/relationships/tags" Target="../tags/tag320.xml"/><Relationship Id="rId15" Type="http://schemas.openxmlformats.org/officeDocument/2006/relationships/tags" Target="../tags/tag321.xml"/><Relationship Id="rId16" Type="http://schemas.openxmlformats.org/officeDocument/2006/relationships/tags" Target="../tags/tag322.xml"/><Relationship Id="rId17" Type="http://schemas.openxmlformats.org/officeDocument/2006/relationships/tags" Target="../tags/tag323.xml"/><Relationship Id="rId18" Type="http://schemas.openxmlformats.org/officeDocument/2006/relationships/tags" Target="../tags/tag324.xml"/><Relationship Id="rId19" Type="http://schemas.openxmlformats.org/officeDocument/2006/relationships/tags" Target="../tags/tag325.xml"/><Relationship Id="rId37" Type="http://schemas.openxmlformats.org/officeDocument/2006/relationships/oleObject" Target="../embeddings/oleObject23.bin"/><Relationship Id="rId38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345.xml"/><Relationship Id="rId12" Type="http://schemas.openxmlformats.org/officeDocument/2006/relationships/tags" Target="../tags/tag346.xml"/><Relationship Id="rId13" Type="http://schemas.openxmlformats.org/officeDocument/2006/relationships/tags" Target="../tags/tag347.xml"/><Relationship Id="rId14" Type="http://schemas.openxmlformats.org/officeDocument/2006/relationships/tags" Target="../tags/tag348.xml"/><Relationship Id="rId15" Type="http://schemas.openxmlformats.org/officeDocument/2006/relationships/tags" Target="../tags/tag349.xml"/><Relationship Id="rId16" Type="http://schemas.openxmlformats.org/officeDocument/2006/relationships/tags" Target="../tags/tag350.xml"/><Relationship Id="rId17" Type="http://schemas.openxmlformats.org/officeDocument/2006/relationships/slideLayout" Target="../slideLayouts/slideLayout3.xml"/><Relationship Id="rId18" Type="http://schemas.openxmlformats.org/officeDocument/2006/relationships/notesSlide" Target="../notesSlides/notesSlide1.xml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19.vml"/><Relationship Id="rId2" Type="http://schemas.openxmlformats.org/officeDocument/2006/relationships/tags" Target="../tags/tag336.xml"/><Relationship Id="rId3" Type="http://schemas.openxmlformats.org/officeDocument/2006/relationships/tags" Target="../tags/tag337.xml"/><Relationship Id="rId4" Type="http://schemas.openxmlformats.org/officeDocument/2006/relationships/tags" Target="../tags/tag338.xml"/><Relationship Id="rId5" Type="http://schemas.openxmlformats.org/officeDocument/2006/relationships/tags" Target="../tags/tag339.xml"/><Relationship Id="rId6" Type="http://schemas.openxmlformats.org/officeDocument/2006/relationships/tags" Target="../tags/tag340.xml"/><Relationship Id="rId7" Type="http://schemas.openxmlformats.org/officeDocument/2006/relationships/tags" Target="../tags/tag341.xml"/><Relationship Id="rId8" Type="http://schemas.openxmlformats.org/officeDocument/2006/relationships/tags" Target="../tags/tag342.xml"/><Relationship Id="rId9" Type="http://schemas.openxmlformats.org/officeDocument/2006/relationships/tags" Target="../tags/tag343.xml"/><Relationship Id="rId10" Type="http://schemas.openxmlformats.org/officeDocument/2006/relationships/tags" Target="../tags/tag34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20" Type="http://schemas.openxmlformats.org/officeDocument/2006/relationships/tags" Target="../tags/tag369.xml"/><Relationship Id="rId21" Type="http://schemas.openxmlformats.org/officeDocument/2006/relationships/tags" Target="../tags/tag370.xml"/><Relationship Id="rId22" Type="http://schemas.openxmlformats.org/officeDocument/2006/relationships/tags" Target="../tags/tag371.xml"/><Relationship Id="rId23" Type="http://schemas.openxmlformats.org/officeDocument/2006/relationships/tags" Target="../tags/tag372.xml"/><Relationship Id="rId24" Type="http://schemas.openxmlformats.org/officeDocument/2006/relationships/tags" Target="../tags/tag373.xml"/><Relationship Id="rId25" Type="http://schemas.openxmlformats.org/officeDocument/2006/relationships/tags" Target="../tags/tag374.xml"/><Relationship Id="rId26" Type="http://schemas.openxmlformats.org/officeDocument/2006/relationships/tags" Target="../tags/tag375.xml"/><Relationship Id="rId27" Type="http://schemas.openxmlformats.org/officeDocument/2006/relationships/tags" Target="../tags/tag376.xml"/><Relationship Id="rId28" Type="http://schemas.openxmlformats.org/officeDocument/2006/relationships/slideLayout" Target="../slideLayouts/slideLayout2.xml"/><Relationship Id="rId29" Type="http://schemas.openxmlformats.org/officeDocument/2006/relationships/oleObject" Target="../embeddings/oleObject25.bin"/><Relationship Id="rId30" Type="http://schemas.openxmlformats.org/officeDocument/2006/relationships/image" Target="../media/image12.emf"/><Relationship Id="rId10" Type="http://schemas.openxmlformats.org/officeDocument/2006/relationships/tags" Target="../tags/tag359.xml"/><Relationship Id="rId11" Type="http://schemas.openxmlformats.org/officeDocument/2006/relationships/tags" Target="../tags/tag360.xml"/><Relationship Id="rId12" Type="http://schemas.openxmlformats.org/officeDocument/2006/relationships/tags" Target="../tags/tag361.xml"/><Relationship Id="rId13" Type="http://schemas.openxmlformats.org/officeDocument/2006/relationships/tags" Target="../tags/tag362.xml"/><Relationship Id="rId14" Type="http://schemas.openxmlformats.org/officeDocument/2006/relationships/tags" Target="../tags/tag363.xml"/><Relationship Id="rId15" Type="http://schemas.openxmlformats.org/officeDocument/2006/relationships/tags" Target="../tags/tag364.xml"/><Relationship Id="rId16" Type="http://schemas.openxmlformats.org/officeDocument/2006/relationships/tags" Target="../tags/tag365.xml"/><Relationship Id="rId17" Type="http://schemas.openxmlformats.org/officeDocument/2006/relationships/tags" Target="../tags/tag366.xml"/><Relationship Id="rId18" Type="http://schemas.openxmlformats.org/officeDocument/2006/relationships/tags" Target="../tags/tag367.xml"/><Relationship Id="rId19" Type="http://schemas.openxmlformats.org/officeDocument/2006/relationships/tags" Target="../tags/tag368.xml"/><Relationship Id="rId1" Type="http://schemas.openxmlformats.org/officeDocument/2006/relationships/vmlDrawing" Target="../drawings/vmlDrawing20.vml"/><Relationship Id="rId2" Type="http://schemas.openxmlformats.org/officeDocument/2006/relationships/tags" Target="../tags/tag351.xml"/><Relationship Id="rId3" Type="http://schemas.openxmlformats.org/officeDocument/2006/relationships/tags" Target="../tags/tag352.xml"/><Relationship Id="rId4" Type="http://schemas.openxmlformats.org/officeDocument/2006/relationships/tags" Target="../tags/tag353.xml"/><Relationship Id="rId5" Type="http://schemas.openxmlformats.org/officeDocument/2006/relationships/tags" Target="../tags/tag354.xml"/><Relationship Id="rId6" Type="http://schemas.openxmlformats.org/officeDocument/2006/relationships/tags" Target="../tags/tag355.xml"/><Relationship Id="rId7" Type="http://schemas.openxmlformats.org/officeDocument/2006/relationships/tags" Target="../tags/tag356.xml"/><Relationship Id="rId8" Type="http://schemas.openxmlformats.org/officeDocument/2006/relationships/tags" Target="../tags/tag3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4" Type="http://schemas.openxmlformats.org/officeDocument/2006/relationships/tags" Target="../tags/tag379.xml"/><Relationship Id="rId5" Type="http://schemas.openxmlformats.org/officeDocument/2006/relationships/tags" Target="../tags/tag38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.xml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21.vml"/><Relationship Id="rId2" Type="http://schemas.openxmlformats.org/officeDocument/2006/relationships/tags" Target="../tags/tag37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92.xml"/><Relationship Id="rId14" Type="http://schemas.openxmlformats.org/officeDocument/2006/relationships/tags" Target="../tags/tag393.xml"/><Relationship Id="rId15" Type="http://schemas.openxmlformats.org/officeDocument/2006/relationships/tags" Target="../tags/tag394.xml"/><Relationship Id="rId16" Type="http://schemas.openxmlformats.org/officeDocument/2006/relationships/tags" Target="../tags/tag395.xml"/><Relationship Id="rId17" Type="http://schemas.openxmlformats.org/officeDocument/2006/relationships/tags" Target="../tags/tag396.xml"/><Relationship Id="rId18" Type="http://schemas.openxmlformats.org/officeDocument/2006/relationships/tags" Target="../tags/tag397.xml"/><Relationship Id="rId19" Type="http://schemas.openxmlformats.org/officeDocument/2006/relationships/tags" Target="../tags/tag398.xml"/><Relationship Id="rId50" Type="http://schemas.openxmlformats.org/officeDocument/2006/relationships/tags" Target="../tags/tag429.xml"/><Relationship Id="rId51" Type="http://schemas.openxmlformats.org/officeDocument/2006/relationships/tags" Target="../tags/tag430.xml"/><Relationship Id="rId52" Type="http://schemas.openxmlformats.org/officeDocument/2006/relationships/slideLayout" Target="../slideLayouts/slideLayout2.xml"/><Relationship Id="rId53" Type="http://schemas.openxmlformats.org/officeDocument/2006/relationships/oleObject" Target="../embeddings/oleObject27.bin"/><Relationship Id="rId54" Type="http://schemas.openxmlformats.org/officeDocument/2006/relationships/image" Target="../media/image3.emf"/><Relationship Id="rId55" Type="http://schemas.openxmlformats.org/officeDocument/2006/relationships/oleObject" Target="../embeddings/oleObject28.bin"/><Relationship Id="rId56" Type="http://schemas.openxmlformats.org/officeDocument/2006/relationships/image" Target="../media/image16.emf"/><Relationship Id="rId40" Type="http://schemas.openxmlformats.org/officeDocument/2006/relationships/tags" Target="../tags/tag419.xml"/><Relationship Id="rId41" Type="http://schemas.openxmlformats.org/officeDocument/2006/relationships/tags" Target="../tags/tag420.xml"/><Relationship Id="rId42" Type="http://schemas.openxmlformats.org/officeDocument/2006/relationships/tags" Target="../tags/tag421.xml"/><Relationship Id="rId43" Type="http://schemas.openxmlformats.org/officeDocument/2006/relationships/tags" Target="../tags/tag422.xml"/><Relationship Id="rId44" Type="http://schemas.openxmlformats.org/officeDocument/2006/relationships/tags" Target="../tags/tag423.xml"/><Relationship Id="rId45" Type="http://schemas.openxmlformats.org/officeDocument/2006/relationships/tags" Target="../tags/tag424.xml"/><Relationship Id="rId46" Type="http://schemas.openxmlformats.org/officeDocument/2006/relationships/tags" Target="../tags/tag425.xml"/><Relationship Id="rId47" Type="http://schemas.openxmlformats.org/officeDocument/2006/relationships/tags" Target="../tags/tag426.xml"/><Relationship Id="rId48" Type="http://schemas.openxmlformats.org/officeDocument/2006/relationships/tags" Target="../tags/tag427.xml"/><Relationship Id="rId49" Type="http://schemas.openxmlformats.org/officeDocument/2006/relationships/tags" Target="../tags/tag428.xml"/><Relationship Id="rId1" Type="http://schemas.openxmlformats.org/officeDocument/2006/relationships/vmlDrawing" Target="../drawings/vmlDrawing22.vml"/><Relationship Id="rId2" Type="http://schemas.openxmlformats.org/officeDocument/2006/relationships/tags" Target="../tags/tag381.xml"/><Relationship Id="rId3" Type="http://schemas.openxmlformats.org/officeDocument/2006/relationships/tags" Target="../tags/tag382.xml"/><Relationship Id="rId4" Type="http://schemas.openxmlformats.org/officeDocument/2006/relationships/tags" Target="../tags/tag383.xml"/><Relationship Id="rId5" Type="http://schemas.openxmlformats.org/officeDocument/2006/relationships/tags" Target="../tags/tag384.xml"/><Relationship Id="rId6" Type="http://schemas.openxmlformats.org/officeDocument/2006/relationships/tags" Target="../tags/tag385.xml"/><Relationship Id="rId7" Type="http://schemas.openxmlformats.org/officeDocument/2006/relationships/tags" Target="../tags/tag386.xml"/><Relationship Id="rId8" Type="http://schemas.openxmlformats.org/officeDocument/2006/relationships/tags" Target="../tags/tag387.xml"/><Relationship Id="rId9" Type="http://schemas.openxmlformats.org/officeDocument/2006/relationships/tags" Target="../tags/tag388.xml"/><Relationship Id="rId30" Type="http://schemas.openxmlformats.org/officeDocument/2006/relationships/tags" Target="../tags/tag409.xml"/><Relationship Id="rId31" Type="http://schemas.openxmlformats.org/officeDocument/2006/relationships/tags" Target="../tags/tag410.xml"/><Relationship Id="rId32" Type="http://schemas.openxmlformats.org/officeDocument/2006/relationships/tags" Target="../tags/tag411.xml"/><Relationship Id="rId33" Type="http://schemas.openxmlformats.org/officeDocument/2006/relationships/tags" Target="../tags/tag412.xml"/><Relationship Id="rId34" Type="http://schemas.openxmlformats.org/officeDocument/2006/relationships/tags" Target="../tags/tag413.xml"/><Relationship Id="rId35" Type="http://schemas.openxmlformats.org/officeDocument/2006/relationships/tags" Target="../tags/tag414.xml"/><Relationship Id="rId36" Type="http://schemas.openxmlformats.org/officeDocument/2006/relationships/tags" Target="../tags/tag415.xml"/><Relationship Id="rId37" Type="http://schemas.openxmlformats.org/officeDocument/2006/relationships/tags" Target="../tags/tag416.xml"/><Relationship Id="rId38" Type="http://schemas.openxmlformats.org/officeDocument/2006/relationships/tags" Target="../tags/tag417.xml"/><Relationship Id="rId39" Type="http://schemas.openxmlformats.org/officeDocument/2006/relationships/tags" Target="../tags/tag418.xml"/><Relationship Id="rId20" Type="http://schemas.openxmlformats.org/officeDocument/2006/relationships/tags" Target="../tags/tag399.xml"/><Relationship Id="rId21" Type="http://schemas.openxmlformats.org/officeDocument/2006/relationships/tags" Target="../tags/tag400.xml"/><Relationship Id="rId22" Type="http://schemas.openxmlformats.org/officeDocument/2006/relationships/tags" Target="../tags/tag401.xml"/><Relationship Id="rId23" Type="http://schemas.openxmlformats.org/officeDocument/2006/relationships/tags" Target="../tags/tag402.xml"/><Relationship Id="rId24" Type="http://schemas.openxmlformats.org/officeDocument/2006/relationships/tags" Target="../tags/tag403.xml"/><Relationship Id="rId25" Type="http://schemas.openxmlformats.org/officeDocument/2006/relationships/tags" Target="../tags/tag404.xml"/><Relationship Id="rId26" Type="http://schemas.openxmlformats.org/officeDocument/2006/relationships/tags" Target="../tags/tag405.xml"/><Relationship Id="rId27" Type="http://schemas.openxmlformats.org/officeDocument/2006/relationships/tags" Target="../tags/tag406.xml"/><Relationship Id="rId28" Type="http://schemas.openxmlformats.org/officeDocument/2006/relationships/tags" Target="../tags/tag407.xml"/><Relationship Id="rId29" Type="http://schemas.openxmlformats.org/officeDocument/2006/relationships/tags" Target="../tags/tag408.xml"/><Relationship Id="rId10" Type="http://schemas.openxmlformats.org/officeDocument/2006/relationships/tags" Target="../tags/tag389.xml"/><Relationship Id="rId11" Type="http://schemas.openxmlformats.org/officeDocument/2006/relationships/tags" Target="../tags/tag390.xml"/><Relationship Id="rId12" Type="http://schemas.openxmlformats.org/officeDocument/2006/relationships/tags" Target="../tags/tag39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42.xml"/><Relationship Id="rId14" Type="http://schemas.openxmlformats.org/officeDocument/2006/relationships/tags" Target="../tags/tag443.xml"/><Relationship Id="rId15" Type="http://schemas.openxmlformats.org/officeDocument/2006/relationships/tags" Target="../tags/tag444.xml"/><Relationship Id="rId16" Type="http://schemas.openxmlformats.org/officeDocument/2006/relationships/tags" Target="../tags/tag445.xml"/><Relationship Id="rId17" Type="http://schemas.openxmlformats.org/officeDocument/2006/relationships/tags" Target="../tags/tag446.xml"/><Relationship Id="rId18" Type="http://schemas.openxmlformats.org/officeDocument/2006/relationships/tags" Target="../tags/tag447.xml"/><Relationship Id="rId19" Type="http://schemas.openxmlformats.org/officeDocument/2006/relationships/tags" Target="../tags/tag448.xml"/><Relationship Id="rId63" Type="http://schemas.openxmlformats.org/officeDocument/2006/relationships/tags" Target="../tags/tag492.xml"/><Relationship Id="rId64" Type="http://schemas.openxmlformats.org/officeDocument/2006/relationships/tags" Target="../tags/tag493.xml"/><Relationship Id="rId65" Type="http://schemas.openxmlformats.org/officeDocument/2006/relationships/tags" Target="../tags/tag494.xml"/><Relationship Id="rId66" Type="http://schemas.openxmlformats.org/officeDocument/2006/relationships/tags" Target="../tags/tag495.xml"/><Relationship Id="rId67" Type="http://schemas.openxmlformats.org/officeDocument/2006/relationships/tags" Target="../tags/tag496.xml"/><Relationship Id="rId68" Type="http://schemas.openxmlformats.org/officeDocument/2006/relationships/tags" Target="../tags/tag497.xml"/><Relationship Id="rId69" Type="http://schemas.openxmlformats.org/officeDocument/2006/relationships/tags" Target="../tags/tag498.xml"/><Relationship Id="rId50" Type="http://schemas.openxmlformats.org/officeDocument/2006/relationships/tags" Target="../tags/tag479.xml"/><Relationship Id="rId51" Type="http://schemas.openxmlformats.org/officeDocument/2006/relationships/tags" Target="../tags/tag480.xml"/><Relationship Id="rId52" Type="http://schemas.openxmlformats.org/officeDocument/2006/relationships/tags" Target="../tags/tag481.xml"/><Relationship Id="rId53" Type="http://schemas.openxmlformats.org/officeDocument/2006/relationships/tags" Target="../tags/tag482.xml"/><Relationship Id="rId54" Type="http://schemas.openxmlformats.org/officeDocument/2006/relationships/tags" Target="../tags/tag483.xml"/><Relationship Id="rId55" Type="http://schemas.openxmlformats.org/officeDocument/2006/relationships/tags" Target="../tags/tag484.xml"/><Relationship Id="rId56" Type="http://schemas.openxmlformats.org/officeDocument/2006/relationships/tags" Target="../tags/tag485.xml"/><Relationship Id="rId57" Type="http://schemas.openxmlformats.org/officeDocument/2006/relationships/tags" Target="../tags/tag486.xml"/><Relationship Id="rId58" Type="http://schemas.openxmlformats.org/officeDocument/2006/relationships/tags" Target="../tags/tag487.xml"/><Relationship Id="rId59" Type="http://schemas.openxmlformats.org/officeDocument/2006/relationships/tags" Target="../tags/tag488.xml"/><Relationship Id="rId40" Type="http://schemas.openxmlformats.org/officeDocument/2006/relationships/tags" Target="../tags/tag469.xml"/><Relationship Id="rId41" Type="http://schemas.openxmlformats.org/officeDocument/2006/relationships/tags" Target="../tags/tag470.xml"/><Relationship Id="rId42" Type="http://schemas.openxmlformats.org/officeDocument/2006/relationships/tags" Target="../tags/tag471.xml"/><Relationship Id="rId43" Type="http://schemas.openxmlformats.org/officeDocument/2006/relationships/tags" Target="../tags/tag472.xml"/><Relationship Id="rId44" Type="http://schemas.openxmlformats.org/officeDocument/2006/relationships/tags" Target="../tags/tag473.xml"/><Relationship Id="rId45" Type="http://schemas.openxmlformats.org/officeDocument/2006/relationships/tags" Target="../tags/tag474.xml"/><Relationship Id="rId46" Type="http://schemas.openxmlformats.org/officeDocument/2006/relationships/tags" Target="../tags/tag475.xml"/><Relationship Id="rId47" Type="http://schemas.openxmlformats.org/officeDocument/2006/relationships/tags" Target="../tags/tag476.xml"/><Relationship Id="rId48" Type="http://schemas.openxmlformats.org/officeDocument/2006/relationships/tags" Target="../tags/tag477.xml"/><Relationship Id="rId49" Type="http://schemas.openxmlformats.org/officeDocument/2006/relationships/tags" Target="../tags/tag478.xml"/><Relationship Id="rId1" Type="http://schemas.openxmlformats.org/officeDocument/2006/relationships/vmlDrawing" Target="../drawings/vmlDrawing23.vml"/><Relationship Id="rId2" Type="http://schemas.openxmlformats.org/officeDocument/2006/relationships/tags" Target="../tags/tag431.xml"/><Relationship Id="rId3" Type="http://schemas.openxmlformats.org/officeDocument/2006/relationships/tags" Target="../tags/tag432.xml"/><Relationship Id="rId4" Type="http://schemas.openxmlformats.org/officeDocument/2006/relationships/tags" Target="../tags/tag433.xml"/><Relationship Id="rId5" Type="http://schemas.openxmlformats.org/officeDocument/2006/relationships/tags" Target="../tags/tag434.xml"/><Relationship Id="rId6" Type="http://schemas.openxmlformats.org/officeDocument/2006/relationships/tags" Target="../tags/tag435.xml"/><Relationship Id="rId7" Type="http://schemas.openxmlformats.org/officeDocument/2006/relationships/tags" Target="../tags/tag436.xml"/><Relationship Id="rId8" Type="http://schemas.openxmlformats.org/officeDocument/2006/relationships/tags" Target="../tags/tag437.xml"/><Relationship Id="rId9" Type="http://schemas.openxmlformats.org/officeDocument/2006/relationships/tags" Target="../tags/tag438.xml"/><Relationship Id="rId30" Type="http://schemas.openxmlformats.org/officeDocument/2006/relationships/tags" Target="../tags/tag459.xml"/><Relationship Id="rId31" Type="http://schemas.openxmlformats.org/officeDocument/2006/relationships/tags" Target="../tags/tag460.xml"/><Relationship Id="rId32" Type="http://schemas.openxmlformats.org/officeDocument/2006/relationships/tags" Target="../tags/tag461.xml"/><Relationship Id="rId33" Type="http://schemas.openxmlformats.org/officeDocument/2006/relationships/tags" Target="../tags/tag462.xml"/><Relationship Id="rId34" Type="http://schemas.openxmlformats.org/officeDocument/2006/relationships/tags" Target="../tags/tag463.xml"/><Relationship Id="rId35" Type="http://schemas.openxmlformats.org/officeDocument/2006/relationships/tags" Target="../tags/tag464.xml"/><Relationship Id="rId36" Type="http://schemas.openxmlformats.org/officeDocument/2006/relationships/tags" Target="../tags/tag465.xml"/><Relationship Id="rId37" Type="http://schemas.openxmlformats.org/officeDocument/2006/relationships/tags" Target="../tags/tag466.xml"/><Relationship Id="rId38" Type="http://schemas.openxmlformats.org/officeDocument/2006/relationships/tags" Target="../tags/tag467.xml"/><Relationship Id="rId39" Type="http://schemas.openxmlformats.org/officeDocument/2006/relationships/tags" Target="../tags/tag468.xml"/><Relationship Id="rId70" Type="http://schemas.openxmlformats.org/officeDocument/2006/relationships/tags" Target="../tags/tag499.xml"/><Relationship Id="rId71" Type="http://schemas.openxmlformats.org/officeDocument/2006/relationships/tags" Target="../tags/tag500.xml"/><Relationship Id="rId72" Type="http://schemas.openxmlformats.org/officeDocument/2006/relationships/slideLayout" Target="../slideLayouts/slideLayout2.xml"/><Relationship Id="rId20" Type="http://schemas.openxmlformats.org/officeDocument/2006/relationships/tags" Target="../tags/tag449.xml"/><Relationship Id="rId21" Type="http://schemas.openxmlformats.org/officeDocument/2006/relationships/tags" Target="../tags/tag450.xml"/><Relationship Id="rId22" Type="http://schemas.openxmlformats.org/officeDocument/2006/relationships/tags" Target="../tags/tag451.xml"/><Relationship Id="rId23" Type="http://schemas.openxmlformats.org/officeDocument/2006/relationships/tags" Target="../tags/tag452.xml"/><Relationship Id="rId24" Type="http://schemas.openxmlformats.org/officeDocument/2006/relationships/tags" Target="../tags/tag453.xml"/><Relationship Id="rId25" Type="http://schemas.openxmlformats.org/officeDocument/2006/relationships/tags" Target="../tags/tag454.xml"/><Relationship Id="rId26" Type="http://schemas.openxmlformats.org/officeDocument/2006/relationships/tags" Target="../tags/tag455.xml"/><Relationship Id="rId27" Type="http://schemas.openxmlformats.org/officeDocument/2006/relationships/tags" Target="../tags/tag456.xml"/><Relationship Id="rId28" Type="http://schemas.openxmlformats.org/officeDocument/2006/relationships/tags" Target="../tags/tag457.xml"/><Relationship Id="rId29" Type="http://schemas.openxmlformats.org/officeDocument/2006/relationships/tags" Target="../tags/tag458.xml"/><Relationship Id="rId73" Type="http://schemas.openxmlformats.org/officeDocument/2006/relationships/oleObject" Target="../embeddings/oleObject29.bin"/><Relationship Id="rId74" Type="http://schemas.openxmlformats.org/officeDocument/2006/relationships/image" Target="../media/image3.emf"/><Relationship Id="rId75" Type="http://schemas.openxmlformats.org/officeDocument/2006/relationships/oleObject" Target="../embeddings/oleObject30.bin"/><Relationship Id="rId76" Type="http://schemas.openxmlformats.org/officeDocument/2006/relationships/image" Target="../media/image17.emf"/><Relationship Id="rId77" Type="http://schemas.openxmlformats.org/officeDocument/2006/relationships/oleObject" Target="../embeddings/oleObject31.bin"/><Relationship Id="rId78" Type="http://schemas.openxmlformats.org/officeDocument/2006/relationships/image" Target="../media/image18.emf"/><Relationship Id="rId60" Type="http://schemas.openxmlformats.org/officeDocument/2006/relationships/tags" Target="../tags/tag489.xml"/><Relationship Id="rId61" Type="http://schemas.openxmlformats.org/officeDocument/2006/relationships/tags" Target="../tags/tag490.xml"/><Relationship Id="rId62" Type="http://schemas.openxmlformats.org/officeDocument/2006/relationships/tags" Target="../tags/tag491.xml"/><Relationship Id="rId10" Type="http://schemas.openxmlformats.org/officeDocument/2006/relationships/tags" Target="../tags/tag439.xml"/><Relationship Id="rId11" Type="http://schemas.openxmlformats.org/officeDocument/2006/relationships/tags" Target="../tags/tag440.xml"/><Relationship Id="rId12" Type="http://schemas.openxmlformats.org/officeDocument/2006/relationships/tags" Target="../tags/tag4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20" Type="http://schemas.openxmlformats.org/officeDocument/2006/relationships/slideLayout" Target="../slideLayouts/slideLayout2.xml"/><Relationship Id="rId21" Type="http://schemas.openxmlformats.org/officeDocument/2006/relationships/oleObject" Target="../embeddings/oleObject7.bin"/><Relationship Id="rId22" Type="http://schemas.openxmlformats.org/officeDocument/2006/relationships/image" Target="../media/image3.emf"/><Relationship Id="rId23" Type="http://schemas.openxmlformats.org/officeDocument/2006/relationships/image" Target="../media/image4.emf"/><Relationship Id="rId24" Type="http://schemas.openxmlformats.org/officeDocument/2006/relationships/image" Target="../media/image5.jpeg"/><Relationship Id="rId25" Type="http://schemas.openxmlformats.org/officeDocument/2006/relationships/image" Target="../media/image6.png"/><Relationship Id="rId26" Type="http://schemas.openxmlformats.org/officeDocument/2006/relationships/image" Target="../media/image7.png"/><Relationship Id="rId27" Type="http://schemas.openxmlformats.org/officeDocument/2006/relationships/image" Target="../media/image8.png"/><Relationship Id="rId10" Type="http://schemas.openxmlformats.org/officeDocument/2006/relationships/tags" Target="../tags/tag94.xml"/><Relationship Id="rId11" Type="http://schemas.openxmlformats.org/officeDocument/2006/relationships/tags" Target="../tags/tag95.xml"/><Relationship Id="rId12" Type="http://schemas.openxmlformats.org/officeDocument/2006/relationships/tags" Target="../tags/tag96.xml"/><Relationship Id="rId13" Type="http://schemas.openxmlformats.org/officeDocument/2006/relationships/tags" Target="../tags/tag97.xml"/><Relationship Id="rId14" Type="http://schemas.openxmlformats.org/officeDocument/2006/relationships/tags" Target="../tags/tag98.xml"/><Relationship Id="rId15" Type="http://schemas.openxmlformats.org/officeDocument/2006/relationships/tags" Target="../tags/tag99.xml"/><Relationship Id="rId16" Type="http://schemas.openxmlformats.org/officeDocument/2006/relationships/tags" Target="../tags/tag100.xml"/><Relationship Id="rId17" Type="http://schemas.openxmlformats.org/officeDocument/2006/relationships/tags" Target="../tags/tag101.xml"/><Relationship Id="rId18" Type="http://schemas.openxmlformats.org/officeDocument/2006/relationships/tags" Target="../tags/tag102.xml"/><Relationship Id="rId19" Type="http://schemas.openxmlformats.org/officeDocument/2006/relationships/tags" Target="../tags/tag103.xml"/><Relationship Id="rId1" Type="http://schemas.openxmlformats.org/officeDocument/2006/relationships/vmlDrawing" Target="../drawings/vmlDrawing7.v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tags" Target="../tags/tag90.xml"/><Relationship Id="rId7" Type="http://schemas.openxmlformats.org/officeDocument/2006/relationships/tags" Target="../tags/tag91.xml"/><Relationship Id="rId8" Type="http://schemas.openxmlformats.org/officeDocument/2006/relationships/tags" Target="../tags/tag92.xml"/></Relationships>
</file>

<file path=ppt/slides/_rels/slide20.xml.rels><?xml version="1.0" encoding="UTF-8" standalone="yes"?>
<Relationships xmlns="http://schemas.openxmlformats.org/package/2006/relationships"><Relationship Id="rId10" Type="http://schemas.openxmlformats.org/officeDocument/2006/relationships/tags" Target="../tags/tag509.xml"/><Relationship Id="rId11" Type="http://schemas.openxmlformats.org/officeDocument/2006/relationships/tags" Target="../tags/tag510.xml"/><Relationship Id="rId12" Type="http://schemas.openxmlformats.org/officeDocument/2006/relationships/tags" Target="../tags/tag511.xml"/><Relationship Id="rId13" Type="http://schemas.openxmlformats.org/officeDocument/2006/relationships/tags" Target="../tags/tag512.xml"/><Relationship Id="rId14" Type="http://schemas.openxmlformats.org/officeDocument/2006/relationships/tags" Target="../tags/tag513.xml"/><Relationship Id="rId15" Type="http://schemas.openxmlformats.org/officeDocument/2006/relationships/tags" Target="../tags/tag514.xml"/><Relationship Id="rId16" Type="http://schemas.openxmlformats.org/officeDocument/2006/relationships/tags" Target="../tags/tag515.xml"/><Relationship Id="rId17" Type="http://schemas.openxmlformats.org/officeDocument/2006/relationships/tags" Target="../tags/tag516.xml"/><Relationship Id="rId18" Type="http://schemas.openxmlformats.org/officeDocument/2006/relationships/tags" Target="../tags/tag517.xml"/><Relationship Id="rId19" Type="http://schemas.openxmlformats.org/officeDocument/2006/relationships/tags" Target="../tags/tag518.xml"/><Relationship Id="rId60" Type="http://schemas.openxmlformats.org/officeDocument/2006/relationships/tags" Target="../tags/tag559.xml"/><Relationship Id="rId61" Type="http://schemas.openxmlformats.org/officeDocument/2006/relationships/tags" Target="../tags/tag560.xml"/><Relationship Id="rId62" Type="http://schemas.openxmlformats.org/officeDocument/2006/relationships/tags" Target="../tags/tag561.xml"/><Relationship Id="rId63" Type="http://schemas.openxmlformats.org/officeDocument/2006/relationships/tags" Target="../tags/tag562.xml"/><Relationship Id="rId64" Type="http://schemas.openxmlformats.org/officeDocument/2006/relationships/tags" Target="../tags/tag563.xml"/><Relationship Id="rId65" Type="http://schemas.openxmlformats.org/officeDocument/2006/relationships/tags" Target="../tags/tag564.xml"/><Relationship Id="rId66" Type="http://schemas.openxmlformats.org/officeDocument/2006/relationships/tags" Target="../tags/tag565.xml"/><Relationship Id="rId67" Type="http://schemas.openxmlformats.org/officeDocument/2006/relationships/tags" Target="../tags/tag566.xml"/><Relationship Id="rId68" Type="http://schemas.openxmlformats.org/officeDocument/2006/relationships/tags" Target="../tags/tag567.xml"/><Relationship Id="rId69" Type="http://schemas.openxmlformats.org/officeDocument/2006/relationships/tags" Target="../tags/tag568.xml"/><Relationship Id="rId120" Type="http://schemas.openxmlformats.org/officeDocument/2006/relationships/tags" Target="../tags/tag619.xml"/><Relationship Id="rId121" Type="http://schemas.openxmlformats.org/officeDocument/2006/relationships/tags" Target="../tags/tag620.xml"/><Relationship Id="rId122" Type="http://schemas.openxmlformats.org/officeDocument/2006/relationships/slideLayout" Target="../slideLayouts/slideLayout2.xml"/><Relationship Id="rId123" Type="http://schemas.openxmlformats.org/officeDocument/2006/relationships/oleObject" Target="../embeddings/oleObject32.bin"/><Relationship Id="rId124" Type="http://schemas.openxmlformats.org/officeDocument/2006/relationships/image" Target="../media/image3.emf"/><Relationship Id="rId125" Type="http://schemas.openxmlformats.org/officeDocument/2006/relationships/hyperlink" Target="http://www.prg.aero/en/site/uvodni_stranka.htm" TargetMode="External"/><Relationship Id="rId126" Type="http://schemas.openxmlformats.org/officeDocument/2006/relationships/image" Target="../media/image21.png"/><Relationship Id="rId127" Type="http://schemas.openxmlformats.org/officeDocument/2006/relationships/image" Target="../media/image22.png"/><Relationship Id="rId128" Type="http://schemas.openxmlformats.org/officeDocument/2006/relationships/oleObject" Target="../embeddings/oleObject33.bin"/><Relationship Id="rId129" Type="http://schemas.openxmlformats.org/officeDocument/2006/relationships/image" Target="../media/image19.emf"/><Relationship Id="rId40" Type="http://schemas.openxmlformats.org/officeDocument/2006/relationships/tags" Target="../tags/tag539.xml"/><Relationship Id="rId41" Type="http://schemas.openxmlformats.org/officeDocument/2006/relationships/tags" Target="../tags/tag540.xml"/><Relationship Id="rId42" Type="http://schemas.openxmlformats.org/officeDocument/2006/relationships/tags" Target="../tags/tag541.xml"/><Relationship Id="rId90" Type="http://schemas.openxmlformats.org/officeDocument/2006/relationships/tags" Target="../tags/tag589.xml"/><Relationship Id="rId91" Type="http://schemas.openxmlformats.org/officeDocument/2006/relationships/tags" Target="../tags/tag590.xml"/><Relationship Id="rId92" Type="http://schemas.openxmlformats.org/officeDocument/2006/relationships/tags" Target="../tags/tag591.xml"/><Relationship Id="rId93" Type="http://schemas.openxmlformats.org/officeDocument/2006/relationships/tags" Target="../tags/tag592.xml"/><Relationship Id="rId94" Type="http://schemas.openxmlformats.org/officeDocument/2006/relationships/tags" Target="../tags/tag593.xml"/><Relationship Id="rId95" Type="http://schemas.openxmlformats.org/officeDocument/2006/relationships/tags" Target="../tags/tag594.xml"/><Relationship Id="rId96" Type="http://schemas.openxmlformats.org/officeDocument/2006/relationships/tags" Target="../tags/tag595.xml"/><Relationship Id="rId101" Type="http://schemas.openxmlformats.org/officeDocument/2006/relationships/tags" Target="../tags/tag600.xml"/><Relationship Id="rId102" Type="http://schemas.openxmlformats.org/officeDocument/2006/relationships/tags" Target="../tags/tag601.xml"/><Relationship Id="rId103" Type="http://schemas.openxmlformats.org/officeDocument/2006/relationships/tags" Target="../tags/tag602.xml"/><Relationship Id="rId104" Type="http://schemas.openxmlformats.org/officeDocument/2006/relationships/tags" Target="../tags/tag603.xml"/><Relationship Id="rId105" Type="http://schemas.openxmlformats.org/officeDocument/2006/relationships/tags" Target="../tags/tag604.xml"/><Relationship Id="rId106" Type="http://schemas.openxmlformats.org/officeDocument/2006/relationships/tags" Target="../tags/tag605.xml"/><Relationship Id="rId107" Type="http://schemas.openxmlformats.org/officeDocument/2006/relationships/tags" Target="../tags/tag606.xml"/><Relationship Id="rId108" Type="http://schemas.openxmlformats.org/officeDocument/2006/relationships/tags" Target="../tags/tag607.xml"/><Relationship Id="rId109" Type="http://schemas.openxmlformats.org/officeDocument/2006/relationships/tags" Target="../tags/tag608.xml"/><Relationship Id="rId97" Type="http://schemas.openxmlformats.org/officeDocument/2006/relationships/tags" Target="../tags/tag596.xml"/><Relationship Id="rId98" Type="http://schemas.openxmlformats.org/officeDocument/2006/relationships/tags" Target="../tags/tag597.xml"/><Relationship Id="rId99" Type="http://schemas.openxmlformats.org/officeDocument/2006/relationships/tags" Target="../tags/tag598.xml"/><Relationship Id="rId43" Type="http://schemas.openxmlformats.org/officeDocument/2006/relationships/tags" Target="../tags/tag542.xml"/><Relationship Id="rId44" Type="http://schemas.openxmlformats.org/officeDocument/2006/relationships/tags" Target="../tags/tag543.xml"/><Relationship Id="rId45" Type="http://schemas.openxmlformats.org/officeDocument/2006/relationships/tags" Target="../tags/tag544.xml"/><Relationship Id="rId46" Type="http://schemas.openxmlformats.org/officeDocument/2006/relationships/tags" Target="../tags/tag545.xml"/><Relationship Id="rId47" Type="http://schemas.openxmlformats.org/officeDocument/2006/relationships/tags" Target="../tags/tag546.xml"/><Relationship Id="rId48" Type="http://schemas.openxmlformats.org/officeDocument/2006/relationships/tags" Target="../tags/tag547.xml"/><Relationship Id="rId49" Type="http://schemas.openxmlformats.org/officeDocument/2006/relationships/tags" Target="../tags/tag548.xml"/><Relationship Id="rId100" Type="http://schemas.openxmlformats.org/officeDocument/2006/relationships/tags" Target="../tags/tag599.xml"/><Relationship Id="rId20" Type="http://schemas.openxmlformats.org/officeDocument/2006/relationships/tags" Target="../tags/tag519.xml"/><Relationship Id="rId21" Type="http://schemas.openxmlformats.org/officeDocument/2006/relationships/tags" Target="../tags/tag520.xml"/><Relationship Id="rId22" Type="http://schemas.openxmlformats.org/officeDocument/2006/relationships/tags" Target="../tags/tag521.xml"/><Relationship Id="rId70" Type="http://schemas.openxmlformats.org/officeDocument/2006/relationships/tags" Target="../tags/tag569.xml"/><Relationship Id="rId71" Type="http://schemas.openxmlformats.org/officeDocument/2006/relationships/tags" Target="../tags/tag570.xml"/><Relationship Id="rId72" Type="http://schemas.openxmlformats.org/officeDocument/2006/relationships/tags" Target="../tags/tag571.xml"/><Relationship Id="rId73" Type="http://schemas.openxmlformats.org/officeDocument/2006/relationships/tags" Target="../tags/tag572.xml"/><Relationship Id="rId74" Type="http://schemas.openxmlformats.org/officeDocument/2006/relationships/tags" Target="../tags/tag573.xml"/><Relationship Id="rId75" Type="http://schemas.openxmlformats.org/officeDocument/2006/relationships/tags" Target="../tags/tag574.xml"/><Relationship Id="rId76" Type="http://schemas.openxmlformats.org/officeDocument/2006/relationships/tags" Target="../tags/tag575.xml"/><Relationship Id="rId77" Type="http://schemas.openxmlformats.org/officeDocument/2006/relationships/tags" Target="../tags/tag576.xml"/><Relationship Id="rId78" Type="http://schemas.openxmlformats.org/officeDocument/2006/relationships/tags" Target="../tags/tag577.xml"/><Relationship Id="rId79" Type="http://schemas.openxmlformats.org/officeDocument/2006/relationships/tags" Target="../tags/tag578.xml"/><Relationship Id="rId23" Type="http://schemas.openxmlformats.org/officeDocument/2006/relationships/tags" Target="../tags/tag522.xml"/><Relationship Id="rId24" Type="http://schemas.openxmlformats.org/officeDocument/2006/relationships/tags" Target="../tags/tag523.xml"/><Relationship Id="rId25" Type="http://schemas.openxmlformats.org/officeDocument/2006/relationships/tags" Target="../tags/tag524.xml"/><Relationship Id="rId26" Type="http://schemas.openxmlformats.org/officeDocument/2006/relationships/tags" Target="../tags/tag525.xml"/><Relationship Id="rId27" Type="http://schemas.openxmlformats.org/officeDocument/2006/relationships/tags" Target="../tags/tag526.xml"/><Relationship Id="rId28" Type="http://schemas.openxmlformats.org/officeDocument/2006/relationships/tags" Target="../tags/tag527.xml"/><Relationship Id="rId29" Type="http://schemas.openxmlformats.org/officeDocument/2006/relationships/tags" Target="../tags/tag528.xml"/><Relationship Id="rId130" Type="http://schemas.openxmlformats.org/officeDocument/2006/relationships/oleObject" Target="../embeddings/oleObject34.bin"/><Relationship Id="rId131" Type="http://schemas.openxmlformats.org/officeDocument/2006/relationships/image" Target="../media/image20.emf"/><Relationship Id="rId1" Type="http://schemas.openxmlformats.org/officeDocument/2006/relationships/vmlDrawing" Target="../drawings/vmlDrawing24.vml"/><Relationship Id="rId2" Type="http://schemas.openxmlformats.org/officeDocument/2006/relationships/tags" Target="../tags/tag501.xml"/><Relationship Id="rId3" Type="http://schemas.openxmlformats.org/officeDocument/2006/relationships/tags" Target="../tags/tag502.xml"/><Relationship Id="rId4" Type="http://schemas.openxmlformats.org/officeDocument/2006/relationships/tags" Target="../tags/tag503.xml"/><Relationship Id="rId5" Type="http://schemas.openxmlformats.org/officeDocument/2006/relationships/tags" Target="../tags/tag504.xml"/><Relationship Id="rId6" Type="http://schemas.openxmlformats.org/officeDocument/2006/relationships/tags" Target="../tags/tag505.xml"/><Relationship Id="rId7" Type="http://schemas.openxmlformats.org/officeDocument/2006/relationships/tags" Target="../tags/tag506.xml"/><Relationship Id="rId8" Type="http://schemas.openxmlformats.org/officeDocument/2006/relationships/tags" Target="../tags/tag507.xml"/><Relationship Id="rId9" Type="http://schemas.openxmlformats.org/officeDocument/2006/relationships/tags" Target="../tags/tag508.xml"/><Relationship Id="rId50" Type="http://schemas.openxmlformats.org/officeDocument/2006/relationships/tags" Target="../tags/tag549.xml"/><Relationship Id="rId51" Type="http://schemas.openxmlformats.org/officeDocument/2006/relationships/tags" Target="../tags/tag550.xml"/><Relationship Id="rId52" Type="http://schemas.openxmlformats.org/officeDocument/2006/relationships/tags" Target="../tags/tag551.xml"/><Relationship Id="rId53" Type="http://schemas.openxmlformats.org/officeDocument/2006/relationships/tags" Target="../tags/tag552.xml"/><Relationship Id="rId54" Type="http://schemas.openxmlformats.org/officeDocument/2006/relationships/tags" Target="../tags/tag553.xml"/><Relationship Id="rId55" Type="http://schemas.openxmlformats.org/officeDocument/2006/relationships/tags" Target="../tags/tag554.xml"/><Relationship Id="rId56" Type="http://schemas.openxmlformats.org/officeDocument/2006/relationships/tags" Target="../tags/tag555.xml"/><Relationship Id="rId57" Type="http://schemas.openxmlformats.org/officeDocument/2006/relationships/tags" Target="../tags/tag556.xml"/><Relationship Id="rId58" Type="http://schemas.openxmlformats.org/officeDocument/2006/relationships/tags" Target="../tags/tag557.xml"/><Relationship Id="rId59" Type="http://schemas.openxmlformats.org/officeDocument/2006/relationships/tags" Target="../tags/tag558.xml"/><Relationship Id="rId110" Type="http://schemas.openxmlformats.org/officeDocument/2006/relationships/tags" Target="../tags/tag609.xml"/><Relationship Id="rId111" Type="http://schemas.openxmlformats.org/officeDocument/2006/relationships/tags" Target="../tags/tag610.xml"/><Relationship Id="rId112" Type="http://schemas.openxmlformats.org/officeDocument/2006/relationships/tags" Target="../tags/tag611.xml"/><Relationship Id="rId113" Type="http://schemas.openxmlformats.org/officeDocument/2006/relationships/tags" Target="../tags/tag612.xml"/><Relationship Id="rId114" Type="http://schemas.openxmlformats.org/officeDocument/2006/relationships/tags" Target="../tags/tag613.xml"/><Relationship Id="rId115" Type="http://schemas.openxmlformats.org/officeDocument/2006/relationships/tags" Target="../tags/tag614.xml"/><Relationship Id="rId116" Type="http://schemas.openxmlformats.org/officeDocument/2006/relationships/tags" Target="../tags/tag615.xml"/><Relationship Id="rId117" Type="http://schemas.openxmlformats.org/officeDocument/2006/relationships/tags" Target="../tags/tag616.xml"/><Relationship Id="rId118" Type="http://schemas.openxmlformats.org/officeDocument/2006/relationships/tags" Target="../tags/tag617.xml"/><Relationship Id="rId119" Type="http://schemas.openxmlformats.org/officeDocument/2006/relationships/tags" Target="../tags/tag618.xml"/><Relationship Id="rId30" Type="http://schemas.openxmlformats.org/officeDocument/2006/relationships/tags" Target="../tags/tag529.xml"/><Relationship Id="rId31" Type="http://schemas.openxmlformats.org/officeDocument/2006/relationships/tags" Target="../tags/tag530.xml"/><Relationship Id="rId32" Type="http://schemas.openxmlformats.org/officeDocument/2006/relationships/tags" Target="../tags/tag531.xml"/><Relationship Id="rId33" Type="http://schemas.openxmlformats.org/officeDocument/2006/relationships/tags" Target="../tags/tag532.xml"/><Relationship Id="rId34" Type="http://schemas.openxmlformats.org/officeDocument/2006/relationships/tags" Target="../tags/tag533.xml"/><Relationship Id="rId35" Type="http://schemas.openxmlformats.org/officeDocument/2006/relationships/tags" Target="../tags/tag534.xml"/><Relationship Id="rId36" Type="http://schemas.openxmlformats.org/officeDocument/2006/relationships/tags" Target="../tags/tag535.xml"/><Relationship Id="rId37" Type="http://schemas.openxmlformats.org/officeDocument/2006/relationships/tags" Target="../tags/tag536.xml"/><Relationship Id="rId38" Type="http://schemas.openxmlformats.org/officeDocument/2006/relationships/tags" Target="../tags/tag537.xml"/><Relationship Id="rId39" Type="http://schemas.openxmlformats.org/officeDocument/2006/relationships/tags" Target="../tags/tag538.xml"/><Relationship Id="rId80" Type="http://schemas.openxmlformats.org/officeDocument/2006/relationships/tags" Target="../tags/tag579.xml"/><Relationship Id="rId81" Type="http://schemas.openxmlformats.org/officeDocument/2006/relationships/tags" Target="../tags/tag580.xml"/><Relationship Id="rId82" Type="http://schemas.openxmlformats.org/officeDocument/2006/relationships/tags" Target="../tags/tag581.xml"/><Relationship Id="rId83" Type="http://schemas.openxmlformats.org/officeDocument/2006/relationships/tags" Target="../tags/tag582.xml"/><Relationship Id="rId84" Type="http://schemas.openxmlformats.org/officeDocument/2006/relationships/tags" Target="../tags/tag583.xml"/><Relationship Id="rId85" Type="http://schemas.openxmlformats.org/officeDocument/2006/relationships/tags" Target="../tags/tag584.xml"/><Relationship Id="rId86" Type="http://schemas.openxmlformats.org/officeDocument/2006/relationships/tags" Target="../tags/tag585.xml"/><Relationship Id="rId87" Type="http://schemas.openxmlformats.org/officeDocument/2006/relationships/tags" Target="../tags/tag586.xml"/><Relationship Id="rId88" Type="http://schemas.openxmlformats.org/officeDocument/2006/relationships/tags" Target="../tags/tag587.xml"/><Relationship Id="rId89" Type="http://schemas.openxmlformats.org/officeDocument/2006/relationships/tags" Target="../tags/tag588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tags" Target="../tags/tag630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.emf"/><Relationship Id="rId15" Type="http://schemas.openxmlformats.org/officeDocument/2006/relationships/comments" Target="../comments/comment2.xml"/><Relationship Id="rId1" Type="http://schemas.openxmlformats.org/officeDocument/2006/relationships/vmlDrawing" Target="../drawings/vmlDrawing25.vml"/><Relationship Id="rId2" Type="http://schemas.openxmlformats.org/officeDocument/2006/relationships/tags" Target="../tags/tag621.xml"/><Relationship Id="rId3" Type="http://schemas.openxmlformats.org/officeDocument/2006/relationships/tags" Target="../tags/tag622.xml"/><Relationship Id="rId4" Type="http://schemas.openxmlformats.org/officeDocument/2006/relationships/tags" Target="../tags/tag623.xml"/><Relationship Id="rId5" Type="http://schemas.openxmlformats.org/officeDocument/2006/relationships/tags" Target="../tags/tag624.xml"/><Relationship Id="rId6" Type="http://schemas.openxmlformats.org/officeDocument/2006/relationships/tags" Target="../tags/tag625.xml"/><Relationship Id="rId7" Type="http://schemas.openxmlformats.org/officeDocument/2006/relationships/tags" Target="../tags/tag626.xml"/><Relationship Id="rId8" Type="http://schemas.openxmlformats.org/officeDocument/2006/relationships/tags" Target="../tags/tag627.xml"/><Relationship Id="rId9" Type="http://schemas.openxmlformats.org/officeDocument/2006/relationships/tags" Target="../tags/tag628.xml"/><Relationship Id="rId10" Type="http://schemas.openxmlformats.org/officeDocument/2006/relationships/tags" Target="../tags/tag62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42.xml"/><Relationship Id="rId14" Type="http://schemas.openxmlformats.org/officeDocument/2006/relationships/tags" Target="../tags/tag643.xml"/><Relationship Id="rId15" Type="http://schemas.openxmlformats.org/officeDocument/2006/relationships/tags" Target="../tags/tag644.xml"/><Relationship Id="rId16" Type="http://schemas.openxmlformats.org/officeDocument/2006/relationships/tags" Target="../tags/tag645.xml"/><Relationship Id="rId17" Type="http://schemas.openxmlformats.org/officeDocument/2006/relationships/tags" Target="../tags/tag646.xml"/><Relationship Id="rId18" Type="http://schemas.openxmlformats.org/officeDocument/2006/relationships/tags" Target="../tags/tag647.xml"/><Relationship Id="rId19" Type="http://schemas.openxmlformats.org/officeDocument/2006/relationships/tags" Target="../tags/tag648.xml"/><Relationship Id="rId63" Type="http://schemas.openxmlformats.org/officeDocument/2006/relationships/oleObject" Target="../embeddings/oleObject37.bin"/><Relationship Id="rId64" Type="http://schemas.openxmlformats.org/officeDocument/2006/relationships/image" Target="../media/image23.emf"/><Relationship Id="rId65" Type="http://schemas.openxmlformats.org/officeDocument/2006/relationships/oleObject" Target="../embeddings/oleObject38.bin"/><Relationship Id="rId66" Type="http://schemas.openxmlformats.org/officeDocument/2006/relationships/image" Target="../media/image24.emf"/><Relationship Id="rId67" Type="http://schemas.openxmlformats.org/officeDocument/2006/relationships/image" Target="../media/image25.png"/><Relationship Id="rId68" Type="http://schemas.openxmlformats.org/officeDocument/2006/relationships/image" Target="../media/image26.png"/><Relationship Id="rId69" Type="http://schemas.openxmlformats.org/officeDocument/2006/relationships/image" Target="../media/image27.png"/><Relationship Id="rId50" Type="http://schemas.openxmlformats.org/officeDocument/2006/relationships/tags" Target="../tags/tag679.xml"/><Relationship Id="rId51" Type="http://schemas.openxmlformats.org/officeDocument/2006/relationships/tags" Target="../tags/tag680.xml"/><Relationship Id="rId52" Type="http://schemas.openxmlformats.org/officeDocument/2006/relationships/tags" Target="../tags/tag681.xml"/><Relationship Id="rId53" Type="http://schemas.openxmlformats.org/officeDocument/2006/relationships/tags" Target="../tags/tag682.xml"/><Relationship Id="rId54" Type="http://schemas.openxmlformats.org/officeDocument/2006/relationships/tags" Target="../tags/tag683.xml"/><Relationship Id="rId55" Type="http://schemas.openxmlformats.org/officeDocument/2006/relationships/tags" Target="../tags/tag684.xml"/><Relationship Id="rId56" Type="http://schemas.openxmlformats.org/officeDocument/2006/relationships/tags" Target="../tags/tag685.xml"/><Relationship Id="rId57" Type="http://schemas.openxmlformats.org/officeDocument/2006/relationships/tags" Target="../tags/tag686.xml"/><Relationship Id="rId58" Type="http://schemas.openxmlformats.org/officeDocument/2006/relationships/tags" Target="../tags/tag687.xml"/><Relationship Id="rId59" Type="http://schemas.openxmlformats.org/officeDocument/2006/relationships/tags" Target="../tags/tag688.xml"/><Relationship Id="rId40" Type="http://schemas.openxmlformats.org/officeDocument/2006/relationships/tags" Target="../tags/tag669.xml"/><Relationship Id="rId41" Type="http://schemas.openxmlformats.org/officeDocument/2006/relationships/tags" Target="../tags/tag670.xml"/><Relationship Id="rId42" Type="http://schemas.openxmlformats.org/officeDocument/2006/relationships/tags" Target="../tags/tag671.xml"/><Relationship Id="rId43" Type="http://schemas.openxmlformats.org/officeDocument/2006/relationships/tags" Target="../tags/tag672.xml"/><Relationship Id="rId44" Type="http://schemas.openxmlformats.org/officeDocument/2006/relationships/tags" Target="../tags/tag673.xml"/><Relationship Id="rId45" Type="http://schemas.openxmlformats.org/officeDocument/2006/relationships/tags" Target="../tags/tag674.xml"/><Relationship Id="rId46" Type="http://schemas.openxmlformats.org/officeDocument/2006/relationships/tags" Target="../tags/tag675.xml"/><Relationship Id="rId47" Type="http://schemas.openxmlformats.org/officeDocument/2006/relationships/tags" Target="../tags/tag676.xml"/><Relationship Id="rId48" Type="http://schemas.openxmlformats.org/officeDocument/2006/relationships/tags" Target="../tags/tag677.xml"/><Relationship Id="rId49" Type="http://schemas.openxmlformats.org/officeDocument/2006/relationships/tags" Target="../tags/tag678.xml"/><Relationship Id="rId1" Type="http://schemas.openxmlformats.org/officeDocument/2006/relationships/vmlDrawing" Target="../drawings/vmlDrawing26.vml"/><Relationship Id="rId2" Type="http://schemas.openxmlformats.org/officeDocument/2006/relationships/tags" Target="../tags/tag631.xml"/><Relationship Id="rId3" Type="http://schemas.openxmlformats.org/officeDocument/2006/relationships/tags" Target="../tags/tag632.xml"/><Relationship Id="rId4" Type="http://schemas.openxmlformats.org/officeDocument/2006/relationships/tags" Target="../tags/tag633.xml"/><Relationship Id="rId5" Type="http://schemas.openxmlformats.org/officeDocument/2006/relationships/tags" Target="../tags/tag634.xml"/><Relationship Id="rId6" Type="http://schemas.openxmlformats.org/officeDocument/2006/relationships/tags" Target="../tags/tag635.xml"/><Relationship Id="rId7" Type="http://schemas.openxmlformats.org/officeDocument/2006/relationships/tags" Target="../tags/tag636.xml"/><Relationship Id="rId8" Type="http://schemas.openxmlformats.org/officeDocument/2006/relationships/tags" Target="../tags/tag637.xml"/><Relationship Id="rId9" Type="http://schemas.openxmlformats.org/officeDocument/2006/relationships/tags" Target="../tags/tag638.xml"/><Relationship Id="rId30" Type="http://schemas.openxmlformats.org/officeDocument/2006/relationships/tags" Target="../tags/tag659.xml"/><Relationship Id="rId31" Type="http://schemas.openxmlformats.org/officeDocument/2006/relationships/tags" Target="../tags/tag660.xml"/><Relationship Id="rId32" Type="http://schemas.openxmlformats.org/officeDocument/2006/relationships/tags" Target="../tags/tag661.xml"/><Relationship Id="rId33" Type="http://schemas.openxmlformats.org/officeDocument/2006/relationships/tags" Target="../tags/tag662.xml"/><Relationship Id="rId34" Type="http://schemas.openxmlformats.org/officeDocument/2006/relationships/tags" Target="../tags/tag663.xml"/><Relationship Id="rId35" Type="http://schemas.openxmlformats.org/officeDocument/2006/relationships/tags" Target="../tags/tag664.xml"/><Relationship Id="rId36" Type="http://schemas.openxmlformats.org/officeDocument/2006/relationships/tags" Target="../tags/tag665.xml"/><Relationship Id="rId37" Type="http://schemas.openxmlformats.org/officeDocument/2006/relationships/tags" Target="../tags/tag666.xml"/><Relationship Id="rId38" Type="http://schemas.openxmlformats.org/officeDocument/2006/relationships/tags" Target="../tags/tag667.xml"/><Relationship Id="rId39" Type="http://schemas.openxmlformats.org/officeDocument/2006/relationships/tags" Target="../tags/tag668.xml"/><Relationship Id="rId70" Type="http://schemas.microsoft.com/office/2007/relationships/hdphoto" Target="../media/hdphoto1.wdp"/><Relationship Id="rId20" Type="http://schemas.openxmlformats.org/officeDocument/2006/relationships/tags" Target="../tags/tag649.xml"/><Relationship Id="rId21" Type="http://schemas.openxmlformats.org/officeDocument/2006/relationships/tags" Target="../tags/tag650.xml"/><Relationship Id="rId22" Type="http://schemas.openxmlformats.org/officeDocument/2006/relationships/tags" Target="../tags/tag651.xml"/><Relationship Id="rId23" Type="http://schemas.openxmlformats.org/officeDocument/2006/relationships/tags" Target="../tags/tag652.xml"/><Relationship Id="rId24" Type="http://schemas.openxmlformats.org/officeDocument/2006/relationships/tags" Target="../tags/tag653.xml"/><Relationship Id="rId25" Type="http://schemas.openxmlformats.org/officeDocument/2006/relationships/tags" Target="../tags/tag654.xml"/><Relationship Id="rId26" Type="http://schemas.openxmlformats.org/officeDocument/2006/relationships/tags" Target="../tags/tag655.xml"/><Relationship Id="rId27" Type="http://schemas.openxmlformats.org/officeDocument/2006/relationships/tags" Target="../tags/tag656.xml"/><Relationship Id="rId28" Type="http://schemas.openxmlformats.org/officeDocument/2006/relationships/tags" Target="../tags/tag657.xml"/><Relationship Id="rId29" Type="http://schemas.openxmlformats.org/officeDocument/2006/relationships/tags" Target="../tags/tag658.xml"/><Relationship Id="rId60" Type="http://schemas.openxmlformats.org/officeDocument/2006/relationships/slideLayout" Target="../slideLayouts/slideLayout2.xml"/><Relationship Id="rId61" Type="http://schemas.openxmlformats.org/officeDocument/2006/relationships/oleObject" Target="../embeddings/oleObject36.bin"/><Relationship Id="rId62" Type="http://schemas.openxmlformats.org/officeDocument/2006/relationships/image" Target="../media/image3.emf"/><Relationship Id="rId10" Type="http://schemas.openxmlformats.org/officeDocument/2006/relationships/tags" Target="../tags/tag639.xml"/><Relationship Id="rId11" Type="http://schemas.openxmlformats.org/officeDocument/2006/relationships/tags" Target="../tags/tag640.xml"/><Relationship Id="rId12" Type="http://schemas.openxmlformats.org/officeDocument/2006/relationships/tags" Target="../tags/tag64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00.xml"/><Relationship Id="rId14" Type="http://schemas.openxmlformats.org/officeDocument/2006/relationships/tags" Target="../tags/tag701.xml"/><Relationship Id="rId15" Type="http://schemas.openxmlformats.org/officeDocument/2006/relationships/tags" Target="../tags/tag702.xml"/><Relationship Id="rId16" Type="http://schemas.openxmlformats.org/officeDocument/2006/relationships/tags" Target="../tags/tag703.xml"/><Relationship Id="rId17" Type="http://schemas.openxmlformats.org/officeDocument/2006/relationships/tags" Target="../tags/tag704.xml"/><Relationship Id="rId18" Type="http://schemas.openxmlformats.org/officeDocument/2006/relationships/tags" Target="../tags/tag705.xml"/><Relationship Id="rId19" Type="http://schemas.openxmlformats.org/officeDocument/2006/relationships/tags" Target="../tags/tag706.xml"/><Relationship Id="rId63" Type="http://schemas.openxmlformats.org/officeDocument/2006/relationships/oleObject" Target="../embeddings/oleObject40.bin"/><Relationship Id="rId64" Type="http://schemas.openxmlformats.org/officeDocument/2006/relationships/image" Target="../media/image28.emf"/><Relationship Id="rId65" Type="http://schemas.openxmlformats.org/officeDocument/2006/relationships/image" Target="../media/image30.png"/><Relationship Id="rId66" Type="http://schemas.openxmlformats.org/officeDocument/2006/relationships/image" Target="../media/image31.png"/><Relationship Id="rId67" Type="http://schemas.openxmlformats.org/officeDocument/2006/relationships/image" Target="../media/image32.jpeg"/><Relationship Id="rId68" Type="http://schemas.openxmlformats.org/officeDocument/2006/relationships/oleObject" Target="../embeddings/oleObject41.bin"/><Relationship Id="rId69" Type="http://schemas.openxmlformats.org/officeDocument/2006/relationships/image" Target="../media/image29.emf"/><Relationship Id="rId50" Type="http://schemas.openxmlformats.org/officeDocument/2006/relationships/tags" Target="../tags/tag737.xml"/><Relationship Id="rId51" Type="http://schemas.openxmlformats.org/officeDocument/2006/relationships/tags" Target="../tags/tag738.xml"/><Relationship Id="rId52" Type="http://schemas.openxmlformats.org/officeDocument/2006/relationships/tags" Target="../tags/tag739.xml"/><Relationship Id="rId53" Type="http://schemas.openxmlformats.org/officeDocument/2006/relationships/tags" Target="../tags/tag740.xml"/><Relationship Id="rId54" Type="http://schemas.openxmlformats.org/officeDocument/2006/relationships/tags" Target="../tags/tag741.xml"/><Relationship Id="rId55" Type="http://schemas.openxmlformats.org/officeDocument/2006/relationships/tags" Target="../tags/tag742.xml"/><Relationship Id="rId56" Type="http://schemas.openxmlformats.org/officeDocument/2006/relationships/tags" Target="../tags/tag743.xml"/><Relationship Id="rId57" Type="http://schemas.openxmlformats.org/officeDocument/2006/relationships/tags" Target="../tags/tag744.xml"/><Relationship Id="rId58" Type="http://schemas.openxmlformats.org/officeDocument/2006/relationships/tags" Target="../tags/tag745.xml"/><Relationship Id="rId59" Type="http://schemas.openxmlformats.org/officeDocument/2006/relationships/tags" Target="../tags/tag746.xml"/><Relationship Id="rId40" Type="http://schemas.openxmlformats.org/officeDocument/2006/relationships/tags" Target="../tags/tag727.xml"/><Relationship Id="rId41" Type="http://schemas.openxmlformats.org/officeDocument/2006/relationships/tags" Target="../tags/tag728.xml"/><Relationship Id="rId42" Type="http://schemas.openxmlformats.org/officeDocument/2006/relationships/tags" Target="../tags/tag729.xml"/><Relationship Id="rId43" Type="http://schemas.openxmlformats.org/officeDocument/2006/relationships/tags" Target="../tags/tag730.xml"/><Relationship Id="rId44" Type="http://schemas.openxmlformats.org/officeDocument/2006/relationships/tags" Target="../tags/tag731.xml"/><Relationship Id="rId45" Type="http://schemas.openxmlformats.org/officeDocument/2006/relationships/tags" Target="../tags/tag732.xml"/><Relationship Id="rId46" Type="http://schemas.openxmlformats.org/officeDocument/2006/relationships/tags" Target="../tags/tag733.xml"/><Relationship Id="rId47" Type="http://schemas.openxmlformats.org/officeDocument/2006/relationships/tags" Target="../tags/tag734.xml"/><Relationship Id="rId48" Type="http://schemas.openxmlformats.org/officeDocument/2006/relationships/tags" Target="../tags/tag735.xml"/><Relationship Id="rId49" Type="http://schemas.openxmlformats.org/officeDocument/2006/relationships/tags" Target="../tags/tag736.xml"/><Relationship Id="rId1" Type="http://schemas.openxmlformats.org/officeDocument/2006/relationships/vmlDrawing" Target="../drawings/vmlDrawing27.vml"/><Relationship Id="rId2" Type="http://schemas.openxmlformats.org/officeDocument/2006/relationships/tags" Target="../tags/tag689.xml"/><Relationship Id="rId3" Type="http://schemas.openxmlformats.org/officeDocument/2006/relationships/tags" Target="../tags/tag690.xml"/><Relationship Id="rId4" Type="http://schemas.openxmlformats.org/officeDocument/2006/relationships/tags" Target="../tags/tag691.xml"/><Relationship Id="rId5" Type="http://schemas.openxmlformats.org/officeDocument/2006/relationships/tags" Target="../tags/tag692.xml"/><Relationship Id="rId6" Type="http://schemas.openxmlformats.org/officeDocument/2006/relationships/tags" Target="../tags/tag693.xml"/><Relationship Id="rId7" Type="http://schemas.openxmlformats.org/officeDocument/2006/relationships/tags" Target="../tags/tag694.xml"/><Relationship Id="rId8" Type="http://schemas.openxmlformats.org/officeDocument/2006/relationships/tags" Target="../tags/tag695.xml"/><Relationship Id="rId9" Type="http://schemas.openxmlformats.org/officeDocument/2006/relationships/tags" Target="../tags/tag696.xml"/><Relationship Id="rId30" Type="http://schemas.openxmlformats.org/officeDocument/2006/relationships/tags" Target="../tags/tag717.xml"/><Relationship Id="rId31" Type="http://schemas.openxmlformats.org/officeDocument/2006/relationships/tags" Target="../tags/tag718.xml"/><Relationship Id="rId32" Type="http://schemas.openxmlformats.org/officeDocument/2006/relationships/tags" Target="../tags/tag719.xml"/><Relationship Id="rId33" Type="http://schemas.openxmlformats.org/officeDocument/2006/relationships/tags" Target="../tags/tag720.xml"/><Relationship Id="rId34" Type="http://schemas.openxmlformats.org/officeDocument/2006/relationships/tags" Target="../tags/tag721.xml"/><Relationship Id="rId35" Type="http://schemas.openxmlformats.org/officeDocument/2006/relationships/tags" Target="../tags/tag722.xml"/><Relationship Id="rId36" Type="http://schemas.openxmlformats.org/officeDocument/2006/relationships/tags" Target="../tags/tag723.xml"/><Relationship Id="rId37" Type="http://schemas.openxmlformats.org/officeDocument/2006/relationships/tags" Target="../tags/tag724.xml"/><Relationship Id="rId38" Type="http://schemas.openxmlformats.org/officeDocument/2006/relationships/tags" Target="../tags/tag725.xml"/><Relationship Id="rId39" Type="http://schemas.openxmlformats.org/officeDocument/2006/relationships/tags" Target="../tags/tag726.xml"/><Relationship Id="rId20" Type="http://schemas.openxmlformats.org/officeDocument/2006/relationships/tags" Target="../tags/tag707.xml"/><Relationship Id="rId21" Type="http://schemas.openxmlformats.org/officeDocument/2006/relationships/tags" Target="../tags/tag708.xml"/><Relationship Id="rId22" Type="http://schemas.openxmlformats.org/officeDocument/2006/relationships/tags" Target="../tags/tag709.xml"/><Relationship Id="rId23" Type="http://schemas.openxmlformats.org/officeDocument/2006/relationships/tags" Target="../tags/tag710.xml"/><Relationship Id="rId24" Type="http://schemas.openxmlformats.org/officeDocument/2006/relationships/tags" Target="../tags/tag711.xml"/><Relationship Id="rId25" Type="http://schemas.openxmlformats.org/officeDocument/2006/relationships/tags" Target="../tags/tag712.xml"/><Relationship Id="rId26" Type="http://schemas.openxmlformats.org/officeDocument/2006/relationships/tags" Target="../tags/tag713.xml"/><Relationship Id="rId27" Type="http://schemas.openxmlformats.org/officeDocument/2006/relationships/tags" Target="../tags/tag714.xml"/><Relationship Id="rId28" Type="http://schemas.openxmlformats.org/officeDocument/2006/relationships/tags" Target="../tags/tag715.xml"/><Relationship Id="rId29" Type="http://schemas.openxmlformats.org/officeDocument/2006/relationships/tags" Target="../tags/tag716.xml"/><Relationship Id="rId60" Type="http://schemas.openxmlformats.org/officeDocument/2006/relationships/slideLayout" Target="../slideLayouts/slideLayout2.xml"/><Relationship Id="rId61" Type="http://schemas.openxmlformats.org/officeDocument/2006/relationships/oleObject" Target="../embeddings/oleObject39.bin"/><Relationship Id="rId62" Type="http://schemas.openxmlformats.org/officeDocument/2006/relationships/image" Target="../media/image3.emf"/><Relationship Id="rId10" Type="http://schemas.openxmlformats.org/officeDocument/2006/relationships/tags" Target="../tags/tag697.xml"/><Relationship Id="rId11" Type="http://schemas.openxmlformats.org/officeDocument/2006/relationships/tags" Target="../tags/tag698.xml"/><Relationship Id="rId12" Type="http://schemas.openxmlformats.org/officeDocument/2006/relationships/tags" Target="../tags/tag6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48.xm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.emf"/><Relationship Id="rId7" Type="http://schemas.openxmlformats.org/officeDocument/2006/relationships/image" Target="../media/image33.jpeg"/><Relationship Id="rId8" Type="http://schemas.openxmlformats.org/officeDocument/2006/relationships/image" Target="../media/image34.gif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" Type="http://schemas.openxmlformats.org/officeDocument/2006/relationships/vmlDrawing" Target="../drawings/vmlDrawing28.vml"/><Relationship Id="rId2" Type="http://schemas.openxmlformats.org/officeDocument/2006/relationships/tags" Target="../tags/tag7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4" Type="http://schemas.openxmlformats.org/officeDocument/2006/relationships/tags" Target="../tags/tag751.xml"/><Relationship Id="rId5" Type="http://schemas.openxmlformats.org/officeDocument/2006/relationships/tags" Target="../tags/tag752.xml"/><Relationship Id="rId6" Type="http://schemas.openxmlformats.org/officeDocument/2006/relationships/slideLayout" Target="../slideLayouts/slideLayout2.xml"/><Relationship Id="rId7" Type="http://schemas.openxmlformats.org/officeDocument/2006/relationships/oleObject" Target="../embeddings/oleObject4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29.vml"/><Relationship Id="rId2" Type="http://schemas.openxmlformats.org/officeDocument/2006/relationships/tags" Target="../tags/tag74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64.xml"/><Relationship Id="rId14" Type="http://schemas.openxmlformats.org/officeDocument/2006/relationships/tags" Target="../tags/tag765.xml"/><Relationship Id="rId15" Type="http://schemas.openxmlformats.org/officeDocument/2006/relationships/tags" Target="../tags/tag766.xml"/><Relationship Id="rId16" Type="http://schemas.openxmlformats.org/officeDocument/2006/relationships/tags" Target="../tags/tag767.xml"/><Relationship Id="rId17" Type="http://schemas.openxmlformats.org/officeDocument/2006/relationships/tags" Target="../tags/tag768.xml"/><Relationship Id="rId18" Type="http://schemas.openxmlformats.org/officeDocument/2006/relationships/tags" Target="../tags/tag769.xml"/><Relationship Id="rId19" Type="http://schemas.openxmlformats.org/officeDocument/2006/relationships/tags" Target="../tags/tag770.xml"/><Relationship Id="rId63" Type="http://schemas.openxmlformats.org/officeDocument/2006/relationships/image" Target="../media/image38.emf"/><Relationship Id="rId64" Type="http://schemas.openxmlformats.org/officeDocument/2006/relationships/oleObject" Target="../embeddings/oleObject47.bin"/><Relationship Id="rId65" Type="http://schemas.openxmlformats.org/officeDocument/2006/relationships/image" Target="../media/image39.emf"/><Relationship Id="rId66" Type="http://schemas.openxmlformats.org/officeDocument/2006/relationships/image" Target="../media/image40.jpeg"/><Relationship Id="rId67" Type="http://schemas.openxmlformats.org/officeDocument/2006/relationships/image" Target="../media/image41.jpeg"/><Relationship Id="rId68" Type="http://schemas.openxmlformats.org/officeDocument/2006/relationships/image" Target="../media/image42.jpeg"/><Relationship Id="rId69" Type="http://schemas.openxmlformats.org/officeDocument/2006/relationships/image" Target="../media/image43.jpeg"/><Relationship Id="rId50" Type="http://schemas.openxmlformats.org/officeDocument/2006/relationships/tags" Target="../tags/tag801.xml"/><Relationship Id="rId51" Type="http://schemas.openxmlformats.org/officeDocument/2006/relationships/tags" Target="../tags/tag802.xml"/><Relationship Id="rId52" Type="http://schemas.openxmlformats.org/officeDocument/2006/relationships/tags" Target="../tags/tag803.xml"/><Relationship Id="rId53" Type="http://schemas.openxmlformats.org/officeDocument/2006/relationships/tags" Target="../tags/tag804.xml"/><Relationship Id="rId54" Type="http://schemas.openxmlformats.org/officeDocument/2006/relationships/tags" Target="../tags/tag805.xml"/><Relationship Id="rId55" Type="http://schemas.openxmlformats.org/officeDocument/2006/relationships/tags" Target="../tags/tag806.xml"/><Relationship Id="rId56" Type="http://schemas.openxmlformats.org/officeDocument/2006/relationships/tags" Target="../tags/tag807.xml"/><Relationship Id="rId57" Type="http://schemas.openxmlformats.org/officeDocument/2006/relationships/slideLayout" Target="../slideLayouts/slideLayout2.xml"/><Relationship Id="rId58" Type="http://schemas.openxmlformats.org/officeDocument/2006/relationships/oleObject" Target="../embeddings/oleObject44.bin"/><Relationship Id="rId59" Type="http://schemas.openxmlformats.org/officeDocument/2006/relationships/image" Target="../media/image3.emf"/><Relationship Id="rId40" Type="http://schemas.openxmlformats.org/officeDocument/2006/relationships/tags" Target="../tags/tag791.xml"/><Relationship Id="rId41" Type="http://schemas.openxmlformats.org/officeDocument/2006/relationships/tags" Target="../tags/tag792.xml"/><Relationship Id="rId42" Type="http://schemas.openxmlformats.org/officeDocument/2006/relationships/tags" Target="../tags/tag793.xml"/><Relationship Id="rId43" Type="http://schemas.openxmlformats.org/officeDocument/2006/relationships/tags" Target="../tags/tag794.xml"/><Relationship Id="rId44" Type="http://schemas.openxmlformats.org/officeDocument/2006/relationships/tags" Target="../tags/tag795.xml"/><Relationship Id="rId45" Type="http://schemas.openxmlformats.org/officeDocument/2006/relationships/tags" Target="../tags/tag796.xml"/><Relationship Id="rId46" Type="http://schemas.openxmlformats.org/officeDocument/2006/relationships/tags" Target="../tags/tag797.xml"/><Relationship Id="rId47" Type="http://schemas.openxmlformats.org/officeDocument/2006/relationships/tags" Target="../tags/tag798.xml"/><Relationship Id="rId48" Type="http://schemas.openxmlformats.org/officeDocument/2006/relationships/tags" Target="../tags/tag799.xml"/><Relationship Id="rId49" Type="http://schemas.openxmlformats.org/officeDocument/2006/relationships/tags" Target="../tags/tag800.xml"/><Relationship Id="rId1" Type="http://schemas.openxmlformats.org/officeDocument/2006/relationships/vmlDrawing" Target="../drawings/vmlDrawing30.vml"/><Relationship Id="rId2" Type="http://schemas.openxmlformats.org/officeDocument/2006/relationships/tags" Target="../tags/tag753.xml"/><Relationship Id="rId3" Type="http://schemas.openxmlformats.org/officeDocument/2006/relationships/tags" Target="../tags/tag754.xml"/><Relationship Id="rId4" Type="http://schemas.openxmlformats.org/officeDocument/2006/relationships/tags" Target="../tags/tag755.xml"/><Relationship Id="rId5" Type="http://schemas.openxmlformats.org/officeDocument/2006/relationships/tags" Target="../tags/tag756.xml"/><Relationship Id="rId6" Type="http://schemas.openxmlformats.org/officeDocument/2006/relationships/tags" Target="../tags/tag757.xml"/><Relationship Id="rId7" Type="http://schemas.openxmlformats.org/officeDocument/2006/relationships/tags" Target="../tags/tag758.xml"/><Relationship Id="rId8" Type="http://schemas.openxmlformats.org/officeDocument/2006/relationships/tags" Target="../tags/tag759.xml"/><Relationship Id="rId9" Type="http://schemas.openxmlformats.org/officeDocument/2006/relationships/tags" Target="../tags/tag760.xml"/><Relationship Id="rId30" Type="http://schemas.openxmlformats.org/officeDocument/2006/relationships/tags" Target="../tags/tag781.xml"/><Relationship Id="rId31" Type="http://schemas.openxmlformats.org/officeDocument/2006/relationships/tags" Target="../tags/tag782.xml"/><Relationship Id="rId32" Type="http://schemas.openxmlformats.org/officeDocument/2006/relationships/tags" Target="../tags/tag783.xml"/><Relationship Id="rId33" Type="http://schemas.openxmlformats.org/officeDocument/2006/relationships/tags" Target="../tags/tag784.xml"/><Relationship Id="rId34" Type="http://schemas.openxmlformats.org/officeDocument/2006/relationships/tags" Target="../tags/tag785.xml"/><Relationship Id="rId35" Type="http://schemas.openxmlformats.org/officeDocument/2006/relationships/tags" Target="../tags/tag786.xml"/><Relationship Id="rId36" Type="http://schemas.openxmlformats.org/officeDocument/2006/relationships/tags" Target="../tags/tag787.xml"/><Relationship Id="rId37" Type="http://schemas.openxmlformats.org/officeDocument/2006/relationships/tags" Target="../tags/tag788.xml"/><Relationship Id="rId38" Type="http://schemas.openxmlformats.org/officeDocument/2006/relationships/tags" Target="../tags/tag789.xml"/><Relationship Id="rId39" Type="http://schemas.openxmlformats.org/officeDocument/2006/relationships/tags" Target="../tags/tag790.xml"/><Relationship Id="rId70" Type="http://schemas.openxmlformats.org/officeDocument/2006/relationships/image" Target="../media/image44.jpeg"/><Relationship Id="rId20" Type="http://schemas.openxmlformats.org/officeDocument/2006/relationships/tags" Target="../tags/tag771.xml"/><Relationship Id="rId21" Type="http://schemas.openxmlformats.org/officeDocument/2006/relationships/tags" Target="../tags/tag772.xml"/><Relationship Id="rId22" Type="http://schemas.openxmlformats.org/officeDocument/2006/relationships/tags" Target="../tags/tag773.xml"/><Relationship Id="rId23" Type="http://schemas.openxmlformats.org/officeDocument/2006/relationships/tags" Target="../tags/tag774.xml"/><Relationship Id="rId24" Type="http://schemas.openxmlformats.org/officeDocument/2006/relationships/tags" Target="../tags/tag775.xml"/><Relationship Id="rId25" Type="http://schemas.openxmlformats.org/officeDocument/2006/relationships/tags" Target="../tags/tag776.xml"/><Relationship Id="rId26" Type="http://schemas.openxmlformats.org/officeDocument/2006/relationships/tags" Target="../tags/tag777.xml"/><Relationship Id="rId27" Type="http://schemas.openxmlformats.org/officeDocument/2006/relationships/tags" Target="../tags/tag778.xml"/><Relationship Id="rId28" Type="http://schemas.openxmlformats.org/officeDocument/2006/relationships/tags" Target="../tags/tag779.xml"/><Relationship Id="rId29" Type="http://schemas.openxmlformats.org/officeDocument/2006/relationships/tags" Target="../tags/tag780.xml"/><Relationship Id="rId60" Type="http://schemas.openxmlformats.org/officeDocument/2006/relationships/oleObject" Target="../embeddings/oleObject45.bin"/><Relationship Id="rId61" Type="http://schemas.openxmlformats.org/officeDocument/2006/relationships/image" Target="../media/image37.emf"/><Relationship Id="rId62" Type="http://schemas.openxmlformats.org/officeDocument/2006/relationships/oleObject" Target="../embeddings/oleObject46.bin"/><Relationship Id="rId10" Type="http://schemas.openxmlformats.org/officeDocument/2006/relationships/tags" Target="../tags/tag761.xml"/><Relationship Id="rId11" Type="http://schemas.openxmlformats.org/officeDocument/2006/relationships/tags" Target="../tags/tag762.xml"/><Relationship Id="rId12" Type="http://schemas.openxmlformats.org/officeDocument/2006/relationships/tags" Target="../tags/tag7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09.xml"/><Relationship Id="rId4" Type="http://schemas.openxmlformats.org/officeDocument/2006/relationships/tags" Target="../tags/tag810.xml"/><Relationship Id="rId5" Type="http://schemas.openxmlformats.org/officeDocument/2006/relationships/tags" Target="../tags/tag811.xml"/><Relationship Id="rId6" Type="http://schemas.openxmlformats.org/officeDocument/2006/relationships/tags" Target="../tags/tag812.xml"/><Relationship Id="rId7" Type="http://schemas.openxmlformats.org/officeDocument/2006/relationships/tags" Target="../tags/tag813.xml"/><Relationship Id="rId8" Type="http://schemas.openxmlformats.org/officeDocument/2006/relationships/slideLayout" Target="../slideLayouts/slideLayout2.xml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1.vml"/><Relationship Id="rId2" Type="http://schemas.openxmlformats.org/officeDocument/2006/relationships/tags" Target="../tags/tag8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tags" Target="../tags/tag108.xml"/><Relationship Id="rId7" Type="http://schemas.openxmlformats.org/officeDocument/2006/relationships/tags" Target="../tags/tag109.xml"/><Relationship Id="rId8" Type="http://schemas.openxmlformats.org/officeDocument/2006/relationships/tags" Target="../tags/tag110.xml"/><Relationship Id="rId9" Type="http://schemas.openxmlformats.org/officeDocument/2006/relationships/slideLayout" Target="../slideLayouts/slideLayout2.xml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.emf"/><Relationship Id="rId47" Type="http://schemas.openxmlformats.org/officeDocument/2006/relationships/oleObject" Target="../embeddings/oleObject10.bin"/><Relationship Id="rId48" Type="http://schemas.openxmlformats.org/officeDocument/2006/relationships/image" Target="../media/image9.emf"/><Relationship Id="rId20" Type="http://schemas.openxmlformats.org/officeDocument/2006/relationships/tags" Target="../tags/tag129.xml"/><Relationship Id="rId21" Type="http://schemas.openxmlformats.org/officeDocument/2006/relationships/tags" Target="../tags/tag130.xml"/><Relationship Id="rId22" Type="http://schemas.openxmlformats.org/officeDocument/2006/relationships/tags" Target="../tags/tag131.xml"/><Relationship Id="rId23" Type="http://schemas.openxmlformats.org/officeDocument/2006/relationships/tags" Target="../tags/tag132.xml"/><Relationship Id="rId24" Type="http://schemas.openxmlformats.org/officeDocument/2006/relationships/tags" Target="../tags/tag133.xml"/><Relationship Id="rId25" Type="http://schemas.openxmlformats.org/officeDocument/2006/relationships/tags" Target="../tags/tag134.xml"/><Relationship Id="rId26" Type="http://schemas.openxmlformats.org/officeDocument/2006/relationships/tags" Target="../tags/tag135.xml"/><Relationship Id="rId27" Type="http://schemas.openxmlformats.org/officeDocument/2006/relationships/tags" Target="../tags/tag136.xml"/><Relationship Id="rId28" Type="http://schemas.openxmlformats.org/officeDocument/2006/relationships/tags" Target="../tags/tag137.xml"/><Relationship Id="rId29" Type="http://schemas.openxmlformats.org/officeDocument/2006/relationships/tags" Target="../tags/tag138.xml"/><Relationship Id="rId1" Type="http://schemas.openxmlformats.org/officeDocument/2006/relationships/vmlDrawing" Target="../drawings/vmlDrawing9.v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30" Type="http://schemas.openxmlformats.org/officeDocument/2006/relationships/tags" Target="../tags/tag139.xml"/><Relationship Id="rId31" Type="http://schemas.openxmlformats.org/officeDocument/2006/relationships/tags" Target="../tags/tag140.xml"/><Relationship Id="rId32" Type="http://schemas.openxmlformats.org/officeDocument/2006/relationships/tags" Target="../tags/tag141.xml"/><Relationship Id="rId9" Type="http://schemas.openxmlformats.org/officeDocument/2006/relationships/tags" Target="../tags/tag118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33" Type="http://schemas.openxmlformats.org/officeDocument/2006/relationships/tags" Target="../tags/tag142.xml"/><Relationship Id="rId34" Type="http://schemas.openxmlformats.org/officeDocument/2006/relationships/tags" Target="../tags/tag143.xml"/><Relationship Id="rId35" Type="http://schemas.openxmlformats.org/officeDocument/2006/relationships/tags" Target="../tags/tag144.xml"/><Relationship Id="rId36" Type="http://schemas.openxmlformats.org/officeDocument/2006/relationships/tags" Target="../tags/tag145.xml"/><Relationship Id="rId10" Type="http://schemas.openxmlformats.org/officeDocument/2006/relationships/tags" Target="../tags/tag119.xml"/><Relationship Id="rId11" Type="http://schemas.openxmlformats.org/officeDocument/2006/relationships/tags" Target="../tags/tag120.xml"/><Relationship Id="rId12" Type="http://schemas.openxmlformats.org/officeDocument/2006/relationships/tags" Target="../tags/tag121.xml"/><Relationship Id="rId13" Type="http://schemas.openxmlformats.org/officeDocument/2006/relationships/tags" Target="../tags/tag122.xml"/><Relationship Id="rId14" Type="http://schemas.openxmlformats.org/officeDocument/2006/relationships/tags" Target="../tags/tag123.xml"/><Relationship Id="rId15" Type="http://schemas.openxmlformats.org/officeDocument/2006/relationships/tags" Target="../tags/tag124.xml"/><Relationship Id="rId16" Type="http://schemas.openxmlformats.org/officeDocument/2006/relationships/tags" Target="../tags/tag125.xml"/><Relationship Id="rId17" Type="http://schemas.openxmlformats.org/officeDocument/2006/relationships/tags" Target="../tags/tag126.xml"/><Relationship Id="rId18" Type="http://schemas.openxmlformats.org/officeDocument/2006/relationships/tags" Target="../tags/tag127.xml"/><Relationship Id="rId19" Type="http://schemas.openxmlformats.org/officeDocument/2006/relationships/tags" Target="../tags/tag128.xml"/><Relationship Id="rId37" Type="http://schemas.openxmlformats.org/officeDocument/2006/relationships/tags" Target="../tags/tag146.xml"/><Relationship Id="rId38" Type="http://schemas.openxmlformats.org/officeDocument/2006/relationships/tags" Target="../tags/tag147.xml"/><Relationship Id="rId39" Type="http://schemas.openxmlformats.org/officeDocument/2006/relationships/tags" Target="../tags/tag148.xml"/><Relationship Id="rId40" Type="http://schemas.openxmlformats.org/officeDocument/2006/relationships/tags" Target="../tags/tag149.xml"/><Relationship Id="rId41" Type="http://schemas.openxmlformats.org/officeDocument/2006/relationships/tags" Target="../tags/tag150.xml"/><Relationship Id="rId42" Type="http://schemas.openxmlformats.org/officeDocument/2006/relationships/tags" Target="../tags/tag151.xml"/><Relationship Id="rId43" Type="http://schemas.openxmlformats.org/officeDocument/2006/relationships/tags" Target="../tags/tag152.xml"/><Relationship Id="rId44" Type="http://schemas.openxmlformats.org/officeDocument/2006/relationships/slideLayout" Target="../slideLayouts/slideLayout2.xml"/><Relationship Id="rId45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tags" Target="../tags/tag162.xml"/><Relationship Id="rId12" Type="http://schemas.openxmlformats.org/officeDocument/2006/relationships/tags" Target="../tags/tag163.xml"/><Relationship Id="rId13" Type="http://schemas.openxmlformats.org/officeDocument/2006/relationships/slideLayout" Target="../slideLayouts/slideLayout2.xml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3.emf"/><Relationship Id="rId1" Type="http://schemas.openxmlformats.org/officeDocument/2006/relationships/vmlDrawing" Target="../drawings/vmlDrawing10.vml"/><Relationship Id="rId2" Type="http://schemas.openxmlformats.org/officeDocument/2006/relationships/tags" Target="../tags/tag153.xml"/><Relationship Id="rId3" Type="http://schemas.openxmlformats.org/officeDocument/2006/relationships/tags" Target="../tags/tag154.xml"/><Relationship Id="rId4" Type="http://schemas.openxmlformats.org/officeDocument/2006/relationships/tags" Target="../tags/tag155.xml"/><Relationship Id="rId5" Type="http://schemas.openxmlformats.org/officeDocument/2006/relationships/tags" Target="../tags/tag156.xml"/><Relationship Id="rId6" Type="http://schemas.openxmlformats.org/officeDocument/2006/relationships/tags" Target="../tags/tag157.xml"/><Relationship Id="rId7" Type="http://schemas.openxmlformats.org/officeDocument/2006/relationships/tags" Target="../tags/tag158.xml"/><Relationship Id="rId8" Type="http://schemas.openxmlformats.org/officeDocument/2006/relationships/tags" Target="../tags/tag159.xml"/><Relationship Id="rId9" Type="http://schemas.openxmlformats.org/officeDocument/2006/relationships/tags" Target="../tags/tag160.xml"/><Relationship Id="rId10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0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64.xml"/><Relationship Id="rId3" Type="http://schemas.openxmlformats.org/officeDocument/2006/relationships/tags" Target="../tags/tag165.xml"/><Relationship Id="rId4" Type="http://schemas.openxmlformats.org/officeDocument/2006/relationships/tags" Target="../tags/tag166.xml"/><Relationship Id="rId5" Type="http://schemas.openxmlformats.org/officeDocument/2006/relationships/tags" Target="../tags/tag167.xml"/><Relationship Id="rId6" Type="http://schemas.openxmlformats.org/officeDocument/2006/relationships/tags" Target="../tags/tag168.xml"/><Relationship Id="rId7" Type="http://schemas.openxmlformats.org/officeDocument/2006/relationships/tags" Target="../tags/tag169.xml"/><Relationship Id="rId8" Type="http://schemas.openxmlformats.org/officeDocument/2006/relationships/tags" Target="../tags/tag170.xml"/><Relationship Id="rId9" Type="http://schemas.openxmlformats.org/officeDocument/2006/relationships/tags" Target="../tags/tag171.xml"/><Relationship Id="rId10" Type="http://schemas.openxmlformats.org/officeDocument/2006/relationships/tags" Target="../tags/tag17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191.xml"/><Relationship Id="rId21" Type="http://schemas.openxmlformats.org/officeDocument/2006/relationships/tags" Target="../tags/tag192.xml"/><Relationship Id="rId22" Type="http://schemas.openxmlformats.org/officeDocument/2006/relationships/tags" Target="../tags/tag193.xml"/><Relationship Id="rId23" Type="http://schemas.openxmlformats.org/officeDocument/2006/relationships/tags" Target="../tags/tag194.xml"/><Relationship Id="rId24" Type="http://schemas.openxmlformats.org/officeDocument/2006/relationships/tags" Target="../tags/tag195.xml"/><Relationship Id="rId25" Type="http://schemas.openxmlformats.org/officeDocument/2006/relationships/tags" Target="../tags/tag196.xml"/><Relationship Id="rId26" Type="http://schemas.openxmlformats.org/officeDocument/2006/relationships/tags" Target="../tags/tag197.xml"/><Relationship Id="rId27" Type="http://schemas.openxmlformats.org/officeDocument/2006/relationships/tags" Target="../tags/tag198.xml"/><Relationship Id="rId28" Type="http://schemas.openxmlformats.org/officeDocument/2006/relationships/tags" Target="../tags/tag199.xml"/><Relationship Id="rId29" Type="http://schemas.openxmlformats.org/officeDocument/2006/relationships/tags" Target="../tags/tag200.xml"/><Relationship Id="rId1" Type="http://schemas.openxmlformats.org/officeDocument/2006/relationships/vmlDrawing" Target="../drawings/vmlDrawing12.vml"/><Relationship Id="rId2" Type="http://schemas.openxmlformats.org/officeDocument/2006/relationships/tags" Target="../tags/tag173.xml"/><Relationship Id="rId3" Type="http://schemas.openxmlformats.org/officeDocument/2006/relationships/tags" Target="../tags/tag174.xml"/><Relationship Id="rId4" Type="http://schemas.openxmlformats.org/officeDocument/2006/relationships/tags" Target="../tags/tag175.xml"/><Relationship Id="rId5" Type="http://schemas.openxmlformats.org/officeDocument/2006/relationships/tags" Target="../tags/tag176.xml"/><Relationship Id="rId30" Type="http://schemas.openxmlformats.org/officeDocument/2006/relationships/tags" Target="../tags/tag201.xml"/><Relationship Id="rId31" Type="http://schemas.openxmlformats.org/officeDocument/2006/relationships/tags" Target="../tags/tag202.xml"/><Relationship Id="rId32" Type="http://schemas.openxmlformats.org/officeDocument/2006/relationships/tags" Target="../tags/tag203.xml"/><Relationship Id="rId9" Type="http://schemas.openxmlformats.org/officeDocument/2006/relationships/tags" Target="../tags/tag180.xml"/><Relationship Id="rId6" Type="http://schemas.openxmlformats.org/officeDocument/2006/relationships/tags" Target="../tags/tag177.xml"/><Relationship Id="rId7" Type="http://schemas.openxmlformats.org/officeDocument/2006/relationships/tags" Target="../tags/tag178.xml"/><Relationship Id="rId8" Type="http://schemas.openxmlformats.org/officeDocument/2006/relationships/tags" Target="../tags/tag179.xml"/><Relationship Id="rId33" Type="http://schemas.openxmlformats.org/officeDocument/2006/relationships/tags" Target="../tags/tag204.xml"/><Relationship Id="rId34" Type="http://schemas.openxmlformats.org/officeDocument/2006/relationships/tags" Target="../tags/tag205.xml"/><Relationship Id="rId35" Type="http://schemas.openxmlformats.org/officeDocument/2006/relationships/tags" Target="../tags/tag206.xml"/><Relationship Id="rId36" Type="http://schemas.openxmlformats.org/officeDocument/2006/relationships/tags" Target="../tags/tag207.xml"/><Relationship Id="rId10" Type="http://schemas.openxmlformats.org/officeDocument/2006/relationships/tags" Target="../tags/tag181.xml"/><Relationship Id="rId11" Type="http://schemas.openxmlformats.org/officeDocument/2006/relationships/tags" Target="../tags/tag182.xml"/><Relationship Id="rId12" Type="http://schemas.openxmlformats.org/officeDocument/2006/relationships/tags" Target="../tags/tag183.xml"/><Relationship Id="rId13" Type="http://schemas.openxmlformats.org/officeDocument/2006/relationships/tags" Target="../tags/tag184.xml"/><Relationship Id="rId14" Type="http://schemas.openxmlformats.org/officeDocument/2006/relationships/tags" Target="../tags/tag185.xml"/><Relationship Id="rId15" Type="http://schemas.openxmlformats.org/officeDocument/2006/relationships/tags" Target="../tags/tag186.xml"/><Relationship Id="rId16" Type="http://schemas.openxmlformats.org/officeDocument/2006/relationships/tags" Target="../tags/tag187.xml"/><Relationship Id="rId17" Type="http://schemas.openxmlformats.org/officeDocument/2006/relationships/tags" Target="../tags/tag188.xml"/><Relationship Id="rId18" Type="http://schemas.openxmlformats.org/officeDocument/2006/relationships/tags" Target="../tags/tag189.xml"/><Relationship Id="rId19" Type="http://schemas.openxmlformats.org/officeDocument/2006/relationships/tags" Target="../tags/tag190.xml"/><Relationship Id="rId37" Type="http://schemas.openxmlformats.org/officeDocument/2006/relationships/slideLayout" Target="../slideLayouts/slideLayout2.xml"/><Relationship Id="rId38" Type="http://schemas.openxmlformats.org/officeDocument/2006/relationships/oleObject" Target="../embeddings/oleObject13.bin"/><Relationship Id="rId3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3.vml"/><Relationship Id="rId2" Type="http://schemas.openxmlformats.org/officeDocument/2006/relationships/tags" Target="../tags/tag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5908" y="386800"/>
            <a:ext cx="2991403" cy="1107996"/>
          </a:xfrm>
        </p:spPr>
        <p:txBody>
          <a:bodyPr/>
          <a:lstStyle/>
          <a:p>
            <a:pPr algn="r"/>
            <a:r>
              <a:rPr lang="hy-AM" sz="1200" b="0" dirty="0" smtClean="0">
                <a:latin typeface="GHEA Grapalat"/>
                <a:cs typeface="GHEA Grapalat"/>
              </a:rPr>
              <a:t>Հավելված</a:t>
            </a:r>
            <a:r>
              <a:rPr lang="en-US" sz="1200" b="0" dirty="0" smtClean="0">
                <a:latin typeface="GHEA Grapalat"/>
                <a:cs typeface="GHEA Grapalat"/>
              </a:rPr>
              <a:t> 5</a:t>
            </a:r>
            <a:r>
              <a:rPr lang="hy-AM" sz="1200" b="0" dirty="0" smtClean="0">
                <a:latin typeface="GHEA Grapalat"/>
                <a:cs typeface="GHEA Grapalat"/>
              </a:rPr>
              <a:t> </a:t>
            </a:r>
            <a:r>
              <a:rPr lang="en-US" sz="1200" b="0" dirty="0" smtClean="0">
                <a:latin typeface="GHEA Grapalat"/>
                <a:cs typeface="GHEA Grapalat"/>
              </a:rPr>
              <a:t> </a:t>
            </a:r>
            <a:br>
              <a:rPr lang="en-US" sz="1200" b="0" dirty="0" smtClean="0">
                <a:latin typeface="GHEA Grapalat"/>
                <a:cs typeface="GHEA Grapalat"/>
              </a:rPr>
            </a:br>
            <a:r>
              <a:rPr lang="en-US" sz="1200" b="0" dirty="0" smtClean="0">
                <a:latin typeface="GHEA Grapalat"/>
                <a:cs typeface="GHEA Grapalat"/>
              </a:rPr>
              <a:t/>
            </a:r>
            <a:br>
              <a:rPr lang="en-US" sz="1200" b="0" dirty="0" smtClean="0">
                <a:latin typeface="GHEA Grapalat"/>
                <a:cs typeface="GHEA Grapalat"/>
              </a:rPr>
            </a:br>
            <a:r>
              <a:rPr lang="hy-AM" sz="1200" b="0" dirty="0" smtClean="0">
                <a:latin typeface="GHEA Grapalat"/>
                <a:cs typeface="GHEA Grapalat"/>
              </a:rPr>
              <a:t>ՀՀ </a:t>
            </a:r>
            <a:r>
              <a:rPr lang="hy-AM" sz="1200" b="0" dirty="0">
                <a:latin typeface="GHEA Grapalat"/>
                <a:cs typeface="GHEA Grapalat"/>
              </a:rPr>
              <a:t>կառավարության 2013 </a:t>
            </a:r>
            <a:r>
              <a:rPr lang="hy-AM" sz="1200" b="0" dirty="0" smtClean="0">
                <a:latin typeface="GHEA Grapalat"/>
                <a:cs typeface="GHEA Grapalat"/>
              </a:rPr>
              <a:t>թվականի</a:t>
            </a:r>
            <a:r>
              <a:rPr lang="en-US" sz="1200" b="0" dirty="0" smtClean="0">
                <a:latin typeface="GHEA Grapalat"/>
                <a:cs typeface="GHEA Grapalat"/>
              </a:rPr>
              <a:t/>
            </a:r>
            <a:br>
              <a:rPr lang="en-US" sz="1200" b="0" dirty="0" smtClean="0">
                <a:latin typeface="GHEA Grapalat"/>
                <a:cs typeface="GHEA Grapalat"/>
              </a:rPr>
            </a:br>
            <a:r>
              <a:rPr lang="en-GB" sz="1200" b="0" dirty="0">
                <a:latin typeface="GHEA Grapalat"/>
                <a:cs typeface="GHEA Grapalat"/>
              </a:rPr>
              <a:t/>
            </a:r>
            <a:br>
              <a:rPr lang="en-GB" sz="1200" b="0" dirty="0">
                <a:latin typeface="GHEA Grapalat"/>
                <a:cs typeface="GHEA Grapalat"/>
              </a:rPr>
            </a:br>
            <a:r>
              <a:rPr lang="en-US" sz="1200" b="0" dirty="0">
                <a:latin typeface="GHEA Grapalat"/>
                <a:cs typeface="GHEA Grapalat"/>
              </a:rPr>
              <a:t>-</a:t>
            </a:r>
            <a:r>
              <a:rPr lang="hy-AM" sz="1200" b="0" dirty="0" smtClean="0">
                <a:latin typeface="GHEA Grapalat"/>
                <a:cs typeface="GHEA Grapalat"/>
              </a:rPr>
              <a:t> </a:t>
            </a:r>
            <a:r>
              <a:rPr lang="hy-AM" sz="1200" b="0" dirty="0">
                <a:latin typeface="GHEA Grapalat"/>
                <a:cs typeface="GHEA Grapalat"/>
              </a:rPr>
              <a:t>հոկտեմբերի -ի N - որոշման</a:t>
            </a:r>
            <a:r>
              <a:rPr lang="en-GB" sz="1200" b="0" dirty="0">
                <a:latin typeface="GHEA Grapalat"/>
                <a:cs typeface="GHEA Grapalat"/>
              </a:rPr>
              <a:t/>
            </a:r>
            <a:br>
              <a:rPr lang="en-GB" sz="1200" b="0" dirty="0">
                <a:latin typeface="GHEA Grapalat"/>
                <a:cs typeface="GHEA Grapalat"/>
              </a:rPr>
            </a:br>
            <a:endParaRPr lang="en-US" sz="1200" b="0" dirty="0">
              <a:latin typeface="GHEA Grapalat"/>
              <a:cs typeface="GHEA Grapala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203" y="2578500"/>
            <a:ext cx="6299200" cy="1908215"/>
          </a:xfrm>
        </p:spPr>
        <p:txBody>
          <a:bodyPr/>
          <a:lstStyle/>
          <a:p>
            <a:pPr lvl="0" algn="ctr"/>
            <a:endParaRPr lang="en-US" sz="2000" cap="all" dirty="0" smtClean="0">
              <a:latin typeface="GHEA Grapalat"/>
              <a:cs typeface="GHEA Grapalat"/>
            </a:endParaRPr>
          </a:p>
          <a:p>
            <a:pPr lvl="0" algn="ctr"/>
            <a:r>
              <a:rPr lang="en-US" sz="2000" cap="all" dirty="0" smtClean="0">
                <a:latin typeface="GHEA Grapalat"/>
                <a:cs typeface="GHEA Grapalat"/>
              </a:rPr>
              <a:t>ՀՀ </a:t>
            </a:r>
            <a:r>
              <a:rPr lang="en-US" sz="2000" cap="all" dirty="0" err="1" smtClean="0">
                <a:latin typeface="GHEA Grapalat"/>
                <a:cs typeface="GHEA Grapalat"/>
              </a:rPr>
              <a:t>Օդային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փոխադրումների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զարգացումը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խթանող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պետական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մասնավոր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համագործակցության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ձևաչափը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և</a:t>
            </a:r>
            <a:r>
              <a:rPr lang="en-US" sz="2000" cap="all" dirty="0" smtClean="0">
                <a:latin typeface="GHEA Grapalat"/>
                <a:cs typeface="GHEA Grapalat"/>
              </a:rPr>
              <a:t> </a:t>
            </a:r>
            <a:r>
              <a:rPr lang="en-US" sz="2000" cap="all" dirty="0" err="1" smtClean="0">
                <a:latin typeface="GHEA Grapalat"/>
                <a:cs typeface="GHEA Grapalat"/>
              </a:rPr>
              <a:t>միջացառումները</a:t>
            </a:r>
            <a:r>
              <a:rPr lang="hy-AM" sz="2000" cap="all" dirty="0" smtClean="0">
                <a:latin typeface="GHEA Grapalat"/>
                <a:cs typeface="GHEA Grapalat"/>
              </a:rPr>
              <a:t> </a:t>
            </a:r>
            <a:endParaRPr lang="en-GB" sz="2000" dirty="0">
              <a:latin typeface="GHEA Grapalat"/>
              <a:cs typeface="GHEA Grapalat"/>
            </a:endParaRPr>
          </a:p>
          <a:p>
            <a:pPr algn="ctr"/>
            <a:endParaRPr lang="en-US" dirty="0">
              <a:latin typeface="GHEA Grapalat"/>
              <a:cs typeface="GHEA Grapal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1364" y="55034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Քաղ</a:t>
            </a:r>
            <a:r>
              <a:rPr lang="en-US" sz="1200" dirty="0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Երևան</a:t>
            </a:r>
            <a:endParaRPr lang="en-GB" sz="1200" dirty="0">
              <a:solidFill>
                <a:srgbClr val="000000"/>
              </a:solidFill>
              <a:latin typeface="GHEA Grapalat"/>
              <a:ea typeface="ＭＳ Ｐゴシック"/>
              <a:cs typeface="GHEA Grapalat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-</a:t>
            </a:r>
            <a:r>
              <a:rPr lang="en-US" sz="1200" dirty="0" smtClean="0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հոկտեմբերի</a:t>
            </a:r>
            <a:r>
              <a:rPr lang="en-US" sz="1200" dirty="0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, 2013 </a:t>
            </a:r>
            <a:r>
              <a:rPr lang="en-US" sz="1200" dirty="0" err="1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թ</a:t>
            </a:r>
            <a:r>
              <a:rPr lang="en-US" sz="1200" dirty="0">
                <a:solidFill>
                  <a:srgbClr val="000000"/>
                </a:solidFill>
                <a:latin typeface="GHEA Grapalat"/>
                <a:ea typeface="ＭＳ Ｐゴシック"/>
                <a:cs typeface="GHEA Grapalat"/>
              </a:rPr>
              <a:t>.</a:t>
            </a:r>
            <a:endParaRPr lang="en-GB" sz="1200" dirty="0">
              <a:solidFill>
                <a:srgbClr val="000000"/>
              </a:solidFill>
              <a:latin typeface="GHEA Grapalat"/>
              <a:ea typeface="ＭＳ Ｐゴシック"/>
              <a:cs typeface="GHEA Grapalat"/>
            </a:endParaRPr>
          </a:p>
        </p:txBody>
      </p:sp>
    </p:spTree>
    <p:extLst>
      <p:ext uri="{BB962C8B-B14F-4D97-AF65-F5344CB8AC3E}">
        <p14:creationId xmlns:p14="http://schemas.microsoft.com/office/powerpoint/2010/main" val="243738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7645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61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67499" y="3338880"/>
            <a:ext cx="3420753" cy="8787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lt1"/>
              </a:buClr>
            </a:pPr>
            <a:endParaRPr lang="en-US" sz="1400" b="1" dirty="0" err="1" smtClean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3877036" y="2884601"/>
            <a:ext cx="4670825" cy="764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3865563" y="1277582"/>
            <a:ext cx="4682298" cy="416119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 smtClean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>
            <p:custDataLst>
              <p:tags r:id="rId6"/>
            </p:custDataLst>
          </p:nvPr>
        </p:nvGrpSpPr>
        <p:grpSpPr bwMode="gray">
          <a:xfrm>
            <a:off x="3335026" y="3334013"/>
            <a:ext cx="414345" cy="985765"/>
            <a:chOff x="4348066" y="1587916"/>
            <a:chExt cx="401216" cy="690465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 bwMode="gray">
            <a:xfrm>
              <a:off x="4548674" y="1587916"/>
              <a:ext cx="0" cy="6904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 bwMode="gray">
            <a:xfrm>
              <a:off x="4749282" y="1587916"/>
              <a:ext cx="0" cy="6904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 bwMode="gray">
            <a:xfrm>
              <a:off x="4448370" y="1587916"/>
              <a:ext cx="0" cy="6904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 bwMode="gray">
            <a:xfrm>
              <a:off x="4348066" y="1587916"/>
              <a:ext cx="0" cy="6904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 bwMode="gray">
            <a:xfrm>
              <a:off x="4648978" y="1587916"/>
              <a:ext cx="0" cy="6904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70074" y="2098207"/>
            <a:ext cx="2704349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lang="hy-AM" sz="1500" dirty="0" smtClean="0">
                <a:latin typeface="Sylfaen" panose="010A0502050306030303" pitchFamily="18" charset="0"/>
                <a:cs typeface="Arial" pitchFamily="34" charset="0"/>
              </a:rPr>
              <a:t>Ժամանակակից սարքավորում</a:t>
            </a:r>
          </a:p>
          <a:p>
            <a:pPr lvl="1"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lang="hy-AM" sz="1500" dirty="0" smtClean="0">
                <a:latin typeface="Sylfaen" panose="010A0502050306030303" pitchFamily="18" charset="0"/>
                <a:cs typeface="Arial" pitchFamily="34" charset="0"/>
              </a:rPr>
              <a:t>Գործառնական կայունություն</a:t>
            </a:r>
          </a:p>
          <a:p>
            <a:pPr lvl="1"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lang="hy-AM" sz="1500" dirty="0" smtClean="0">
                <a:latin typeface="Sylfaen" panose="010A0502050306030303" pitchFamily="18" charset="0"/>
                <a:cs typeface="Arial" pitchFamily="34" charset="0"/>
              </a:rPr>
              <a:t>Հաճախորդների հոսք</a:t>
            </a:r>
            <a:r>
              <a:rPr lang="en-US" sz="1500" dirty="0" smtClean="0">
                <a:latin typeface="Sylfaen" panose="010A0502050306030303" pitchFamily="18" charset="0"/>
                <a:cs typeface="Arial" pitchFamily="34" charset="0"/>
              </a:rPr>
              <a:t>ը</a:t>
            </a:r>
            <a:r>
              <a:rPr lang="hy-AM" sz="1500" dirty="0" smtClean="0">
                <a:latin typeface="Sylfaen" panose="010A0502050306030303" pitchFamily="18" charset="0"/>
                <a:cs typeface="Arial" pitchFamily="34" charset="0"/>
              </a:rPr>
              <a:t> զգալիորեն մեծացնելու հնարավորությու</a:t>
            </a:r>
            <a:r>
              <a:rPr lang="en-US" sz="1500" dirty="0" smtClean="0">
                <a:latin typeface="Sylfaen" panose="010A0502050306030303" pitchFamily="18" charset="0"/>
                <a:cs typeface="Arial" pitchFamily="34" charset="0"/>
              </a:rPr>
              <a:t>ն</a:t>
            </a:r>
            <a:endParaRPr lang="hy-AM" sz="1500" dirty="0" smtClean="0">
              <a:latin typeface="Sylfaen" panose="010A0502050306030303" pitchFamily="18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lang="hy-AM" sz="1500" dirty="0" smtClean="0">
                <a:latin typeface="Sylfaen" panose="010A0502050306030303" pitchFamily="18" charset="0"/>
                <a:cs typeface="Arial" pitchFamily="34" charset="0"/>
              </a:rPr>
              <a:t>Բաց մոտեցում արտասահմանյան ավիափոխադրողներին գրավելու և տեղական ավի</a:t>
            </a:r>
            <a:r>
              <a:rPr lang="en-US" sz="1500" dirty="0" smtClean="0">
                <a:latin typeface="Sylfaen" panose="010A0502050306030303" pitchFamily="18" charset="0"/>
                <a:cs typeface="Arial" pitchFamily="34" charset="0"/>
              </a:rPr>
              <a:t>ա</a:t>
            </a:r>
            <a:r>
              <a:rPr lang="hy-AM" sz="1500" dirty="0" smtClean="0">
                <a:latin typeface="Sylfaen" panose="010A0502050306030303" pitchFamily="18" charset="0"/>
                <a:cs typeface="Arial" pitchFamily="34" charset="0"/>
              </a:rPr>
              <a:t>փոխադրողին աջակցելու միջոցառումներին</a:t>
            </a:r>
            <a:endParaRPr lang="hy-AM" sz="1500" dirty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10" name="AutoShape 25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0074" y="1012893"/>
            <a:ext cx="3179297" cy="100335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b="1" dirty="0" err="1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Ընդհանուր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առմամբ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օդանավակայանը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Հայաստանի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ավիացիայի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համար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կարևոր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ակտիվ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է:</a:t>
            </a:r>
            <a:endParaRPr lang="en-US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4" name="AutoShape 25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9084" y="1277582"/>
            <a:ext cx="3725222" cy="73866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b="1" dirty="0" err="1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Աջակցության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հնարավոր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ոլորտները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որոնք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պետք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է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քննարկվեն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օդանավակայանի</a:t>
            </a:r>
            <a:r>
              <a:rPr lang="en-US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հետ</a:t>
            </a:r>
            <a:endParaRPr lang="en-US" dirty="0">
              <a:solidFill>
                <a:schemeClr val="accent3"/>
              </a:solidFill>
              <a:latin typeface="Sylfaen" pitchFamily="18" charset="0"/>
              <a:cs typeface="Arial" pitchFamily="34" charset="0"/>
            </a:endParaRPr>
          </a:p>
        </p:txBody>
      </p:sp>
      <p:sp>
        <p:nvSpPr>
          <p:cNvPr id="15" name="Rectangle 15"/>
          <p:cNvSpPr txBox="1"/>
          <p:nvPr>
            <p:custDataLst>
              <p:tags r:id="rId10"/>
            </p:custDataLst>
          </p:nvPr>
        </p:nvSpPr>
        <p:spPr>
          <a:xfrm>
            <a:off x="3939810" y="2128987"/>
            <a:ext cx="13960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1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Մարքեթինգային համագործակցություն փոխադրողների հետ</a:t>
            </a:r>
            <a:endParaRPr lang="hy-AM" sz="11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7" name="Rectangle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468332" y="2098207"/>
            <a:ext cx="3027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Clr>
                <a:schemeClr val="tx2"/>
              </a:buClr>
              <a:buSzTx/>
              <a:buNone/>
            </a:pP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Մարքեթինգային աջակցություն նոր չվերթների</a:t>
            </a:r>
            <a:r>
              <a:rPr lang="en-US" sz="11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ներդրման/հաճախականությունների </a:t>
            </a:r>
            <a:r>
              <a:rPr lang="en-US" sz="1100" dirty="0" err="1" smtClean="0">
                <a:latin typeface="Sylfaen" panose="010A0502050306030303" pitchFamily="18" charset="0"/>
                <a:cs typeface="Arial" pitchFamily="34" charset="0"/>
              </a:rPr>
              <a:t>ավելացման</a:t>
            </a:r>
            <a:r>
              <a:rPr lang="en-US" sz="11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ընթացքում ռիսկի նվազեցման համար</a:t>
            </a:r>
          </a:p>
        </p:txBody>
      </p:sp>
      <p:sp>
        <p:nvSpPr>
          <p:cNvPr id="18" name="Rectangle 15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959553" y="3087792"/>
            <a:ext cx="13960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Օգտագործողների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cs typeface="Arial" pitchFamily="34" charset="0"/>
              </a:rPr>
              <a:t>վճարներ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Sylfaen" pitchFamily="18" charset="0"/>
              <a:cs typeface="Arial" pitchFamily="34" charset="0"/>
            </a:endParaRPr>
          </a:p>
        </p:txBody>
      </p:sp>
      <p:sp>
        <p:nvSpPr>
          <p:cNvPr id="19" name="Rectangle 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450264" y="3128845"/>
            <a:ext cx="2946054" cy="3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200" dirty="0" err="1">
                <a:latin typeface="Sylfaen" panose="010A0502050306030303" pitchFamily="18" charset="0"/>
                <a:cs typeface="Arial" pitchFamily="34" charset="0"/>
              </a:rPr>
              <a:t>Զեղչեր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`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կախված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ծավալից</a:t>
            </a:r>
            <a:endParaRPr lang="en-US" sz="1200" dirty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20" name="Rectangle 15"/>
          <p:cNvSpPr txBox="1"/>
          <p:nvPr>
            <p:custDataLst>
              <p:tags r:id="rId14"/>
            </p:custDataLst>
          </p:nvPr>
        </p:nvSpPr>
        <p:spPr>
          <a:xfrm>
            <a:off x="3994445" y="3768062"/>
            <a:ext cx="143879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 err="1">
                <a:solidFill>
                  <a:srgbClr val="5F5F5F"/>
                </a:solidFill>
                <a:latin typeface="Sylfaen" panose="010A0502050306030303" pitchFamily="18" charset="0"/>
                <a:cs typeface="Arial" pitchFamily="34" charset="0"/>
              </a:rPr>
              <a:t>Երաշխավորված</a:t>
            </a:r>
            <a:r>
              <a:rPr lang="en-US" sz="1100" dirty="0">
                <a:solidFill>
                  <a:srgbClr val="5F5F5F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5F5F5F"/>
                </a:solidFill>
                <a:latin typeface="Sylfaen" pitchFamily="18" charset="0"/>
                <a:cs typeface="Arial" pitchFamily="34" charset="0"/>
              </a:rPr>
              <a:t>վերադարձելիություն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cs typeface="Arial" pitchFamily="34" charset="0"/>
              </a:rPr>
              <a:t>`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cs typeface="Arial" pitchFamily="34" charset="0"/>
              </a:rPr>
              <a:t>20%</a:t>
            </a:r>
          </a:p>
        </p:txBody>
      </p:sp>
      <p:sp>
        <p:nvSpPr>
          <p:cNvPr id="21" name="Rectangle 6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5468332" y="3778273"/>
            <a:ext cx="29460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hy-AM" sz="1200" dirty="0">
                <a:latin typeface="Sylfaen" pitchFamily="18" charset="0"/>
                <a:cs typeface="Arial" pitchFamily="34" charset="0"/>
              </a:rPr>
              <a:t>Ե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կամտաբերության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ներքին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դրույքի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վերանայում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`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կախված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ծավալից</a:t>
            </a:r>
            <a:r>
              <a:rPr lang="en-US" sz="1200" dirty="0">
                <a:latin typeface="Sylfaen" pitchFamily="18" charset="0"/>
                <a:cs typeface="Arial" pitchFamily="34" charset="0"/>
              </a:rPr>
              <a:t> և </a:t>
            </a:r>
            <a:r>
              <a:rPr lang="en-US" sz="1200" dirty="0" err="1">
                <a:latin typeface="Sylfaen" pitchFamily="18" charset="0"/>
                <a:cs typeface="Arial" pitchFamily="34" charset="0"/>
              </a:rPr>
              <a:t>արժեքից</a:t>
            </a:r>
            <a:endParaRPr lang="en-US" sz="1200" dirty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22" name="Rectangle 15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3986870" y="4551450"/>
            <a:ext cx="134145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1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Աջակցություն տեղական փոխադրողին </a:t>
            </a:r>
            <a:endParaRPr lang="hy-AM" sz="1100" dirty="0">
              <a:solidFill>
                <a:schemeClr val="accent1">
                  <a:lumMod val="50000"/>
                </a:schemeClr>
              </a:solidFill>
              <a:latin typeface="Sylfaen" pitchFamily="18" charset="0"/>
              <a:cs typeface="Arial" pitchFamily="34" charset="0"/>
            </a:endParaRPr>
          </a:p>
        </p:txBody>
      </p:sp>
      <p:sp>
        <p:nvSpPr>
          <p:cNvPr id="23" name="Rectangle 6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5468331" y="4455501"/>
            <a:ext cx="2946054" cy="98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Clr>
                <a:schemeClr val="tx2"/>
              </a:buClr>
              <a:buSzTx/>
              <a:buNone/>
            </a:pPr>
            <a:r>
              <a:rPr lang="hy-AM" sz="1200" dirty="0" smtClean="0">
                <a:latin typeface="Sylfaen" pitchFamily="18" charset="0"/>
                <a:cs typeface="Arial" pitchFamily="34" charset="0"/>
              </a:rPr>
              <a:t>Հիմնական հաճախորդի կարգավիճակ տեղական ավիափոխադրողի համար, վճարները` կախված ծավալից, սպասարկման գնի փոխհամաձայնեցման հնարավորություն </a:t>
            </a:r>
          </a:p>
        </p:txBody>
      </p:sp>
      <p:sp>
        <p:nvSpPr>
          <p:cNvPr id="3" name="TextBox 6"/>
          <p:cNvSpPr txBox="1"/>
          <p:nvPr>
            <p:custDataLst>
              <p:tags r:id="rId18"/>
            </p:custDataLst>
          </p:nvPr>
        </p:nvSpPr>
        <p:spPr>
          <a:xfrm>
            <a:off x="1463887" y="5676110"/>
            <a:ext cx="7444740" cy="68179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de-DE" dirty="0" err="1">
                <a:latin typeface="Sylfaen" pitchFamily="18" charset="0"/>
              </a:rPr>
              <a:t>Քննարկման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ենթակա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են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նաև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գործառնական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պարզեցման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հարցերը</a:t>
            </a:r>
            <a:r>
              <a:rPr lang="de-DE" dirty="0">
                <a:latin typeface="Sylfaen" pitchFamily="18" charset="0"/>
              </a:rPr>
              <a:t>, </a:t>
            </a:r>
            <a:r>
              <a:rPr lang="de-DE" dirty="0" err="1">
                <a:latin typeface="Sylfaen" pitchFamily="18" charset="0"/>
              </a:rPr>
              <a:t>օրինակ</a:t>
            </a:r>
            <a:r>
              <a:rPr lang="de-DE" dirty="0">
                <a:latin typeface="Sylfaen" pitchFamily="18" charset="0"/>
              </a:rPr>
              <a:t>` </a:t>
            </a:r>
            <a:r>
              <a:rPr lang="de-DE" dirty="0" err="1">
                <a:latin typeface="Sylfaen" pitchFamily="18" charset="0"/>
              </a:rPr>
              <a:t>մատնահետքի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միջոցով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>
                <a:latin typeface="Sylfaen" pitchFamily="18" charset="0"/>
              </a:rPr>
              <a:t>ստուգման</a:t>
            </a:r>
            <a:r>
              <a:rPr lang="de-DE" dirty="0">
                <a:latin typeface="Sylfaen" pitchFamily="18" charset="0"/>
              </a:rPr>
              <a:t> </a:t>
            </a:r>
            <a:r>
              <a:rPr lang="de-DE" dirty="0" err="1" smtClean="0">
                <a:latin typeface="Sylfaen" pitchFamily="18" charset="0"/>
              </a:rPr>
              <a:t>վերացում</a:t>
            </a:r>
            <a:r>
              <a:rPr lang="de-DE" dirty="0" smtClean="0">
                <a:latin typeface="Sylfaen" pitchFamily="18" charset="0"/>
              </a:rPr>
              <a:t>: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1" name="McK 1. On-page tracker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74944" y="0"/>
            <a:ext cx="46230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1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32" name="Rectangle 3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485840" y="216741"/>
            <a:ext cx="690794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2000" b="0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Arial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y-AM" dirty="0" smtClean="0">
                <a:latin typeface="Sylfaen" panose="010A0502050306030303" pitchFamily="18" charset="0"/>
              </a:rPr>
              <a:t>Զվարթնոցը ավիափոխադրողների համար կարևոր գործընկեր է զարգացման մեծ ներուժով</a:t>
            </a:r>
            <a:r>
              <a:rPr lang="en-US" dirty="0" smtClean="0">
                <a:latin typeface="Sylfaen" pitchFamily="18" charset="0"/>
              </a:rPr>
              <a:t>:</a:t>
            </a:r>
            <a:endParaRPr lang="en-US" dirty="0">
              <a:latin typeface="Sylfaen" pitchFamily="18" charset="0"/>
            </a:endParaRPr>
          </a:p>
        </p:txBody>
      </p:sp>
      <p:grpSp>
        <p:nvGrpSpPr>
          <p:cNvPr id="29" name="Group 28"/>
          <p:cNvGrpSpPr/>
          <p:nvPr>
            <p:custDataLst>
              <p:tags r:id="rId22"/>
            </p:custDataLst>
          </p:nvPr>
        </p:nvGrpSpPr>
        <p:grpSpPr>
          <a:xfrm>
            <a:off x="979057" y="5676110"/>
            <a:ext cx="380550" cy="681794"/>
            <a:chOff x="5361031" y="3297892"/>
            <a:chExt cx="526001" cy="942388"/>
          </a:xfrm>
        </p:grpSpPr>
        <p:sp>
          <p:nvSpPr>
            <p:cNvPr id="30" name="Chevron 29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47" name="Rectangle 6"/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6212449" y="2907248"/>
            <a:ext cx="28248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z="1400" i="1" dirty="0" err="1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Ավելի</a:t>
            </a:r>
            <a:r>
              <a:rPr lang="en-US" sz="1400" i="1" dirty="0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մանրամասն</a:t>
            </a:r>
            <a:r>
              <a:rPr lang="en-US" sz="1400" i="1" dirty="0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` </a:t>
            </a:r>
            <a:r>
              <a:rPr lang="en-US" sz="1400" i="1" dirty="0" err="1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հաջորդ</a:t>
            </a:r>
            <a:r>
              <a:rPr lang="en-US" sz="1400" i="1" dirty="0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i="1" dirty="0" err="1" smtClean="0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էջում</a:t>
            </a:r>
            <a:r>
              <a:rPr lang="en-US" sz="1400" i="1" dirty="0" smtClean="0">
                <a:solidFill>
                  <a:schemeClr val="accent2"/>
                </a:solidFill>
                <a:latin typeface="Sylfaen" panose="010A0502050306030303" pitchFamily="18" charset="0"/>
                <a:sym typeface="Arial"/>
              </a:rPr>
              <a:t> </a:t>
            </a:r>
            <a:endParaRPr lang="en-US" sz="1400" i="1" dirty="0">
              <a:solidFill>
                <a:schemeClr val="accent2"/>
              </a:solidFill>
              <a:latin typeface="Sylfaen" panose="010A0502050306030303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59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910035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687" name="think-cell Slide" r:id="rId52" imgW="360" imgH="360" progId="">
                  <p:embed/>
                </p:oleObj>
              </mc:Choice>
              <mc:Fallback>
                <p:oleObj name="think-cell Slide" r:id="rId52" imgW="360" imgH="360" progId="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GB" sz="1000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1" y="278025"/>
            <a:ext cx="7535863" cy="492443"/>
          </a:xfrm>
        </p:spPr>
        <p:txBody>
          <a:bodyPr/>
          <a:lstStyle/>
          <a:p>
            <a:pPr marL="355600"/>
            <a:r>
              <a:rPr lang="hy-AM" sz="1600" dirty="0" smtClean="0">
                <a:latin typeface="Sylfaen" panose="010A0502050306030303" pitchFamily="18" charset="0"/>
              </a:rPr>
              <a:t>Օդանավակայանի </a:t>
            </a:r>
            <a:r>
              <a:rPr lang="hy-AM" sz="16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վարձերի </a:t>
            </a:r>
            <a:r>
              <a:rPr lang="en-US" sz="16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իջե</a:t>
            </a:r>
            <a:r>
              <a:rPr lang="hy-AM" sz="16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ցումը կարող </a:t>
            </a:r>
            <a:r>
              <a:rPr lang="hy-AM" sz="1600" dirty="0" smtClean="0">
                <a:latin typeface="Sylfaen" panose="010A0502050306030303" pitchFamily="18" charset="0"/>
              </a:rPr>
              <a:t>է զգալիորեն նվազեցնել ավիաուղիների գործարկման և հետագա ընդլայնման հետ կապված ռիսկերը</a:t>
            </a:r>
            <a:r>
              <a:rPr lang="en-GB" sz="1600" dirty="0" smtClean="0">
                <a:latin typeface="Sylfaen" panose="010A0502050306030303" pitchFamily="18" charset="0"/>
              </a:rPr>
              <a:t>:</a:t>
            </a:r>
            <a:endParaRPr lang="en-GB" sz="1600" dirty="0">
              <a:latin typeface="Sylfaen" panose="010A0502050306030303" pitchFamily="18" charset="0"/>
            </a:endParaRPr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44" y="6665241"/>
            <a:ext cx="782079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baseline="0" noProof="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baseline="0" noProof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hy-AM" sz="1000" dirty="0">
                <a:solidFill>
                  <a:srgbClr val="808080"/>
                </a:solidFill>
                <a:latin typeface="Sylfaen" panose="010A0502050306030303" pitchFamily="18" charset="0"/>
              </a:rPr>
              <a:t>Օդային տրանսպորտի միջազգային </a:t>
            </a:r>
            <a:r>
              <a:rPr lang="hy-AM" sz="10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ասոցիացիա </a:t>
            </a:r>
            <a:r>
              <a:rPr lang="en-US" sz="1000" dirty="0">
                <a:solidFill>
                  <a:srgbClr val="808080"/>
                </a:solidFill>
                <a:latin typeface="Sylfaen" panose="010A0502050306030303" pitchFamily="18" charset="0"/>
              </a:rPr>
              <a:t>(</a:t>
            </a:r>
            <a:r>
              <a:rPr lang="en-US" sz="1000" baseline="0" noProof="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IATA</a:t>
            </a:r>
            <a:r>
              <a:rPr lang="en-US" sz="1000" baseline="0" noProof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), 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«</a:t>
            </a:r>
            <a:r>
              <a:rPr lang="en-US" sz="1000" dirty="0" err="1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Զվարթնոց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» </a:t>
            </a: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օդանավակայան</a:t>
            </a:r>
            <a:endParaRPr lang="en-US" sz="1000" baseline="0" noProof="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7" name="AutoShape 25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0399" y="1359585"/>
            <a:ext cx="6035767" cy="3877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hy-AM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Արտասահմանյան փո</a:t>
            </a:r>
            <a:r>
              <a:rPr lang="en-US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խ</a:t>
            </a:r>
            <a:r>
              <a:rPr lang="hy-AM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ադրողի շահույթի և վնասի տիպի</a:t>
            </a:r>
            <a:r>
              <a:rPr lang="en-US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կ</a:t>
            </a:r>
            <a:r>
              <a:rPr lang="hy-AM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 հաշվարկ</a:t>
            </a:r>
            <a:r>
              <a:rPr lang="hy-AM" sz="1200" baseline="300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3</a:t>
            </a:r>
            <a:r>
              <a:rPr lang="hy-AM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՝ մեկ ուղևորի հաշվով, երկկողմանի </a:t>
            </a:r>
            <a:r>
              <a:rPr lang="en-US" sz="120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չվերթ</a:t>
            </a:r>
            <a:r>
              <a:rPr lang="hy-AM" sz="12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, ԱՄՆ դոլար</a:t>
            </a:r>
            <a:endParaRPr lang="hy-AM" sz="1200" baseline="0" dirty="0">
              <a:solidFill>
                <a:srgbClr val="80808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4" name="AutoShape 2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945" y="956390"/>
            <a:ext cx="2302442" cy="57246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hy-AM" sz="1200" b="1" baseline="0" noProof="0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Հնարավոր է օգտագործողների</a:t>
            </a:r>
            <a:r>
              <a:rPr lang="hy-AM" sz="1200" b="1" noProof="0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վճարների </a:t>
            </a:r>
            <a:r>
              <a:rPr lang="hy-AM" sz="1200" b="1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զեղչման մի քանի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տարբերակ</a:t>
            </a:r>
            <a:r>
              <a:rPr lang="hy-AM" sz="1200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…</a:t>
            </a:r>
            <a:endParaRPr lang="hy-AM" sz="1200" b="1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5" name="Rectangle 4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497" y="1528763"/>
            <a:ext cx="245788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Օգտագործողների վճարների ժամանակավոր նվազեցում՝ 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ծառայությունների ավելացման հաշվին</a:t>
            </a:r>
            <a:r>
              <a:rPr lang="hy-AM" sz="1100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</a:p>
          <a:p>
            <a:pPr lvl="2">
              <a:spcBef>
                <a:spcPct val="25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Նոր չվերթների </a:t>
            </a:r>
            <a:r>
              <a:rPr lang="en-US" sz="1100" dirty="0" err="1" smtClean="0">
                <a:latin typeface="Sylfaen" panose="010A0502050306030303" pitchFamily="18" charset="0"/>
              </a:rPr>
              <a:t>իրականաց</a:t>
            </a:r>
            <a:r>
              <a:rPr lang="hy-AM" sz="1100" dirty="0" smtClean="0">
                <a:latin typeface="Sylfaen" panose="010A0502050306030303" pitchFamily="18" charset="0"/>
              </a:rPr>
              <a:t>ում </a:t>
            </a:r>
          </a:p>
          <a:p>
            <a:pPr lvl="2">
              <a:spcBef>
                <a:spcPct val="25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Հաճախականության ավելացում</a:t>
            </a:r>
          </a:p>
          <a:p>
            <a:pPr lvl="2">
              <a:spcBef>
                <a:spcPct val="25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Նստատեղերի ավելացում</a:t>
            </a:r>
          </a:p>
          <a:p>
            <a:pPr lvl="1">
              <a:spcBef>
                <a:spcPct val="5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Օգտագործողների վճարների նվազեցում՝ կախված</a:t>
            </a:r>
            <a:endParaRPr lang="hy-AM" sz="1100" dirty="0" smtClean="0">
              <a:solidFill>
                <a:schemeClr val="accent3"/>
              </a:solidFill>
              <a:latin typeface="Sylfaen" panose="010A0502050306030303" pitchFamily="18" charset="0"/>
            </a:endParaRPr>
          </a:p>
          <a:p>
            <a:pPr lvl="2">
              <a:spcBef>
                <a:spcPct val="5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Տարեկան ծավալներից</a:t>
            </a:r>
          </a:p>
          <a:p>
            <a:pPr lvl="2">
              <a:spcBef>
                <a:spcPct val="25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Զվարթնոցում ունեցած 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հանգույցից </a:t>
            </a:r>
            <a:endParaRPr lang="hy-AM" sz="1100" dirty="0" smtClean="0">
              <a:latin typeface="Sylfaen" panose="010A0502050306030303" pitchFamily="18" charset="0"/>
            </a:endParaRPr>
          </a:p>
          <a:p>
            <a:pPr lvl="2">
              <a:spcBef>
                <a:spcPct val="25000"/>
              </a:spcBef>
            </a:pPr>
            <a:r>
              <a:rPr lang="hy-AM" sz="1100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5 խոշ</a:t>
            </a:r>
            <a:r>
              <a:rPr lang="en-US" sz="1100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որ</a:t>
            </a:r>
            <a:r>
              <a:rPr lang="hy-AM" sz="1100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ագույն փոխադրողներին 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պատկանել</a:t>
            </a:r>
            <a:r>
              <a:rPr lang="en-US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ի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ությունից</a:t>
            </a:r>
            <a:endParaRPr lang="hy-AM" sz="1100" dirty="0" smtClean="0">
              <a:latin typeface="Sylfaen" panose="010A0502050306030303" pitchFamily="18" charset="0"/>
            </a:endParaRPr>
          </a:p>
          <a:p>
            <a:pPr lvl="1">
              <a:spcBef>
                <a:spcPct val="25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Բացի այդ, 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պետական տուրքերի, օր.՝ </a:t>
            </a:r>
            <a:r>
              <a:rPr lang="en-US" sz="1100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մեկնելու</a:t>
            </a:r>
            <a:r>
              <a:rPr lang="en-US" sz="1100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 </a:t>
            </a:r>
            <a:r>
              <a:rPr lang="en-US" sz="1100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տուրքի</a:t>
            </a:r>
            <a:r>
              <a:rPr lang="hy-AM" sz="1100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 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նվազեցումը  </a:t>
            </a:r>
            <a:r>
              <a:rPr lang="hy-AM" sz="1100" dirty="0" smtClean="0">
                <a:latin typeface="Sylfaen" panose="010A0502050306030303" pitchFamily="18" charset="0"/>
              </a:rPr>
              <a:t>կարող է ավելի մատչելի դարձնել ավիատոմսերի վարձը ուղևորների համար:</a:t>
            </a:r>
          </a:p>
          <a:p>
            <a:pPr marL="261938" lvl="2" indent="0">
              <a:spcBef>
                <a:spcPct val="25000"/>
              </a:spcBef>
              <a:buNone/>
            </a:pPr>
            <a:endParaRPr lang="hy-AM" sz="1100" dirty="0" smtClean="0">
              <a:latin typeface="Sylfaen" panose="010A0502050306030303" pitchFamily="18" charset="0"/>
            </a:endParaRPr>
          </a:p>
          <a:p>
            <a:pPr lvl="2">
              <a:spcBef>
                <a:spcPct val="25000"/>
              </a:spcBef>
            </a:pPr>
            <a:endParaRPr lang="hy-AM" sz="1100" dirty="0" smtClean="0">
              <a:latin typeface="Sylfaen" panose="010A0502050306030303" pitchFamily="18" charset="0"/>
            </a:endParaRPr>
          </a:p>
        </p:txBody>
      </p:sp>
      <p:sp>
        <p:nvSpPr>
          <p:cNvPr id="32" name="McK 4. Footnote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4944" y="5536827"/>
            <a:ext cx="87941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 smtClean="0">
                <a:latin typeface="Sylfaen" panose="010A0502050306030303" pitchFamily="18" charset="0"/>
              </a:rPr>
              <a:t>1	</a:t>
            </a:r>
            <a:r>
              <a:rPr lang="en-US" dirty="0" err="1" smtClean="0">
                <a:latin typeface="Sylfaen" panose="010A0502050306030303" pitchFamily="18" charset="0"/>
              </a:rPr>
              <a:t>Ներառյալ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ապահովագրությունը</a:t>
            </a:r>
            <a:endParaRPr lang="en-US" dirty="0" smtClean="0">
              <a:latin typeface="Sylfaen" panose="010A0502050306030303" pitchFamily="18" charset="0"/>
            </a:endParaRPr>
          </a:p>
          <a:p>
            <a:r>
              <a:rPr lang="de-DE" dirty="0" smtClean="0">
                <a:latin typeface="Sylfaen" panose="010A0502050306030303" pitchFamily="18" charset="0"/>
              </a:rPr>
              <a:t>2 </a:t>
            </a:r>
            <a:r>
              <a:rPr lang="de-DE" dirty="0" err="1" smtClean="0">
                <a:latin typeface="Sylfaen" panose="010A0502050306030303" pitchFamily="18" charset="0"/>
              </a:rPr>
              <a:t>Ներառյալ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օդանավի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անձնակազմի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աշխատավարձը</a:t>
            </a:r>
            <a:r>
              <a:rPr lang="de-DE" dirty="0" smtClean="0">
                <a:latin typeface="Sylfaen" panose="010A0502050306030303" pitchFamily="18" charset="0"/>
              </a:rPr>
              <a:t> և </a:t>
            </a:r>
            <a:r>
              <a:rPr lang="de-DE" dirty="0" err="1" smtClean="0">
                <a:latin typeface="Sylfaen" panose="010A0502050306030303" pitchFamily="18" charset="0"/>
              </a:rPr>
              <a:t>այլ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ծախսերը</a:t>
            </a:r>
            <a:endParaRPr lang="de-DE" dirty="0" smtClean="0">
              <a:latin typeface="Sylfaen" panose="010A0502050306030303" pitchFamily="18" charset="0"/>
            </a:endParaRPr>
          </a:p>
          <a:p>
            <a:r>
              <a:rPr lang="de-DE" dirty="0" smtClean="0">
                <a:latin typeface="Sylfaen" panose="010A0502050306030303" pitchFamily="18" charset="0"/>
              </a:rPr>
              <a:t>3 LOT </a:t>
            </a:r>
            <a:r>
              <a:rPr lang="de-DE" dirty="0" err="1" smtClean="0">
                <a:latin typeface="Sylfaen" panose="010A0502050306030303" pitchFamily="18" charset="0"/>
              </a:rPr>
              <a:t>ընկերության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տվյալների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հիման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վրա</a:t>
            </a:r>
            <a:r>
              <a:rPr lang="de-DE" dirty="0" smtClean="0">
                <a:latin typeface="Sylfaen" panose="010A0502050306030303" pitchFamily="18" charset="0"/>
              </a:rPr>
              <a:t>, </a:t>
            </a:r>
            <a:r>
              <a:rPr lang="de-DE" dirty="0" err="1" smtClean="0">
                <a:latin typeface="Sylfaen" panose="010A0502050306030303" pitchFamily="18" charset="0"/>
              </a:rPr>
              <a:t>ճշգրտված</a:t>
            </a:r>
            <a:r>
              <a:rPr lang="de-DE" dirty="0" smtClean="0">
                <a:latin typeface="Sylfaen" panose="010A0502050306030303" pitchFamily="18" charset="0"/>
              </a:rPr>
              <a:t>՝ </a:t>
            </a:r>
            <a:r>
              <a:rPr lang="de-DE" dirty="0" err="1" smtClean="0">
                <a:latin typeface="Sylfaen" panose="010A0502050306030303" pitchFamily="18" charset="0"/>
              </a:rPr>
              <a:t>ըստ</a:t>
            </a:r>
            <a:r>
              <a:rPr lang="de-DE" dirty="0" smtClean="0">
                <a:latin typeface="Sylfaen" panose="010A0502050306030303" pitchFamily="18" charset="0"/>
              </a:rPr>
              <a:t> ՀՀ </a:t>
            </a:r>
            <a:r>
              <a:rPr lang="de-DE" dirty="0" err="1" smtClean="0">
                <a:latin typeface="Sylfaen" panose="010A0502050306030303" pitchFamily="18" charset="0"/>
              </a:rPr>
              <a:t>վառելիքի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գնի</a:t>
            </a:r>
            <a:r>
              <a:rPr lang="de-DE" dirty="0" smtClean="0">
                <a:latin typeface="Sylfaen" panose="010A0502050306030303" pitchFamily="18" charset="0"/>
              </a:rPr>
              <a:t> և </a:t>
            </a:r>
            <a:r>
              <a:rPr lang="de-DE" dirty="0" err="1" smtClean="0">
                <a:latin typeface="Sylfaen" panose="010A0502050306030303" pitchFamily="18" charset="0"/>
              </a:rPr>
              <a:t>օդանավակայանի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վարձերի</a:t>
            </a:r>
            <a:r>
              <a:rPr lang="de-DE" dirty="0" smtClean="0">
                <a:latin typeface="Sylfaen" panose="010A0502050306030303" pitchFamily="18" charset="0"/>
              </a:rPr>
              <a:t>  </a:t>
            </a:r>
          </a:p>
          <a:p>
            <a:r>
              <a:rPr lang="de-DE" dirty="0">
                <a:latin typeface="Sylfaen" panose="010A0502050306030303" pitchFamily="18" charset="0"/>
              </a:rPr>
              <a:t>4 </a:t>
            </a:r>
            <a:r>
              <a:rPr lang="de-DE" dirty="0" err="1">
                <a:latin typeface="Sylfaen" panose="010A0502050306030303" pitchFamily="18" charset="0"/>
              </a:rPr>
              <a:t>Ներառյալ</a:t>
            </a:r>
            <a:r>
              <a:rPr lang="de-DE" dirty="0">
                <a:latin typeface="Sylfaen" panose="010A0502050306030303" pitchFamily="18" charset="0"/>
              </a:rPr>
              <a:t> </a:t>
            </a:r>
            <a:r>
              <a:rPr lang="de-DE" dirty="0" err="1">
                <a:latin typeface="Sylfaen" panose="010A0502050306030303" pitchFamily="18" charset="0"/>
              </a:rPr>
              <a:t>օդանավի</a:t>
            </a:r>
            <a:r>
              <a:rPr lang="de-DE" dirty="0">
                <a:latin typeface="Sylfaen" panose="010A0502050306030303" pitchFamily="18" charset="0"/>
              </a:rPr>
              <a:t> </a:t>
            </a:r>
            <a:r>
              <a:rPr lang="de-DE" dirty="0" err="1">
                <a:latin typeface="Sylfaen" panose="010A0502050306030303" pitchFamily="18" charset="0"/>
              </a:rPr>
              <a:t>անձնակազմի</a:t>
            </a:r>
            <a:r>
              <a:rPr lang="de-DE" dirty="0">
                <a:latin typeface="Sylfaen" panose="010A0502050306030303" pitchFamily="18" charset="0"/>
              </a:rPr>
              <a:t> </a:t>
            </a:r>
            <a:r>
              <a:rPr lang="de-DE" dirty="0" err="1">
                <a:latin typeface="Sylfaen" panose="010A0502050306030303" pitchFamily="18" charset="0"/>
              </a:rPr>
              <a:t>աշխատավարձը</a:t>
            </a:r>
            <a:r>
              <a:rPr lang="de-DE" dirty="0">
                <a:latin typeface="Sylfaen" panose="010A0502050306030303" pitchFamily="18" charset="0"/>
              </a:rPr>
              <a:t> և </a:t>
            </a:r>
            <a:r>
              <a:rPr lang="de-DE" dirty="0" err="1">
                <a:latin typeface="Sylfaen" panose="010A0502050306030303" pitchFamily="18" charset="0"/>
              </a:rPr>
              <a:t>այլ</a:t>
            </a:r>
            <a:r>
              <a:rPr lang="de-DE" dirty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ծախսերը</a:t>
            </a:r>
            <a:endParaRPr lang="de-DE" dirty="0" smtClean="0">
              <a:latin typeface="Sylfaen" panose="010A0502050306030303" pitchFamily="18" charset="0"/>
            </a:endParaRPr>
          </a:p>
          <a:p>
            <a:r>
              <a:rPr lang="de-DE" dirty="0" smtClean="0">
                <a:latin typeface="Sylfaen" panose="010A0502050306030303" pitchFamily="18" charset="0"/>
              </a:rPr>
              <a:t>5 </a:t>
            </a:r>
            <a:r>
              <a:rPr lang="de-DE" dirty="0" err="1" smtClean="0">
                <a:latin typeface="Sylfaen" panose="010A0502050306030303" pitchFamily="18" charset="0"/>
              </a:rPr>
              <a:t>Ներառյալ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ապահովագրությունը</a:t>
            </a:r>
            <a:r>
              <a:rPr lang="de-DE" dirty="0" smtClean="0">
                <a:solidFill>
                  <a:srgbClr val="5F5F5F"/>
                </a:solidFill>
                <a:latin typeface="Sylfaen" panose="010A0502050306030303" pitchFamily="18" charset="0"/>
              </a:rPr>
              <a:t>՝ հիմք ընդունելով ամբողջությամբ </a:t>
            </a:r>
            <a:r>
              <a:rPr lang="de-DE" dirty="0" smtClean="0">
                <a:latin typeface="Sylfaen" panose="010A0502050306030303" pitchFamily="18" charset="0"/>
              </a:rPr>
              <a:t>փոփոխական ծախսերը</a:t>
            </a:r>
            <a:endParaRPr lang="de-DE" dirty="0">
              <a:latin typeface="Sylfaen" panose="010A0502050306030303" pitchFamily="18" charset="0"/>
            </a:endParaRPr>
          </a:p>
          <a:p>
            <a:r>
              <a:rPr lang="de-DE" dirty="0" smtClean="0">
                <a:latin typeface="Sylfaen" panose="010A0502050306030303" pitchFamily="18" charset="0"/>
              </a:rPr>
              <a:t>6 A320 </a:t>
            </a:r>
            <a:r>
              <a:rPr lang="de-DE" dirty="0" err="1" smtClean="0">
                <a:latin typeface="Sylfaen" panose="010A0502050306030303" pitchFamily="18" charset="0"/>
              </a:rPr>
              <a:t>օդանավ</a:t>
            </a:r>
            <a:r>
              <a:rPr lang="de-DE" dirty="0" smtClean="0">
                <a:latin typeface="Sylfaen" panose="010A0502050306030303" pitchFamily="18" charset="0"/>
              </a:rPr>
              <a:t>՝ 150 </a:t>
            </a:r>
            <a:r>
              <a:rPr lang="de-DE" dirty="0" err="1" smtClean="0">
                <a:latin typeface="Sylfaen" panose="010A0502050306030303" pitchFamily="18" charset="0"/>
              </a:rPr>
              <a:t>նստատեղերով</a:t>
            </a:r>
            <a:r>
              <a:rPr lang="de-DE" dirty="0" smtClean="0">
                <a:latin typeface="Sylfaen" panose="010A0502050306030303" pitchFamily="18" charset="0"/>
              </a:rPr>
              <a:t> և 80% </a:t>
            </a:r>
            <a:r>
              <a:rPr lang="de-DE" dirty="0" err="1" smtClean="0">
                <a:latin typeface="Sylfaen" panose="010A0502050306030303" pitchFamily="18" charset="0"/>
              </a:rPr>
              <a:t>զբաղվածությամբ</a:t>
            </a:r>
            <a:endParaRPr lang="de-DE" dirty="0" smtClean="0">
              <a:latin typeface="Sylfaen" panose="010A0502050306030303" pitchFamily="18" charset="0"/>
            </a:endParaRPr>
          </a:p>
          <a:p>
            <a:r>
              <a:rPr lang="de-DE" dirty="0" smtClean="0">
                <a:latin typeface="Sylfaen" panose="010A0502050306030303" pitchFamily="18" charset="0"/>
              </a:rPr>
              <a:t>7 </a:t>
            </a:r>
            <a:r>
              <a:rPr lang="de-DE" dirty="0" err="1" smtClean="0">
                <a:latin typeface="Sylfaen" panose="010A0502050306030303" pitchFamily="18" charset="0"/>
              </a:rPr>
              <a:t>Ենթադրություն</a:t>
            </a:r>
            <a:r>
              <a:rPr lang="de-DE" dirty="0" smtClean="0">
                <a:latin typeface="Sylfaen" panose="010A0502050306030303" pitchFamily="18" charset="0"/>
              </a:rPr>
              <a:t>՝ </a:t>
            </a:r>
            <a:r>
              <a:rPr lang="de-DE" dirty="0" err="1" smtClean="0">
                <a:latin typeface="Sylfaen" panose="010A0502050306030303" pitchFamily="18" charset="0"/>
              </a:rPr>
              <a:t>փոփոխական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միջնորդավճարներ</a:t>
            </a:r>
            <a:r>
              <a:rPr lang="de-DE" dirty="0" smtClean="0">
                <a:latin typeface="Sylfaen" panose="010A0502050306030303" pitchFamily="18" charset="0"/>
              </a:rPr>
              <a:t>, </a:t>
            </a:r>
            <a:r>
              <a:rPr lang="de-DE" dirty="0" err="1" smtClean="0">
                <a:latin typeface="Sylfaen" panose="010A0502050306030303" pitchFamily="18" charset="0"/>
              </a:rPr>
              <a:t>իրացման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այլ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ծախսերը</a:t>
            </a:r>
            <a:r>
              <a:rPr lang="de-DE" dirty="0" smtClean="0">
                <a:latin typeface="Sylfaen" panose="010A0502050306030303" pitchFamily="18" charset="0"/>
              </a:rPr>
              <a:t>՝ 50%-</a:t>
            </a:r>
            <a:r>
              <a:rPr lang="de-DE" dirty="0" err="1" smtClean="0">
                <a:latin typeface="Sylfaen" panose="010A0502050306030303" pitchFamily="18" charset="0"/>
              </a:rPr>
              <a:t>ով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հաստատուն</a:t>
            </a:r>
            <a:r>
              <a:rPr lang="de-DE" dirty="0" smtClean="0">
                <a:latin typeface="Sylfaen" panose="010A0502050306030303" pitchFamily="18" charset="0"/>
              </a:rPr>
              <a:t>, 50%-</a:t>
            </a:r>
            <a:r>
              <a:rPr lang="de-DE" dirty="0" err="1" smtClean="0">
                <a:latin typeface="Sylfaen" panose="010A0502050306030303" pitchFamily="18" charset="0"/>
              </a:rPr>
              <a:t>ով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փոփոխական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2" name="McK 1. On-page tracker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4944" y="0"/>
            <a:ext cx="42880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1 </a:t>
            </a:r>
            <a:r>
              <a:rPr lang="hy-AM" sz="13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 ուղղակի խրախուսման միջոցներ</a:t>
            </a:r>
            <a:endParaRPr lang="hy-AM" sz="13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46" name="Rectangle 3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19497" y="215444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65" name="Straight Connector 64"/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2498653" y="1179513"/>
            <a:ext cx="0" cy="429351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25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39999" y="1077946"/>
            <a:ext cx="5168009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200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… </a:t>
            </a:r>
            <a:r>
              <a:rPr lang="en-US" sz="1200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չվերթների</a:t>
            </a:r>
            <a:r>
              <a:rPr lang="en-US" sz="1200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եկամտաբերությունը</a:t>
            </a:r>
            <a:r>
              <a:rPr lang="en-US" sz="1200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զգալիորեն</a:t>
            </a:r>
            <a:r>
              <a:rPr lang="en-US" sz="1200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baseline="0" noProof="0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բարձրացնելու</a:t>
            </a:r>
            <a:r>
              <a:rPr lang="en-US" sz="1200" b="1" baseline="0" noProof="0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baseline="0" noProof="0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ներուժով</a:t>
            </a:r>
            <a:endParaRPr lang="en-US" sz="1200" b="1" baseline="0" noProof="0" dirty="0">
              <a:solidFill>
                <a:srgbClr val="0077B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121" name="Straight Connector 120"/>
          <p:cNvCxnSpPr/>
          <p:nvPr>
            <p:custDataLst>
              <p:tags r:id="rId14"/>
            </p:custDataLst>
          </p:nvPr>
        </p:nvCxnSpPr>
        <p:spPr bwMode="gray">
          <a:xfrm>
            <a:off x="5726113" y="357663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>
            <p:custDataLst>
              <p:tags r:id="rId15"/>
            </p:custDataLst>
          </p:nvPr>
        </p:nvCxnSpPr>
        <p:spPr bwMode="gray">
          <a:xfrm>
            <a:off x="6173788" y="372903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>
            <p:custDataLst>
              <p:tags r:id="rId16"/>
            </p:custDataLst>
          </p:nvPr>
        </p:nvCxnSpPr>
        <p:spPr bwMode="gray">
          <a:xfrm>
            <a:off x="5268913" y="3414713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>
            <p:custDataLst>
              <p:tags r:id="rId17"/>
            </p:custDataLst>
          </p:nvPr>
        </p:nvCxnSpPr>
        <p:spPr bwMode="gray">
          <a:xfrm>
            <a:off x="4821238" y="323373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>
            <p:custDataLst>
              <p:tags r:id="rId18"/>
            </p:custDataLst>
          </p:nvPr>
        </p:nvCxnSpPr>
        <p:spPr bwMode="gray">
          <a:xfrm>
            <a:off x="4364038" y="287178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>
            <p:custDataLst>
              <p:tags r:id="rId19"/>
            </p:custDataLst>
          </p:nvPr>
        </p:nvCxnSpPr>
        <p:spPr bwMode="gray">
          <a:xfrm>
            <a:off x="3916363" y="287178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20"/>
            </p:custDataLst>
          </p:nvPr>
        </p:nvCxnSpPr>
        <p:spPr bwMode="gray">
          <a:xfrm>
            <a:off x="3459163" y="2824163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>
            <p:custDataLst>
              <p:tags r:id="rId21"/>
            </p:custDataLst>
          </p:nvPr>
        </p:nvCxnSpPr>
        <p:spPr bwMode="gray">
          <a:xfrm>
            <a:off x="3011488" y="2538413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>
            <p:custDataLst>
              <p:tags r:id="rId22"/>
            </p:custDataLst>
          </p:nvPr>
        </p:nvCxnSpPr>
        <p:spPr bwMode="gray">
          <a:xfrm>
            <a:off x="6630988" y="3871913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>
            <p:custDataLst>
              <p:tags r:id="rId23"/>
            </p:custDataLst>
          </p:nvPr>
        </p:nvCxnSpPr>
        <p:spPr bwMode="gray">
          <a:xfrm>
            <a:off x="7078663" y="397668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>
            <p:custDataLst>
              <p:tags r:id="rId24"/>
            </p:custDataLst>
          </p:nvPr>
        </p:nvCxnSpPr>
        <p:spPr bwMode="gray">
          <a:xfrm>
            <a:off x="7535863" y="4024313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>
            <p:custDataLst>
              <p:tags r:id="rId25"/>
            </p:custDataLst>
          </p:nvPr>
        </p:nvCxnSpPr>
        <p:spPr bwMode="gray">
          <a:xfrm>
            <a:off x="7983538" y="411003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>
            <p:custDataLst>
              <p:tags r:id="rId26"/>
            </p:custDataLst>
          </p:nvPr>
        </p:nvCxnSpPr>
        <p:spPr bwMode="gray">
          <a:xfrm>
            <a:off x="8440738" y="4186238"/>
            <a:ext cx="1238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436696547"/>
              </p:ext>
            </p:extLst>
          </p:nvPr>
        </p:nvGraphicFramePr>
        <p:xfrm>
          <a:off x="2525713" y="2224088"/>
          <a:ext cx="6534270" cy="216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688" name="Chart" r:id="rId54" imgW="6534150" imgH="2162175" progId="MSGraph.Chart.8">
                  <p:embed followColorScheme="full"/>
                </p:oleObj>
              </mc:Choice>
              <mc:Fallback>
                <p:oleObj name="Chart" r:id="rId54" imgW="6534150" imgH="2162175" progId="MSGraph.Chart.8">
                  <p:embed followColorScheme="full"/>
                  <p:pic>
                    <p:nvPicPr>
                      <p:cNvPr id="0" name="Picture 421"/>
                      <p:cNvPicPr>
                        <a:picLocks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224088"/>
                        <a:ext cx="6534270" cy="2162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3028951" y="4344988"/>
            <a:ext cx="4349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</a:rPr>
              <a:t>Հարկ</a:t>
            </a:r>
            <a:r>
              <a:rPr lang="en-US" sz="900" dirty="0" smtClean="0"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</a:rPr>
              <a:t>վաճառքից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96" name="Rectangle 95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3663950" y="2771775"/>
            <a:ext cx="1714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53B69F4-44CA-4BB2-9466-85AE9C06EF76}" type="datetime'''''''''''''''''''2''''''''''5'''''''''''''''''''''''''''''''">
              <a:rPr lang="en-US" sz="1000">
                <a:latin typeface="Sylfaen" panose="010A0502050306030303" pitchFamily="18" charset="0"/>
              </a:rPr>
              <a:pPr algn="ctr"/>
              <a:t>25</a:t>
            </a:fld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8" name="Rectangle 67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8484781" y="4344988"/>
            <a:ext cx="5745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</a:rPr>
              <a:t>Շահույթի</a:t>
            </a:r>
            <a:r>
              <a:rPr lang="en-US" sz="900" dirty="0" smtClean="0"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</a:rPr>
              <a:t>մարժա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gray">
          <a:xfrm>
            <a:off x="8228542" y="4344988"/>
            <a:ext cx="328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noProof="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Այլ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103" name="Rectangle 102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8188325" y="4071938"/>
            <a:ext cx="1714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C7AC215-E3B9-4148-92FD-E5552026C9F0}" type="datetime'''''''''''3''''''''''''''''''''7'''''''''''''''''">
              <a:rPr lang="en-US" sz="1000">
                <a:latin typeface="Sylfaen" panose="010A0502050306030303" pitchFamily="18" charset="0"/>
              </a:rPr>
              <a:pPr algn="ctr"/>
              <a:t>37</a:t>
            </a:fld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gray">
          <a:xfrm>
            <a:off x="7622646" y="4344988"/>
            <a:ext cx="5656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Առաջխաղացում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, </a:t>
            </a:r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վաճառք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, բաշխում</a:t>
            </a:r>
            <a:r>
              <a:rPr lang="en-US" sz="900" baseline="300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7</a:t>
            </a:r>
            <a:endParaRPr lang="en-US" sz="900" baseline="300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102" name="Rectangle 101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7735888" y="3990975"/>
            <a:ext cx="1714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267ACBA-9DB4-4877-AD41-2920D9B5F89A}" type="datetime'''''''''''''''''''''''''3''''''''''''''''''''8'''''''''''''''">
              <a:rPr lang="en-US" sz="1000">
                <a:latin typeface="Sylfaen" panose="010A0502050306030303" pitchFamily="18" charset="0"/>
              </a:rPr>
              <a:pPr algn="ctr"/>
              <a:t>38</a:t>
            </a:fld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7146395" y="4344988"/>
            <a:ext cx="461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900" noProof="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Տեղափ</a:t>
            </a:r>
            <a:r>
              <a:rPr lang="de-DE" sz="900" noProof="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. </a:t>
            </a:r>
            <a:r>
              <a:rPr lang="de-DE" sz="900" noProof="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վճար</a:t>
            </a:r>
            <a:endParaRPr lang="de-DE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  <a:p>
            <a:r>
              <a:rPr lang="de-DE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(պետական</a:t>
            </a:r>
            <a:r>
              <a:rPr lang="de-DE" sz="900" noProof="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)</a:t>
            </a:r>
            <a:r>
              <a:rPr lang="de-DE" sz="900" baseline="30000" noProof="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6</a:t>
            </a:r>
            <a:endParaRPr lang="en-US" sz="9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101" name="Rectangle 100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7283450" y="3924300"/>
            <a:ext cx="1714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0CCF223-6F7A-40B2-94AD-B7B001290C52}" type="datetime'''''''2''''''''''4'''''''">
              <a:rPr lang="en-US" sz="1000">
                <a:latin typeface="Sylfaen" panose="010A0502050306030303" pitchFamily="18" charset="0"/>
              </a:rPr>
              <a:pPr algn="ctr"/>
              <a:t>24</a:t>
            </a:fld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6" name="Rectangle 105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6643688" y="4344988"/>
            <a:ext cx="447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</a:rPr>
              <a:t>Օդանավակայանի</a:t>
            </a:r>
            <a:r>
              <a:rPr lang="en-US" sz="900" dirty="0" smtClean="0">
                <a:latin typeface="Sylfaen" panose="010A0502050306030303" pitchFamily="18" charset="0"/>
              </a:rPr>
              <a:t> վճարներ</a:t>
            </a:r>
            <a:r>
              <a:rPr lang="en-US" sz="900" baseline="30000" dirty="0" smtClean="0">
                <a:latin typeface="Sylfaen" panose="010A0502050306030303" pitchFamily="18" charset="0"/>
              </a:rPr>
              <a:t>6</a:t>
            </a:r>
            <a:endParaRPr lang="en-US" sz="9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0" name="Rectangle 99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auto">
          <a:xfrm>
            <a:off x="6831013" y="3848100"/>
            <a:ext cx="171450" cy="15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5" tIns="0" rIns="1587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98E4BFA-BEE4-4505-8EC6-112D0F6A03EC}" type="datetime'''''''''''''''''''4''''7'">
              <a:rPr lang="en-US" sz="1000">
                <a:latin typeface="Sylfaen" panose="010A0502050306030303" pitchFamily="18" charset="0"/>
              </a:rPr>
              <a:pPr algn="ctr"/>
              <a:t>47</a:t>
            </a:fld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9" name="Rectangle 98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6209414" y="4344988"/>
            <a:ext cx="3909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900" dirty="0" smtClean="0">
                <a:latin typeface="Sylfaen" panose="010A0502050306030303" pitchFamily="18" charset="0"/>
              </a:rPr>
              <a:t>Օդա-նավի վարձակալ.</a:t>
            </a:r>
            <a:r>
              <a:rPr lang="de-DE" sz="900" baseline="30000" dirty="0" smtClean="0">
                <a:latin typeface="Sylfaen" panose="010A0502050306030303" pitchFamily="18" charset="0"/>
              </a:rPr>
              <a:t>5</a:t>
            </a:r>
            <a:endParaRPr lang="en-US" sz="900" baseline="30000" dirty="0" smtClean="0">
              <a:latin typeface="Sylfaen" panose="010A0502050306030303" pitchFamily="18" charset="0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gray">
          <a:xfrm>
            <a:off x="5788025" y="434498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Ուղևոր-ների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սպասարկ.</a:t>
            </a:r>
            <a:r>
              <a:rPr lang="en-US" sz="900" baseline="300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4</a:t>
            </a:r>
            <a:endParaRPr lang="en-US" sz="900" baseline="300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gray">
          <a:xfrm>
            <a:off x="5321300" y="4344988"/>
            <a:ext cx="40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Կայանման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ծախս</a:t>
            </a:r>
            <a:endParaRPr lang="en-US" sz="9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gray">
          <a:xfrm>
            <a:off x="4883150" y="43449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Օդանավի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սպասարկ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.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gray">
          <a:xfrm>
            <a:off x="4425950" y="4344988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Վառե-լիք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44"/>
            </p:custDataLst>
          </p:nvPr>
        </p:nvSpPr>
        <p:spPr bwMode="gray">
          <a:xfrm>
            <a:off x="3916363" y="4344988"/>
            <a:ext cx="496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Փոխադրողի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հասույթ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3521075" y="4344988"/>
            <a:ext cx="34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</a:rPr>
              <a:t>Մեկ-նելու</a:t>
            </a:r>
            <a:r>
              <a:rPr lang="en-US" sz="900" dirty="0" smtClean="0"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</a:rPr>
              <a:t>տուրք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46"/>
            </p:custDataLst>
          </p:nvPr>
        </p:nvSpPr>
        <p:spPr bwMode="auto">
          <a:xfrm>
            <a:off x="2573867" y="4344988"/>
            <a:ext cx="455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 err="1" smtClean="0">
                <a:latin typeface="Sylfaen" panose="010A0502050306030303" pitchFamily="18" charset="0"/>
              </a:rPr>
              <a:t>Տոմսի</a:t>
            </a:r>
            <a:r>
              <a:rPr lang="en-US" sz="900" dirty="0" smtClean="0"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</a:rPr>
              <a:t>գինը</a:t>
            </a:r>
            <a:r>
              <a:rPr lang="en-US" sz="900" dirty="0" smtClean="0"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</a:rPr>
              <a:t>ուղևորի</a:t>
            </a:r>
            <a:r>
              <a:rPr lang="en-US" sz="900" dirty="0" smtClean="0"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latin typeface="Sylfaen" panose="010A0502050306030303" pitchFamily="18" charset="0"/>
              </a:rPr>
              <a:t>համար</a:t>
            </a:r>
            <a:endParaRPr lang="en-US" sz="9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cxnSp>
        <p:nvCxnSpPr>
          <p:cNvPr id="108" name="Straight Connector 107"/>
          <p:cNvCxnSpPr/>
          <p:nvPr>
            <p:custDataLst>
              <p:tags r:id="rId47"/>
            </p:custDataLst>
          </p:nvPr>
        </p:nvCxnSpPr>
        <p:spPr>
          <a:xfrm>
            <a:off x="6831013" y="3233738"/>
            <a:ext cx="195639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>
            <p:custDataLst>
              <p:tags r:id="rId48"/>
            </p:custDataLst>
          </p:nvPr>
        </p:nvCxnSpPr>
        <p:spPr>
          <a:xfrm flipV="1">
            <a:off x="6831013" y="3233738"/>
            <a:ext cx="0" cy="4953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>
            <p:custDataLst>
              <p:tags r:id="rId49"/>
            </p:custDataLst>
          </p:nvPr>
        </p:nvCxnSpPr>
        <p:spPr>
          <a:xfrm flipV="1">
            <a:off x="8787406" y="3233738"/>
            <a:ext cx="0" cy="495300"/>
          </a:xfrm>
          <a:prstGeom prst="line">
            <a:avLst/>
          </a:prstGeom>
          <a:ln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utoShape 2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692901" y="1691983"/>
            <a:ext cx="2276156" cy="154196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hy-AM" sz="1100" b="1" baseline="0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Վայրէջքի և ուղևորների</a:t>
            </a:r>
            <a:r>
              <a:rPr lang="hy-AM" sz="1100" b="1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100" b="1" noProof="0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քանակի</a:t>
            </a:r>
            <a:r>
              <a:rPr lang="en-US" sz="1100" b="1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100" b="1" noProof="0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գծով</a:t>
            </a:r>
            <a:r>
              <a:rPr lang="en-US" sz="1100" b="1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100" b="1" noProof="0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գանձումների</a:t>
            </a:r>
            <a:r>
              <a:rPr lang="en-US" sz="1100" b="1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` 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50%-ով </a:t>
            </a:r>
            <a:r>
              <a:rPr lang="hy-AM" sz="1100" b="1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նվազեցումը «Զվարթնոց» օդա</a:t>
            </a:r>
            <a:r>
              <a:rPr lang="en-US" sz="1100" b="1" noProof="0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նա</a:t>
            </a:r>
            <a:r>
              <a:rPr lang="hy-AM" sz="1100" b="1" noProof="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վակայանում </a:t>
            </a:r>
            <a:r>
              <a:rPr lang="hy-AM" sz="1100" b="1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կկրճատեր փոխադրողի ծախսերը 16 ԱՄՆ դոլարով 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մեկ ուղևորի հաշվով և զգալիորեն կբարձրացներ շահույթի մարժան (26 ԱՄՆ դոլարից (4%) մինչև 42 ԱՄՆ դոլար (7%))</a:t>
            </a:r>
            <a:r>
              <a:rPr lang="en-US" sz="110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: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hy-AM" sz="1100" baseline="0" noProof="0" dirty="0">
              <a:solidFill>
                <a:schemeClr val="accent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945416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4943" y="366225"/>
            <a:ext cx="7614389" cy="523220"/>
          </a:xfrm>
        </p:spPr>
        <p:txBody>
          <a:bodyPr/>
          <a:lstStyle/>
          <a:p>
            <a:pPr marL="355600"/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Հայաստանի մասին իրազեկվածությանն ուղղված արշավը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ամենա</a:t>
            </a:r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մեծ դրական </a:t>
            </a:r>
            <a:r>
              <a:rPr lang="hy-AM" sz="1700" dirty="0" smtClean="0">
                <a:latin typeface="Sylfaen" panose="010A0502050306030303" pitchFamily="18" charset="0"/>
              </a:rPr>
              <a:t>անդրադարձ</a:t>
            </a:r>
            <a:r>
              <a:rPr lang="en-US" sz="1700" dirty="0" smtClean="0">
                <a:latin typeface="Sylfaen" panose="010A0502050306030303" pitchFamily="18" charset="0"/>
              </a:rPr>
              <a:t>ը</a:t>
            </a:r>
            <a:r>
              <a:rPr lang="hy-AM" sz="1700" dirty="0" smtClean="0">
                <a:latin typeface="Sylfaen" panose="010A0502050306030303" pitchFamily="18" charset="0"/>
              </a:rPr>
              <a:t> կունենա երկրի տնտեսության վրա</a:t>
            </a:r>
            <a:r>
              <a:rPr lang="en-US" sz="1700" dirty="0" smtClean="0">
                <a:latin typeface="Sylfaen" panose="010A0502050306030303" pitchFamily="18" charset="0"/>
              </a:rPr>
              <a:t>:</a:t>
            </a:r>
            <a:endParaRPr lang="en-US" sz="1700" dirty="0">
              <a:latin typeface="Sylfaen" panose="010A0502050306030303" pitchFamily="18" charset="0"/>
            </a:endParaRPr>
          </a:p>
        </p:txBody>
      </p:sp>
      <p:sp>
        <p:nvSpPr>
          <p:cNvPr id="39" name="McK 5. Source"/>
          <p:cNvSpPr>
            <a:spLocks noChangeArrowheads="1"/>
          </p:cNvSpPr>
          <p:nvPr/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ՀԱՄՀ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0" name="McK 4. Footnote"/>
          <p:cNvSpPr txBox="1">
            <a:spLocks noChangeArrowheads="1"/>
          </p:cNvSpPr>
          <p:nvPr/>
        </p:nvSpPr>
        <p:spPr bwMode="gray">
          <a:xfrm>
            <a:off x="174944" y="6396358"/>
            <a:ext cx="879411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 smtClean="0">
                <a:latin typeface="Sylfaen" panose="010A0502050306030303" pitchFamily="18" charset="0"/>
              </a:rPr>
              <a:t>1 </a:t>
            </a:r>
            <a:r>
              <a:rPr lang="en-US" dirty="0" err="1" smtClean="0">
                <a:latin typeface="Sylfaen" panose="010A0502050306030303" pitchFamily="18" charset="0"/>
              </a:rPr>
              <a:t>Նպատակային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ցուցանիշների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հիման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տե՛ս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հավելվածը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19" name="McK 1. On-page tracker"/>
          <p:cNvSpPr>
            <a:spLocks noChangeArrowheads="1"/>
          </p:cNvSpPr>
          <p:nvPr/>
        </p:nvSpPr>
        <p:spPr bwMode="gray">
          <a:xfrm>
            <a:off x="174944" y="0"/>
            <a:ext cx="46038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58775"/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1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20" name="Rectangle 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բ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211" y="1382327"/>
            <a:ext cx="3637873" cy="4328961"/>
            <a:chOff x="357824" y="1731042"/>
            <a:chExt cx="3637873" cy="4328961"/>
          </a:xfrm>
        </p:grpSpPr>
        <p:sp>
          <p:nvSpPr>
            <p:cNvPr id="28" name="Rectangle 16"/>
            <p:cNvSpPr txBox="1">
              <a:spLocks/>
            </p:cNvSpPr>
            <p:nvPr/>
          </p:nvSpPr>
          <p:spPr bwMode="gray">
            <a:xfrm>
              <a:off x="357824" y="2089685"/>
              <a:ext cx="3637873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30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Հայաստանի բրենդի վերաբերյալ մարքեթինգային նյութի մշակում </a:t>
              </a:r>
            </a:p>
            <a:p>
              <a:pPr lvl="1">
                <a:spcBef>
                  <a:spcPct val="30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Ընդհանուր գովազդ հեռուստատեսությամբ, տպագիր նյութերում և առցանց </a:t>
              </a:r>
            </a:p>
            <a:p>
              <a:pPr lvl="1">
                <a:spcBef>
                  <a:spcPct val="30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Մասնակցություն ՀՀ և միջազգային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զբոսաշրջային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ցուցահանդեսներին</a:t>
              </a:r>
            </a:p>
            <a:p>
              <a:pPr lvl="1">
                <a:spcBef>
                  <a:spcPct val="30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Թիրախային մարքեթինգային արշավ զբոսաշրջիկների հոսքեր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ներգրավող</a:t>
              </a:r>
              <a:r>
                <a:rPr lang="en-US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առանցքային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ոլորտներում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՝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հանդիպումներ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ԶԼՄ-ների ներկայ</a:t>
              </a:r>
              <a:r>
                <a:rPr lang="en-US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ա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ցուցիչների հ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ետ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, գովազդային և տեղեկատվական նյութեր</a:t>
              </a:r>
            </a:p>
            <a:p>
              <a:pPr lvl="1">
                <a:spcBef>
                  <a:spcPct val="30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Մասնակցություն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տեղի</a:t>
              </a:r>
              <a:r>
                <a:rPr lang="en-US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հայ</a:t>
              </a:r>
              <a:r>
                <a:rPr lang="en-US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սփյուռքի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կյանքին</a:t>
              </a:r>
              <a:r>
                <a:rPr lang="en-US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</a:t>
              </a:r>
              <a:r>
                <a:rPr lang="hy-AM" sz="1500" dirty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հիմնական արտասահմանյան շուկաներում</a:t>
              </a:r>
            </a:p>
          </p:txBody>
        </p:sp>
        <p:sp>
          <p:nvSpPr>
            <p:cNvPr id="31" name="AutoShape 71"/>
            <p:cNvSpPr>
              <a:spLocks noChangeArrowheads="1"/>
            </p:cNvSpPr>
            <p:nvPr/>
          </p:nvSpPr>
          <p:spPr bwMode="gray">
            <a:xfrm>
              <a:off x="357824" y="1731042"/>
              <a:ext cx="3637873" cy="2462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b="1" dirty="0" err="1" smtClean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rPr>
                <a:t>Նկարագրություն</a:t>
              </a:r>
              <a:endParaRPr lang="en-US" b="1" dirty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8660" y="1382327"/>
            <a:ext cx="4144712" cy="2274552"/>
            <a:chOff x="4725284" y="1288070"/>
            <a:chExt cx="2902336" cy="2274552"/>
          </a:xfrm>
        </p:grpSpPr>
        <p:sp>
          <p:nvSpPr>
            <p:cNvPr id="25" name="AutoShape 71"/>
            <p:cNvSpPr>
              <a:spLocks noChangeArrowheads="1"/>
            </p:cNvSpPr>
            <p:nvPr/>
          </p:nvSpPr>
          <p:spPr bwMode="gray">
            <a:xfrm>
              <a:off x="4725284" y="1288070"/>
              <a:ext cx="2902336" cy="2462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anchor="t" anchorCtr="0">
              <a:spAutoFit/>
            </a:bodyPr>
            <a:lstStyle/>
            <a:p>
              <a:r>
                <a:rPr lang="en-US" b="1" dirty="0" err="1" smtClean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rPr>
                <a:t>Պահանջվող</a:t>
              </a:r>
              <a:r>
                <a:rPr lang="en-US" b="1" dirty="0" smtClean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rPr>
                <a:t>միջոցներ</a:t>
              </a:r>
              <a:endParaRPr lang="en-US" b="1" dirty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endParaRPr>
            </a:p>
          </p:txBody>
        </p:sp>
        <p:sp>
          <p:nvSpPr>
            <p:cNvPr id="26" name="Rectangle 12"/>
            <p:cNvSpPr txBox="1">
              <a:spLocks/>
            </p:cNvSpPr>
            <p:nvPr/>
          </p:nvSpPr>
          <p:spPr bwMode="gray">
            <a:xfrm>
              <a:off x="4725284" y="1646713"/>
              <a:ext cx="2902336" cy="1915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hy-AM" sz="1500" i="1" dirty="0" smtClean="0">
                  <a:solidFill>
                    <a:schemeClr val="accent3"/>
                  </a:solidFill>
                  <a:latin typeface="Sylfaen" panose="010A0502050306030303" pitchFamily="18" charset="0"/>
                  <a:ea typeface="+mn-ea"/>
                  <a:cs typeface="Arial"/>
                </a:rPr>
                <a:t>1-3 մլն ԱՄՆ դոլար տարեկան</a:t>
              </a:r>
            </a:p>
            <a:p>
              <a:pPr lvl="1">
                <a:spcBef>
                  <a:spcPct val="15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Տարեկան 1 մլն ԱՄՆ դոլար՝ ըստ ՀԱՄՀ և </a:t>
              </a:r>
              <a:r>
                <a:rPr lang="en-US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Ձ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եռնարկությունների զարգացման և շուկայի մրցունակության ծրագրի (EDMC) ընթացիկ զեկույցի </a:t>
              </a:r>
            </a:p>
            <a:p>
              <a:pPr lvl="1">
                <a:spcBef>
                  <a:spcPct val="15000"/>
                </a:spcBef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Վրաստանի բրենդը գովազդելու համար նախատեսված երկրի տարեկան բյուջեն կազմում է 2.5 մլն ԱՄՆ դոլար:</a:t>
              </a:r>
              <a:endParaRPr lang="hy-AM" sz="1500" i="1" dirty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1" y="3762012"/>
            <a:ext cx="4319656" cy="1943176"/>
            <a:chOff x="4725284" y="2278975"/>
            <a:chExt cx="3809117" cy="1943176"/>
          </a:xfrm>
        </p:grpSpPr>
        <p:sp>
          <p:nvSpPr>
            <p:cNvPr id="33" name="AutoShape 71"/>
            <p:cNvSpPr>
              <a:spLocks noChangeArrowheads="1"/>
            </p:cNvSpPr>
            <p:nvPr/>
          </p:nvSpPr>
          <p:spPr bwMode="gray">
            <a:xfrm>
              <a:off x="4725284" y="2278975"/>
              <a:ext cx="1665301" cy="2462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anchor="t" anchorCtr="0">
              <a:spAutoFit/>
            </a:bodyPr>
            <a:lstStyle/>
            <a:p>
              <a:r>
                <a:rPr lang="en-US" b="1" dirty="0" err="1" smtClean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rPr>
                <a:t>Գնահատում</a:t>
              </a:r>
              <a:endParaRPr lang="en-US" b="1" dirty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endParaRPr>
            </a:p>
          </p:txBody>
        </p:sp>
        <p:sp>
          <p:nvSpPr>
            <p:cNvPr id="38" name="Rectangle 16"/>
            <p:cNvSpPr txBox="1">
              <a:spLocks/>
            </p:cNvSpPr>
            <p:nvPr/>
          </p:nvSpPr>
          <p:spPr bwMode="gray">
            <a:xfrm>
              <a:off x="4725285" y="2629407"/>
              <a:ext cx="3809116" cy="159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spcBef>
                  <a:spcPct val="30000"/>
                </a:spcBef>
                <a:buNone/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Տնտեսական օգուտ և ՀՀ ժամանող այցելուների թիվը զգալիորեն մեծացնելու ներուժ</a:t>
              </a:r>
            </a:p>
            <a:p>
              <a:pPr marL="361950" lvl="2" indent="-276225">
                <a:spcBef>
                  <a:spcPct val="30000"/>
                </a:spcBef>
                <a:buFont typeface="Wingdings" pitchFamily="2" charset="2"/>
                <a:buChar char="Ø"/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~ 110,000 </a:t>
              </a:r>
              <a:r>
                <a:rPr lang="en-US" sz="15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նոր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այցելուներ 1 տարի հետո</a:t>
              </a:r>
              <a:r>
                <a:rPr lang="hy-AM" sz="1500" baseline="300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1</a:t>
              </a: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</a:t>
              </a:r>
            </a:p>
            <a:p>
              <a:pPr marL="361950" lvl="2" indent="-276225">
                <a:spcBef>
                  <a:spcPct val="30000"/>
                </a:spcBef>
                <a:buFont typeface="Wingdings" pitchFamily="2" charset="2"/>
                <a:buChar char="Ø"/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Ազդեցություն ՀՆԱ-ի վրա՝ ~ 80 մլն ԱՄՆ դոլար</a:t>
              </a:r>
            </a:p>
            <a:p>
              <a:pPr marL="361950" lvl="2" indent="-276225">
                <a:spcBef>
                  <a:spcPct val="30000"/>
                </a:spcBef>
                <a:buFont typeface="Wingdings" pitchFamily="2" charset="2"/>
                <a:buChar char="Ø"/>
              </a:pPr>
              <a:r>
                <a:rPr lang="hy-AM" sz="15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Աշխատատեղերի ստեղծում՝ ~ 3,000</a:t>
              </a:r>
              <a:endParaRPr lang="hy-AM" sz="1500" dirty="0">
                <a:solidFill>
                  <a:srgbClr val="5F5F5F"/>
                </a:solidFill>
                <a:latin typeface="Sylfaen" panose="010A0502050306030303" pitchFamily="18" charset="0"/>
                <a:cs typeface="Arial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4229100" y="1649626"/>
            <a:ext cx="0" cy="40004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992659" y="3178661"/>
            <a:ext cx="526001" cy="942388"/>
            <a:chOff x="5361031" y="3297892"/>
            <a:chExt cx="526001" cy="942388"/>
          </a:xfrm>
        </p:grpSpPr>
        <p:sp>
          <p:nvSpPr>
            <p:cNvPr id="43" name="Chevron 42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85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3208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433" name="think-cell Slide" r:id="rId29" imgW="360" imgH="360" progId="">
                  <p:embed/>
                </p:oleObj>
              </mc:Choice>
              <mc:Fallback>
                <p:oleObj name="think-cell Slide" r:id="rId29" imgW="360" imgH="36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4944" y="3178629"/>
            <a:ext cx="8794112" cy="2841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908" y="286360"/>
            <a:ext cx="7678870" cy="492443"/>
          </a:xfrm>
        </p:spPr>
        <p:txBody>
          <a:bodyPr/>
          <a:lstStyle/>
          <a:p>
            <a:r>
              <a:rPr lang="hy-AM" sz="1600" dirty="0" smtClean="0">
                <a:latin typeface="Sylfaen" panose="010A0502050306030303" pitchFamily="18" charset="0"/>
              </a:rPr>
              <a:t>Հնարավոր է տեղական փոխադրողի աջակցության մի քանի տարբերակ, ընդ որում երաշխիքների տրամադրումը ենթադրում է նվազագույն մասնակցություն:</a:t>
            </a:r>
            <a:endParaRPr lang="hy-AM" sz="1600" dirty="0">
              <a:latin typeface="Sylfaen" panose="010A0502050306030303" pitchFamily="18" charset="0"/>
            </a:endParaRPr>
          </a:p>
        </p:txBody>
      </p:sp>
      <p:sp>
        <p:nvSpPr>
          <p:cNvPr id="8" name="McK 1. On-page tracker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4944" y="0"/>
            <a:ext cx="339035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2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Օժանդակություն</a:t>
            </a:r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տեղական</a:t>
            </a:r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փոխադրողին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ea typeface="+mj-ea"/>
              <a:sym typeface="Arial"/>
            </a:endParaRPr>
          </a:p>
        </p:txBody>
      </p:sp>
      <p:sp>
        <p:nvSpPr>
          <p:cNvPr id="34" name="McK 4. Footnote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4942" y="6020134"/>
            <a:ext cx="87941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800" dirty="0">
                <a:latin typeface="Sylfaen" panose="010A0502050306030303" pitchFamily="18" charset="0"/>
              </a:rPr>
              <a:t>1 </a:t>
            </a:r>
            <a:r>
              <a:rPr lang="en-US" sz="800" dirty="0" smtClean="0">
                <a:latin typeface="Sylfaen" panose="010A0502050306030303" pitchFamily="18" charset="0"/>
              </a:rPr>
              <a:t>A320 </a:t>
            </a:r>
            <a:r>
              <a:rPr lang="en-US" sz="800" dirty="0" err="1" smtClean="0">
                <a:latin typeface="Sylfaen" panose="010A0502050306030303" pitchFamily="18" charset="0"/>
              </a:rPr>
              <a:t>կամ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այլ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նմանատիպ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օդանավի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համար</a:t>
            </a:r>
            <a:endParaRPr lang="en-US" sz="800" dirty="0">
              <a:latin typeface="Sylfaen" panose="010A0502050306030303" pitchFamily="18" charset="0"/>
            </a:endParaRPr>
          </a:p>
          <a:p>
            <a:r>
              <a:rPr lang="en-US" sz="800" dirty="0">
                <a:latin typeface="Sylfaen" panose="010A0502050306030303" pitchFamily="18" charset="0"/>
              </a:rPr>
              <a:t>2 </a:t>
            </a:r>
            <a:r>
              <a:rPr lang="en-US" sz="800" dirty="0" err="1" smtClean="0">
                <a:latin typeface="Sylfaen" panose="010A0502050306030303" pitchFamily="18" charset="0"/>
              </a:rPr>
              <a:t>Բյուջետային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փոխադրողների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հետ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մրցակցության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դեպքում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պահանջվում</a:t>
            </a:r>
            <a:r>
              <a:rPr lang="en-US" sz="800" dirty="0" smtClean="0">
                <a:latin typeface="Sylfaen" panose="010A0502050306030303" pitchFamily="18" charset="0"/>
              </a:rPr>
              <a:t> է </a:t>
            </a:r>
            <a:r>
              <a:rPr lang="en-US" sz="800" dirty="0" err="1" smtClean="0">
                <a:latin typeface="Sylfaen" panose="010A0502050306030303" pitchFamily="18" charset="0"/>
              </a:rPr>
              <a:t>շատ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ավելի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էական</a:t>
            </a:r>
            <a:r>
              <a:rPr lang="en-US" sz="800" dirty="0" smtClean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աջակցություն</a:t>
            </a:r>
            <a:r>
              <a:rPr lang="en-US" sz="800" dirty="0" smtClean="0">
                <a:latin typeface="Sylfaen" panose="010A0502050306030303" pitchFamily="18" charset="0"/>
              </a:rPr>
              <a:t>:</a:t>
            </a:r>
            <a:endParaRPr lang="en-US" sz="800" dirty="0">
              <a:latin typeface="Sylfaen" panose="010A0502050306030303" pitchFamily="18" charset="0"/>
            </a:endParaRPr>
          </a:p>
          <a:p>
            <a:r>
              <a:rPr lang="de-DE" sz="800" dirty="0">
                <a:latin typeface="Sylfaen" panose="010A0502050306030303" pitchFamily="18" charset="0"/>
              </a:rPr>
              <a:t>3 </a:t>
            </a:r>
            <a:r>
              <a:rPr lang="de-DE" sz="800" dirty="0" err="1" smtClean="0">
                <a:latin typeface="Sylfaen" panose="010A0502050306030303" pitchFamily="18" charset="0"/>
              </a:rPr>
              <a:t>Ամսական</a:t>
            </a:r>
            <a:r>
              <a:rPr lang="de-DE" sz="800" dirty="0" smtClean="0">
                <a:latin typeface="Sylfaen" panose="010A0502050306030303" pitchFamily="18" charset="0"/>
              </a:rPr>
              <a:t> </a:t>
            </a:r>
            <a:r>
              <a:rPr lang="de-DE" sz="800" dirty="0" err="1" smtClean="0">
                <a:latin typeface="Sylfaen" panose="010A0502050306030303" pitchFamily="18" charset="0"/>
              </a:rPr>
              <a:t>վարձավճար</a:t>
            </a:r>
            <a:r>
              <a:rPr lang="de-DE" sz="800" dirty="0" smtClean="0">
                <a:latin typeface="Sylfaen" panose="010A0502050306030303" pitchFamily="18" charset="0"/>
              </a:rPr>
              <a:t>՝ </a:t>
            </a:r>
            <a:r>
              <a:rPr lang="de-DE" sz="8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250,000–350,000  ԱՄՆ </a:t>
            </a:r>
            <a:r>
              <a:rPr lang="de-DE" sz="80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դոլար</a:t>
            </a:r>
            <a:endParaRPr lang="de-DE" sz="800" dirty="0" smtClean="0">
              <a:solidFill>
                <a:srgbClr val="808080"/>
              </a:solidFill>
              <a:latin typeface="Sylfaen" panose="010A0502050306030303" pitchFamily="18" charset="0"/>
            </a:endParaRPr>
          </a:p>
          <a:p>
            <a:r>
              <a:rPr lang="de-DE" sz="800" dirty="0" smtClean="0">
                <a:latin typeface="Sylfaen" panose="010A0502050306030303" pitchFamily="18" charset="0"/>
              </a:rPr>
              <a:t>4	</a:t>
            </a:r>
            <a:r>
              <a:rPr lang="en-US" sz="800" dirty="0">
                <a:latin typeface="Sylfaen" panose="010A0502050306030303" pitchFamily="18" charset="0"/>
              </a:rPr>
              <a:t>2016թ.՝ </a:t>
            </a:r>
            <a:r>
              <a:rPr lang="en-US" sz="800" dirty="0" err="1">
                <a:latin typeface="Sylfaen" panose="010A0502050306030303" pitchFamily="18" charset="0"/>
              </a:rPr>
              <a:t>հաշվի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առնելով</a:t>
            </a:r>
            <a:r>
              <a:rPr lang="en-US" sz="800" dirty="0">
                <a:latin typeface="Sylfaen" panose="010A0502050306030303" pitchFamily="18" charset="0"/>
              </a:rPr>
              <a:t> 2013թ. </a:t>
            </a:r>
            <a:r>
              <a:rPr lang="en-US" sz="800" dirty="0" err="1">
                <a:latin typeface="Sylfaen" panose="010A0502050306030303" pitchFamily="18" charset="0"/>
              </a:rPr>
              <a:t>ավիատոմսերի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միջին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արժեքը</a:t>
            </a:r>
            <a:r>
              <a:rPr lang="en-US" sz="800" dirty="0">
                <a:latin typeface="Sylfaen" panose="010A0502050306030303" pitchFamily="18" charset="0"/>
              </a:rPr>
              <a:t> և 2007թ. </a:t>
            </a:r>
            <a:r>
              <a:rPr lang="en-US" sz="800" dirty="0" err="1">
                <a:latin typeface="Sylfaen" panose="010A0502050306030303" pitchFamily="18" charset="0"/>
              </a:rPr>
              <a:t>այցելուների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միջին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latin typeface="Sylfaen" panose="010A0502050306030303" pitchFamily="18" charset="0"/>
              </a:rPr>
              <a:t>ծախսումները</a:t>
            </a:r>
            <a:r>
              <a:rPr lang="en-US" sz="800" dirty="0">
                <a:latin typeface="Sylfaen" panose="010A0502050306030303" pitchFamily="18" charset="0"/>
              </a:rPr>
              <a:t>՝ </a:t>
            </a:r>
            <a:r>
              <a:rPr lang="en-US" sz="800" dirty="0" err="1">
                <a:latin typeface="Sylfaen" panose="010A0502050306030303" pitchFamily="18" charset="0"/>
              </a:rPr>
              <a:t>գնաճով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ճշգրտված</a:t>
            </a:r>
            <a:r>
              <a:rPr lang="en-US" sz="800" dirty="0">
                <a:latin typeface="Sylfaen" panose="010A0502050306030303" pitchFamily="18" charset="0"/>
              </a:rPr>
              <a:t>, </a:t>
            </a:r>
            <a:r>
              <a:rPr lang="en-US" sz="800" dirty="0" err="1">
                <a:latin typeface="Sylfaen" panose="010A0502050306030303" pitchFamily="18" charset="0"/>
              </a:rPr>
              <a:t>օտարերկրյա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փոխադրողների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կողմից</a:t>
            </a:r>
            <a:r>
              <a:rPr lang="en-US" sz="800" dirty="0">
                <a:latin typeface="Sylfaen" panose="010A0502050306030303" pitchFamily="18" charset="0"/>
              </a:rPr>
              <a:t> </a:t>
            </a:r>
            <a:r>
              <a:rPr lang="en-US" sz="800" dirty="0" err="1">
                <a:latin typeface="Sylfaen" panose="010A0502050306030303" pitchFamily="18" charset="0"/>
              </a:rPr>
              <a:t>շահագործվող</a:t>
            </a:r>
            <a:r>
              <a:rPr lang="en-US" sz="800" dirty="0">
                <a:latin typeface="Sylfaen" panose="010A0502050306030303" pitchFamily="18" charset="0"/>
              </a:rPr>
              <a:t> A320 </a:t>
            </a:r>
            <a:r>
              <a:rPr lang="en-US" sz="800" dirty="0" err="1">
                <a:solidFill>
                  <a:srgbClr val="808080"/>
                </a:solidFill>
                <a:latin typeface="Sylfaen" panose="010A0502050306030303" pitchFamily="18" charset="0"/>
              </a:rPr>
              <a:t>օդանավերով</a:t>
            </a:r>
            <a:r>
              <a:rPr lang="en-US" sz="800" dirty="0">
                <a:solidFill>
                  <a:srgbClr val="808080"/>
                </a:solidFill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չվերթները</a:t>
            </a:r>
            <a:r>
              <a:rPr lang="en-US" sz="8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` </a:t>
            </a:r>
            <a:r>
              <a:rPr lang="en-US" sz="800" dirty="0" smtClean="0">
                <a:latin typeface="Sylfaen" panose="010A0502050306030303" pitchFamily="18" charset="0"/>
              </a:rPr>
              <a:t>~150 </a:t>
            </a:r>
            <a:r>
              <a:rPr lang="en-US" sz="800" dirty="0" err="1">
                <a:latin typeface="Sylfaen" panose="010A0502050306030303" pitchFamily="18" charset="0"/>
              </a:rPr>
              <a:t>նստատեղերով</a:t>
            </a:r>
            <a:r>
              <a:rPr lang="en-US" sz="800" dirty="0">
                <a:latin typeface="Sylfaen" panose="010A0502050306030303" pitchFamily="18" charset="0"/>
              </a:rPr>
              <a:t> և 75% </a:t>
            </a:r>
            <a:r>
              <a:rPr lang="en-US" sz="800" dirty="0" err="1" smtClean="0">
                <a:latin typeface="Sylfaen" panose="010A0502050306030303" pitchFamily="18" charset="0"/>
              </a:rPr>
              <a:t>զբաղվածությամբ</a:t>
            </a:r>
            <a:endParaRPr lang="en-US" sz="800" dirty="0">
              <a:latin typeface="Sylfaen" panose="010A0502050306030303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74945" y="1237266"/>
            <a:ext cx="905710" cy="19413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12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Ուղղակի</a:t>
            </a:r>
            <a:r>
              <a:rPr lang="en-US" sz="12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սուբսիդավորում</a:t>
            </a:r>
            <a:endParaRPr lang="en-US" sz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9" name="Rectangle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74946" y="4258264"/>
            <a:ext cx="905710" cy="165088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12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Երաշխիքներ</a:t>
            </a:r>
            <a:endParaRPr lang="en-US" sz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Rectangle 2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144393" y="1237266"/>
            <a:ext cx="30523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28600" lvl="1" indent="-227013"/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Հնարավոր է 2 տարբերակ.</a:t>
            </a:r>
          </a:p>
          <a:p>
            <a:pPr marL="403225" lvl="2" indent="-141288"/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Սուբսիդավորում գործառնական ծախսերը ծածկելու նպատակով </a:t>
            </a:r>
          </a:p>
          <a:p>
            <a:pPr marL="403225" lvl="2" indent="-141288"/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Սուբսիդավորում այլ փոխադրողների կողմից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չսպասարկվող 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ուղղություններով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օդային հաղորդակցություն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ն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ապահովելու նպատակով </a:t>
            </a:r>
          </a:p>
          <a:p>
            <a:pPr marL="228600" lvl="1" indent="-227013"/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Հաշվի առնելով օդային հաղորդակցության պայմանագրերին բնորոշ սահմանափակումները՝ պետության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միջամտություն խորհուրդ 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չի տրվում:</a:t>
            </a:r>
            <a:endParaRPr lang="hy-AM" sz="1100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Arial Unicode MS"/>
              <a:cs typeface="Arial"/>
            </a:endParaRPr>
          </a:p>
        </p:txBody>
      </p:sp>
      <p:sp>
        <p:nvSpPr>
          <p:cNvPr id="55" name="Rectangle 5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114964" y="1237266"/>
            <a:ext cx="2239869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Կախված տեղական ավիաուղիների բիզնես-մոդելից՝ </a:t>
            </a:r>
            <a:r>
              <a:rPr lang="hy-AM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տարեկան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5-6 մլն</a:t>
            </a:r>
            <a:r>
              <a:rPr lang="en-US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100" b="1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ԱՄՆ </a:t>
            </a:r>
            <a:r>
              <a:rPr lang="en-US" sz="1100" b="1" dirty="0" err="1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դոլար</a:t>
            </a:r>
            <a:r>
              <a:rPr lang="hy-AM" sz="1100" b="1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2</a:t>
            </a:r>
            <a:r>
              <a:rPr lang="en-US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գործառնական ծախսերը ծածկելու համար   </a:t>
            </a:r>
          </a:p>
          <a:p>
            <a:pPr lvl="1"/>
            <a:r>
              <a:rPr lang="hy-AM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~ 3 մլն ԱՄՆ դոլար օդային հաղորդակցությունը բարձրացնելու նպատակով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(շաբաթական 3-4 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չվերթ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)</a:t>
            </a:r>
            <a:endParaRPr lang="en-US" sz="1100" dirty="0">
              <a:solidFill>
                <a:srgbClr val="5F5F5F"/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59" name="Rectangle 59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215358" y="1185363"/>
            <a:ext cx="292864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Տեղական փոխադրողների շուկայի մասնաբաժնի աճ՝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արդեն սպասարկվող ուղղություններ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ի 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գծ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ով, փոքր ազդեցություն տնտեսության վրա</a:t>
            </a:r>
          </a:p>
          <a:p>
            <a:pPr lvl="1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Նախընտրելի տարբերակ (անհրաժեշտության դեպքում)՝ </a:t>
            </a:r>
            <a:r>
              <a:rPr lang="hy-AM" sz="1100" b="1" dirty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ուղղակի սուբսիդավորում</a:t>
            </a:r>
            <a:r>
              <a:rPr lang="hy-AM" sz="1100" dirty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չսպասարկվող ուղղություններով չվերթների համար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(օր.՝  Լոնդոն, Ֆրանկֆուրտ)</a:t>
            </a:r>
          </a:p>
          <a:p>
            <a:pPr lvl="2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Ազդեցություն ՀՆԱ-ի վրա</a:t>
            </a:r>
            <a:r>
              <a:rPr lang="hy-AM" sz="1100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4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՝ ~ 40 մլն ԱՄՆ դոլար</a:t>
            </a:r>
          </a:p>
          <a:p>
            <a:pPr lvl="2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Աշխատատեղերի ստեղծում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՝ ~ </a:t>
            </a:r>
            <a:r>
              <a:rPr lang="en-US" sz="1100" dirty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1,500</a:t>
            </a:r>
          </a:p>
        </p:txBody>
      </p:sp>
      <p:sp>
        <p:nvSpPr>
          <p:cNvPr id="47" name="Rectangle 47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180279" y="4310960"/>
            <a:ext cx="2219286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100" b="1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1½-2 մլն ԱՄՆ դոլար մեկ օդանավի համար էսքրոու հիմնադրամի ստեղծման համար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(որպես օդանավի վարձակալության երաշխիք)</a:t>
            </a:r>
            <a:endParaRPr lang="hy-AM" sz="1100" dirty="0">
              <a:solidFill>
                <a:srgbClr val="5F5F5F"/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63" name="Rectangle 63"/>
          <p:cNvSpPr txBox="1"/>
          <p:nvPr>
            <p:custDataLst>
              <p:tags r:id="rId13"/>
            </p:custDataLst>
          </p:nvPr>
        </p:nvSpPr>
        <p:spPr>
          <a:xfrm>
            <a:off x="6302829" y="4263353"/>
            <a:ext cx="266623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Միանգամյա ծախս, տեղական փոխադրողի համար բեռը զգալիորեն թեթևացնելու հնարավորություն</a:t>
            </a:r>
          </a:p>
          <a:p>
            <a:pPr lvl="2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6 օդանավ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ի 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դեպքում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վարձի իջեցում 10%-ով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՝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տարեկան 1.8–2.5 մլն ԱՄՆ դոլարի խնայու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մ</a:t>
            </a:r>
            <a:r>
              <a:rPr lang="hy-AM" sz="1100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3</a:t>
            </a:r>
          </a:p>
          <a:p>
            <a:pPr lvl="2"/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Սակայն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, եթե նոր չվերթներ չսպասարկվեն, տեղական փոխադրողների գործու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նեությու-նից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ստացված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օգուտը 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տնտես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ության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1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համար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ցածր կլին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ի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:</a:t>
            </a:r>
            <a:endParaRPr lang="hy-AM" sz="1100" dirty="0">
              <a:solidFill>
                <a:srgbClr val="5F5F5F"/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43" name="Rectangle 43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145622" y="4310960"/>
            <a:ext cx="2958292" cy="170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Հնարավոր տարբերակները.</a:t>
            </a:r>
          </a:p>
          <a:p>
            <a:pPr lvl="1"/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Երաշխավորված գումար հատուկ հաշվին օդանավի վարձակալության համար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վարձատուի ռիսկեր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ը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և տեղական ավիաուղիների կողմից օդանավի վարձակալության 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վճարները 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նվազեցնելու նպատակով</a:t>
            </a:r>
          </a:p>
          <a:p>
            <a:pPr lvl="1"/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Երաշխավոր</a:t>
            </a:r>
            <a:r>
              <a:rPr lang="en-US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վ</a:t>
            </a:r>
            <a:r>
              <a:rPr lang="hy-AM" sz="11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ած վարկավորում (օր.՝ շրջանառու միջոցների 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համալրման համար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)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Arial Unicode MS"/>
              <a:cs typeface="Arial"/>
            </a:endParaRPr>
          </a:p>
        </p:txBody>
      </p:sp>
      <p:sp>
        <p:nvSpPr>
          <p:cNvPr id="28" name="Rectangle 3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17794" y="1313836"/>
            <a:ext cx="310896" cy="30777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1600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1" name="Rectangle 3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17794" y="4331644"/>
            <a:ext cx="310896" cy="30777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բ</a:t>
            </a:r>
            <a:endParaRPr lang="en-US" sz="1600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0" name="AutoShape 7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4394" y="942153"/>
            <a:ext cx="3035885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Նկարագրություն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3" name="AutoShape 7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6755" y="942153"/>
            <a:ext cx="2219286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Պահանջվող</a:t>
            </a:r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միջոցներ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5" name="AutoShape 7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36623" y="942153"/>
            <a:ext cx="2484492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Գնահատում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74943" y="1177813"/>
            <a:ext cx="8794113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174942" y="3178629"/>
            <a:ext cx="8794113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174946" y="4253797"/>
            <a:ext cx="8794113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gend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11284" y="3335739"/>
            <a:ext cx="76776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95350">
              <a:buClr>
                <a:schemeClr val="tx2"/>
              </a:buClr>
            </a:pPr>
            <a:r>
              <a:rPr lang="en-US" sz="1300" i="1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Խորհուրդ</a:t>
            </a:r>
            <a:r>
              <a:rPr lang="en-US" sz="1300" i="1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տրվող</a:t>
            </a:r>
            <a:r>
              <a:rPr lang="en-US" sz="1300" i="1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տարբերակներ</a:t>
            </a:r>
            <a:endParaRPr lang="en-US" sz="1300" i="1" dirty="0">
              <a:solidFill>
                <a:schemeClr val="accent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8048" y="3242600"/>
            <a:ext cx="6774496" cy="1015664"/>
            <a:chOff x="174944" y="3196132"/>
            <a:chExt cx="6774496" cy="1015664"/>
          </a:xfrm>
        </p:grpSpPr>
        <p:sp>
          <p:nvSpPr>
            <p:cNvPr id="16" name="Rectangle 2"/>
            <p:cNvSpPr txBox="1"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174944" y="3196132"/>
              <a:ext cx="905711" cy="9657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eaLnBrk="1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1B5CA5"/>
                </a:buClr>
                <a:buFont typeface="Arial" charset="0"/>
                <a:buNone/>
                <a:defRPr sz="1400" b="1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defRPr>
              </a:lvl1pPr>
              <a:lvl2pPr marL="628650" lvl="1" indent="-171450" eaLnBrk="1" hangingPunct="1">
                <a:lnSpc>
                  <a:spcPct val="90000"/>
                </a:lnSpc>
                <a:buClr>
                  <a:srgbClr val="1B5CA5"/>
                </a:buClr>
                <a:buFont typeface="Alstom" pitchFamily="2" charset="0"/>
                <a:buChar char="−"/>
                <a:defRPr sz="2200">
                  <a:solidFill>
                    <a:srgbClr val="5F5F5F"/>
                  </a:solidFill>
                  <a:latin typeface="+mn-lt"/>
                </a:defRPr>
              </a:lvl2pPr>
              <a:lvl3pPr marL="1076325" lvl="2" indent="-161925" eaLnBrk="1" hangingPunct="1">
                <a:spcBef>
                  <a:spcPct val="20000"/>
                </a:spcBef>
                <a:buClr>
                  <a:srgbClr val="1B5CA5"/>
                </a:buClr>
                <a:buFont typeface="Arial" charset="0"/>
                <a:buChar char="•"/>
                <a:defRPr sz="2000">
                  <a:solidFill>
                    <a:srgbClr val="5F5F5F"/>
                  </a:solidFill>
                  <a:latin typeface="+mn-lt"/>
                </a:defRPr>
              </a:lvl3pPr>
              <a:lvl4pPr marL="1524000" lvl="3" indent="-152400" eaLnBrk="1" hangingPunct="1">
                <a:spcBef>
                  <a:spcPct val="20000"/>
                </a:spcBef>
                <a:buClr>
                  <a:srgbClr val="1B5CA5"/>
                </a:buClr>
                <a:buFont typeface="Alstom" pitchFamily="2" charset="0"/>
                <a:buChar char="−"/>
                <a:defRPr>
                  <a:solidFill>
                    <a:srgbClr val="5F5F5F"/>
                  </a:solidFill>
                  <a:latin typeface="+mn-lt"/>
                </a:defRPr>
              </a:lvl4pPr>
              <a:lvl5pPr marL="1971675" lvl="4" indent="-142875" eaLnBrk="1" hangingPunct="1">
                <a:spcBef>
                  <a:spcPct val="20000"/>
                </a:spcBef>
                <a:buClr>
                  <a:srgbClr val="1B5CA5"/>
                </a:buClr>
                <a:buFont typeface="Arial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9pPr>
            </a:lstStyle>
            <a:p>
              <a:r>
                <a:rPr lang="hy-AM" sz="12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Անուղղակի սուբսիդավորում</a:t>
              </a:r>
              <a:endParaRPr lang="hy-AM" sz="1200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32" name="Rectangle 32"/>
            <p:cNvSpPr txBox="1"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1144393" y="3196133"/>
              <a:ext cx="306097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228600" lvl="1" indent="-227013"/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Arial Unicode MS"/>
                  <a:cs typeface="Arial"/>
                </a:rPr>
                <a:t>Մարքեթինգային օժանդակություն (տե՛ս նախորդ էջերը)՝ տեղական փոխադրողի առանձնահատկությունների համաձայն</a:t>
              </a:r>
            </a:p>
            <a:p>
              <a:pPr marL="228600" lvl="1" indent="-227013"/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Arial Unicode MS"/>
                  <a:cs typeface="Arial"/>
                </a:rPr>
                <a:t>Օդանավակայանի վարձերի իջեցում (օդանավակայանի համաձայնությունն առկա է)</a:t>
              </a:r>
              <a:endParaRPr lang="hy-AM" sz="11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196754" y="3565465"/>
              <a:ext cx="2752686" cy="369332"/>
              <a:chOff x="4196754" y="3565465"/>
              <a:chExt cx="2752686" cy="369332"/>
            </a:xfrm>
          </p:grpSpPr>
          <p:sp>
            <p:nvSpPr>
              <p:cNvPr id="51" name="Rectangle 51"/>
              <p:cNvSpPr txBox="1">
                <a:spLocks/>
              </p:cNvSpPr>
              <p:nvPr>
                <p:custDataLst>
                  <p:tags r:id="rId26"/>
                </p:custDataLst>
              </p:nvPr>
            </p:nvSpPr>
            <p:spPr>
              <a:xfrm>
                <a:off x="4196754" y="3565465"/>
                <a:ext cx="2752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Arial" pitchFamily="34" charset="0"/>
                    <a:ea typeface="Arial Unicode MS" pitchFamily="34" charset="-128"/>
                    <a:cs typeface="Arial" pitchFamily="34" charset="0"/>
                  </a:defRPr>
                </a:lvl1pPr>
                <a:lvl2pPr marL="260350" lvl="1" indent="-258763" defTabSz="913526" eaLnBrk="1" hangingPunct="1">
                  <a:buClr>
                    <a:schemeClr val="accent2"/>
                  </a:buClr>
                  <a:buSzPct val="100000"/>
                  <a:buFont typeface="Wingdings" pitchFamily="2" charset="2"/>
                  <a:buChar char="Ø"/>
                  <a:defRPr baseline="0">
                    <a:latin typeface="Arial" pitchFamily="34" charset="0"/>
                    <a:ea typeface="Arial Unicode MS" pitchFamily="34" charset="-128"/>
                    <a:cs typeface="Arial" pitchFamily="34" charset="0"/>
                  </a:defRPr>
                </a:lvl2pPr>
                <a:lvl3pPr marL="465138" lvl="2" indent="-203200" defTabSz="913526" eaLnBrk="1" hangingPunct="1">
                  <a:buClr>
                    <a:schemeClr val="accent2"/>
                  </a:buClr>
                  <a:buSzPct val="130000"/>
                  <a:buFont typeface="Arial" pitchFamily="34" charset="0"/>
                  <a:buChar char="▪"/>
                  <a:defRPr baseline="0">
                    <a:latin typeface="Arial" pitchFamily="34" charset="0"/>
                    <a:ea typeface="Arial Unicode MS" pitchFamily="34" charset="-128"/>
                    <a:cs typeface="Arial" pitchFamily="34" charset="0"/>
                  </a:defRPr>
                </a:lvl3pPr>
                <a:lvl4pPr marL="690563" lvl="3" indent="-225425" defTabSz="913526" eaLnBrk="1" hangingPunct="1">
                  <a:buClr>
                    <a:schemeClr val="accent2"/>
                  </a:buClr>
                  <a:buSzPct val="80000"/>
                  <a:buFont typeface="Wingdings" pitchFamily="2" charset="2"/>
                  <a:buChar char="Ø"/>
                  <a:defRPr baseline="0">
                    <a:latin typeface="Arial" pitchFamily="34" charset="0"/>
                    <a:ea typeface="Arial Unicode MS" pitchFamily="34" charset="-128"/>
                    <a:cs typeface="Arial" pitchFamily="34" charset="0"/>
                  </a:defRPr>
                </a:lvl4pPr>
                <a:lvl5pPr marL="865188" lvl="4" indent="-174625" defTabSz="913526" eaLnBrk="1" hangingPunct="1">
                  <a:buClr>
                    <a:schemeClr val="accent2"/>
                  </a:buClr>
                  <a:buSzPct val="100000"/>
                  <a:buFont typeface="Arial" pitchFamily="34" charset="0"/>
                  <a:buChar char="▪"/>
                  <a:defRPr baseline="0">
                    <a:latin typeface="Arial" pitchFamily="34" charset="0"/>
                    <a:ea typeface="Arial Unicode MS" pitchFamily="34" charset="-128"/>
                    <a:cs typeface="Arial" pitchFamily="34" charset="0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marL="1587" lvl="1" indent="0">
                  <a:buNone/>
                </a:pPr>
                <a:r>
                  <a:rPr lang="en-US" sz="1200" i="1" dirty="0" err="1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Տե՛ս</a:t>
                </a:r>
                <a:r>
                  <a:rPr lang="en-US" sz="1200" i="1" dirty="0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 </a:t>
                </a:r>
                <a:r>
                  <a:rPr lang="en-US" sz="1200" i="1" dirty="0" err="1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խրախուսման</a:t>
                </a:r>
                <a:r>
                  <a:rPr lang="en-US" sz="1200" i="1" dirty="0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 </a:t>
                </a:r>
                <a:r>
                  <a:rPr lang="en-US" sz="1200" i="1" dirty="0" err="1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ուղղակի</a:t>
                </a:r>
                <a:r>
                  <a:rPr lang="en-US" sz="1200" i="1" dirty="0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 </a:t>
                </a:r>
                <a:r>
                  <a:rPr lang="en-US" sz="1200" i="1" dirty="0" err="1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միջոցների</a:t>
                </a:r>
                <a:endParaRPr lang="en-US" sz="1200" i="1" dirty="0" smtClean="0">
                  <a:solidFill>
                    <a:srgbClr val="5F5F5F"/>
                  </a:solidFill>
                  <a:latin typeface="Sylfaen" panose="010A0502050306030303" pitchFamily="18" charset="0"/>
                  <a:ea typeface="+mn-ea"/>
                  <a:cs typeface="Arial"/>
                </a:endParaRPr>
              </a:p>
              <a:p>
                <a:pPr marL="1587" lvl="1" indent="0">
                  <a:buNone/>
                </a:pPr>
                <a:r>
                  <a:rPr lang="en-US" sz="1200" i="1" dirty="0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      </a:t>
                </a:r>
                <a:r>
                  <a:rPr lang="en-US" sz="1200" i="1" dirty="0" err="1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բաժինը</a:t>
                </a:r>
                <a:r>
                  <a:rPr lang="en-US" sz="1200" i="1" dirty="0" smtClean="0">
                    <a:solidFill>
                      <a:srgbClr val="5F5F5F"/>
                    </a:solidFill>
                    <a:latin typeface="Sylfaen" panose="010A0502050306030303" pitchFamily="18" charset="0"/>
                    <a:ea typeface="+mn-ea"/>
                    <a:cs typeface="Arial"/>
                  </a:rPr>
                  <a:t>       </a:t>
                </a:r>
                <a:endParaRPr lang="en-US" sz="1200" i="1" dirty="0">
                  <a:solidFill>
                    <a:srgbClr val="5F5F5F"/>
                  </a:solidFill>
                  <a:latin typeface="Sylfaen" panose="010A0502050306030303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29" name="Rectangle 3"/>
              <p:cNvSpPr txBox="1">
                <a:spLocks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205363" y="3750131"/>
                <a:ext cx="182880" cy="184666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180975" lvl="0" indent="-180975" ea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Clr>
                    <a:srgbClr val="1B5CA5"/>
                  </a:buClr>
                  <a:buFont typeface="Arial" charset="0"/>
                  <a:buChar char="•"/>
                  <a:defRPr sz="2400">
                    <a:solidFill>
                      <a:srgbClr val="5F5F5F"/>
                    </a:solidFill>
                    <a:latin typeface="+mn-lt"/>
                  </a:defRPr>
                </a:lvl1pPr>
                <a:lvl2pPr marL="628650" lvl="1" indent="-171450" eaLnBrk="1" hangingPunct="1">
                  <a:lnSpc>
                    <a:spcPct val="90000"/>
                  </a:lnSpc>
                  <a:buClr>
                    <a:srgbClr val="1B5CA5"/>
                  </a:buClr>
                  <a:buFont typeface="Alstom" pitchFamily="2" charset="0"/>
                  <a:buChar char="−"/>
                  <a:defRPr sz="2200">
                    <a:solidFill>
                      <a:srgbClr val="5F5F5F"/>
                    </a:solidFill>
                    <a:latin typeface="+mn-lt"/>
                  </a:defRPr>
                </a:lvl2pPr>
                <a:lvl3pPr marL="1076325" lvl="2" indent="-161925" eaLnBrk="1" hangingPunct="1">
                  <a:spcBef>
                    <a:spcPct val="20000"/>
                  </a:spcBef>
                  <a:buClr>
                    <a:srgbClr val="1B5CA5"/>
                  </a:buClr>
                  <a:buFont typeface="Arial" charset="0"/>
                  <a:buChar char="•"/>
                  <a:defRPr sz="2000">
                    <a:solidFill>
                      <a:srgbClr val="5F5F5F"/>
                    </a:solidFill>
                    <a:latin typeface="+mn-lt"/>
                  </a:defRPr>
                </a:lvl3pPr>
                <a:lvl4pPr marL="1524000" lvl="3" indent="-152400" eaLnBrk="1" hangingPunct="1">
                  <a:spcBef>
                    <a:spcPct val="20000"/>
                  </a:spcBef>
                  <a:buClr>
                    <a:srgbClr val="1B5CA5"/>
                  </a:buClr>
                  <a:buFont typeface="Alstom" pitchFamily="2" charset="0"/>
                  <a:buChar char="−"/>
                  <a:defRPr>
                    <a:solidFill>
                      <a:srgbClr val="5F5F5F"/>
                    </a:solidFill>
                    <a:latin typeface="+mn-lt"/>
                  </a:defRPr>
                </a:lvl4pPr>
                <a:lvl5pPr marL="1971675" lvl="4" indent="-142875" eaLnBrk="1" hangingPunct="1">
                  <a:spcBef>
                    <a:spcPct val="20000"/>
                  </a:spcBef>
                  <a:buClr>
                    <a:srgbClr val="1B5CA5"/>
                  </a:buClr>
                  <a:buFont typeface="Arial" charset="0"/>
                  <a:buChar char="•"/>
                  <a:defRPr>
                    <a:solidFill>
                      <a:srgbClr val="5F5F5F"/>
                    </a:solidFill>
                    <a:latin typeface="+mn-lt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1B5CA5"/>
                  </a:buClr>
                  <a:buFont typeface="Arial" pitchFamily="34" charset="0"/>
                  <a:buChar char="•"/>
                  <a:defRPr>
                    <a:solidFill>
                      <a:srgbClr val="5F5F5F"/>
                    </a:solidFill>
                    <a:latin typeface="+mn-lt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1B5CA5"/>
                  </a:buClr>
                  <a:buFont typeface="Arial" pitchFamily="34" charset="0"/>
                  <a:buChar char="•"/>
                  <a:defRPr>
                    <a:solidFill>
                      <a:srgbClr val="5F5F5F"/>
                    </a:solidFill>
                    <a:latin typeface="+mn-lt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1B5CA5"/>
                  </a:buClr>
                  <a:buFont typeface="Arial" pitchFamily="34" charset="0"/>
                  <a:buChar char="•"/>
                  <a:defRPr>
                    <a:solidFill>
                      <a:srgbClr val="5F5F5F"/>
                    </a:solidFill>
                    <a:latin typeface="+mn-lt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1B5CA5"/>
                  </a:buClr>
                  <a:buFont typeface="Arial" pitchFamily="34" charset="0"/>
                  <a:buChar char="•"/>
                  <a:defRPr>
                    <a:solidFill>
                      <a:srgbClr val="5F5F5F"/>
                    </a:solidFill>
                    <a:latin typeface="+mn-lt"/>
                  </a:defRPr>
                </a:lvl9pPr>
              </a:lstStyle>
              <a:p>
                <a:pPr marL="9525" indent="0" algn="ctr">
                  <a:lnSpc>
                    <a:spcPct val="100000"/>
                  </a:lnSpc>
                  <a:buNone/>
                </a:pPr>
                <a:r>
                  <a:rPr lang="en-US" sz="1200" i="1" dirty="0" smtClean="0">
                    <a:solidFill>
                      <a:schemeClr val="accent3"/>
                    </a:solidFill>
                    <a:latin typeface="Sylfaen" panose="010A0502050306030303" pitchFamily="18" charset="0"/>
                    <a:cs typeface="Arial" pitchFamily="34" charset="0"/>
                  </a:rPr>
                  <a:t>1</a:t>
                </a:r>
                <a:endParaRPr lang="en-US" sz="1200" i="1" dirty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577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30400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95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Picture 7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4943" y="132103"/>
            <a:ext cx="7413347" cy="784830"/>
          </a:xfrm>
        </p:spPr>
        <p:txBody>
          <a:bodyPr/>
          <a:lstStyle/>
          <a:p>
            <a:pPr marL="355600"/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Ուղղակի սուբսի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դ</a:t>
            </a:r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ավորումն առավել օգուտ կտա տնտեսությանը, եթե ուղղված լինի չսպասարկվող ուղղություններ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ով</a:t>
            </a:r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օդային </a:t>
            </a:r>
            <a:r>
              <a:rPr lang="hy-AM" sz="1700" dirty="0" smtClean="0">
                <a:latin typeface="Sylfaen" panose="010A0502050306030303" pitchFamily="18" charset="0"/>
              </a:rPr>
              <a:t>հաղորդակցության ապահովմանը</a:t>
            </a:r>
            <a:r>
              <a:rPr lang="en-US" sz="1700" dirty="0" smtClean="0">
                <a:latin typeface="Sylfaen" panose="010A0502050306030303" pitchFamily="18" charset="0"/>
              </a:rPr>
              <a:t>:</a:t>
            </a:r>
            <a:endParaRPr lang="en-US" sz="1700" dirty="0">
              <a:latin typeface="Sylfaen" panose="010A0502050306030303" pitchFamily="18" charset="0"/>
            </a:endParaRPr>
          </a:p>
        </p:txBody>
      </p:sp>
      <p:sp>
        <p:nvSpPr>
          <p:cNvPr id="23" name="Rectangle 2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86670" y="4605651"/>
            <a:ext cx="4157329" cy="8673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3526" eaLnBrk="1" hangingPunct="1">
              <a:buClr>
                <a:schemeClr val="tx2"/>
              </a:buClr>
              <a:defRPr sz="1400" b="1" baseline="0">
                <a:solidFill>
                  <a:schemeClr val="accent3"/>
                </a:solidFill>
                <a:latin typeface="Arial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9pPr>
          </a:lstStyle>
          <a:p>
            <a:r>
              <a:rPr lang="hy-AM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Սուբսիդավորումը զգալի անդր</a:t>
            </a:r>
            <a:r>
              <a:rPr lang="en-US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ա</a:t>
            </a:r>
            <a:r>
              <a:rPr lang="hy-AM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դարձ կունենա ՀՆԱ-ի/զբաղվածության մակարդակի վրա</a:t>
            </a:r>
            <a:r>
              <a:rPr lang="en-US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միայն</a:t>
            </a:r>
            <a:r>
              <a:rPr lang="en-US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այն</a:t>
            </a:r>
            <a:r>
              <a:rPr lang="en-US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դեպքում</a:t>
            </a:r>
            <a:r>
              <a:rPr lang="hy-AM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, եթե ուղղվի նոր ուղղություններով չվերթների իրականացմանը:</a:t>
            </a:r>
          </a:p>
        </p:txBody>
      </p:sp>
      <p:graphicFrame>
        <p:nvGraphicFramePr>
          <p:cNvPr id="26" name="Object 25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028635475"/>
              </p:ext>
            </p:extLst>
          </p:nvPr>
        </p:nvGraphicFramePr>
        <p:xfrm>
          <a:off x="1771650" y="1849438"/>
          <a:ext cx="1857443" cy="104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96" name="Chart" r:id="rId33" imgW="1857375" imgH="1047750" progId="MSGraph.Chart.8">
                  <p:embed followColorScheme="full"/>
                </p:oleObj>
              </mc:Choice>
              <mc:Fallback>
                <p:oleObj name="Chart" r:id="rId33" imgW="1857375" imgH="1047750" progId="MSGraph.Chart.8">
                  <p:embed followColorScheme="full"/>
                  <p:pic>
                    <p:nvPicPr>
                      <p:cNvPr id="0" name="Picture 795"/>
                      <p:cNvPicPr>
                        <a:picLocks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849438"/>
                        <a:ext cx="1857443" cy="1047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549650" y="2433638"/>
            <a:ext cx="854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~ </a:t>
            </a:r>
            <a:fld id="{85253975-D19F-453D-B84E-A1F0331ECD1B}" type="datetime'''''''7''''''''0'''''''''''''''''',0''0''''''''''''0'">
              <a:rPr lang="en-US" sz="1400">
                <a:latin typeface="Sylfaen" panose="010A0502050306030303" pitchFamily="18" charset="0"/>
              </a:rPr>
              <a:pPr/>
              <a:t>70,000</a:t>
            </a:fld>
            <a:r>
              <a:rPr lang="en-US" sz="1400" baseline="30000" smtClean="0">
                <a:latin typeface="Sylfaen" panose="010A0502050306030303" pitchFamily="18" charset="0"/>
              </a:rPr>
              <a:t>3</a:t>
            </a:r>
            <a:r>
              <a:rPr lang="en-US" sz="1400" smtClean="0">
                <a:latin typeface="Sylfaen" panose="010A0502050306030303" pitchFamily="18" charset="0"/>
              </a:rPr>
              <a:t> </a:t>
            </a:r>
            <a:endParaRPr lang="en-US" sz="14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3" name="AutoShape 25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0392" y="2041069"/>
            <a:ext cx="1557554" cy="66479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ctr">
            <a:spAutoFit/>
          </a:bodyPr>
          <a:lstStyle/>
          <a:p>
            <a:r>
              <a:rPr lang="en-US" sz="1400" b="1" baseline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Հավելյալ</a:t>
            </a:r>
            <a:r>
              <a:rPr lang="en-US" sz="1400" b="1" baseline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baseline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ուղևորներ</a:t>
            </a:r>
            <a:endParaRPr lang="en-US" sz="1400" b="1" baseline="30000" dirty="0" smtClean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r>
              <a:rPr lang="en-US" sz="1400" baseline="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Հազար</a:t>
            </a:r>
            <a:r>
              <a:rPr lang="en-US" sz="1400" baseline="300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6</a:t>
            </a:r>
            <a:endParaRPr lang="en-US" sz="1400" baseline="30000" dirty="0">
              <a:solidFill>
                <a:srgbClr val="80808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16157928"/>
              </p:ext>
            </p:extLst>
          </p:nvPr>
        </p:nvGraphicFramePr>
        <p:xfrm>
          <a:off x="1771650" y="3084513"/>
          <a:ext cx="2086043" cy="104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97" name="Chart" r:id="rId35" imgW="2085975" imgH="1047750" progId="MSGraph.Chart.8">
                  <p:embed followColorScheme="full"/>
                </p:oleObj>
              </mc:Choice>
              <mc:Fallback>
                <p:oleObj name="Chart" r:id="rId35" imgW="2085975" imgH="1047750" progId="MSGraph.Chart.8">
                  <p:embed followColorScheme="full"/>
                  <p:pic>
                    <p:nvPicPr>
                      <p:cNvPr id="0" name="Picture 796"/>
                      <p:cNvPicPr>
                        <a:picLocks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084513"/>
                        <a:ext cx="2086043" cy="1047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778250" y="3668713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~ </a:t>
            </a:r>
            <a:r>
              <a:rPr lang="en-US" sz="1400" dirty="0" smtClean="0">
                <a:latin typeface="Sylfaen" panose="010A0502050306030303" pitchFamily="18" charset="0"/>
              </a:rPr>
              <a:t>45</a:t>
            </a:r>
            <a:endParaRPr lang="en-US" sz="14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2139950" y="3316288"/>
            <a:ext cx="246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>
                <a:latin typeface="Sylfaen" panose="010A0502050306030303" pitchFamily="18" charset="0"/>
              </a:rPr>
              <a:t>~4</a:t>
            </a:r>
            <a:endParaRPr lang="en-US" sz="14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" name="AutoShape 25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0392" y="3276829"/>
            <a:ext cx="1557554" cy="66479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ctr">
            <a:spAutoFit/>
          </a:bodyPr>
          <a:lstStyle/>
          <a:p>
            <a:r>
              <a:rPr lang="en-US" sz="1400" b="1" baseline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Ազդեցություն</a:t>
            </a:r>
            <a:r>
              <a:rPr lang="en-US" sz="1400" b="1" baseline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ՀՆԱ-ի վրա</a:t>
            </a:r>
            <a:r>
              <a:rPr lang="en-US" sz="1400" b="1" baseline="3000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4,5</a:t>
            </a:r>
          </a:p>
          <a:p>
            <a:r>
              <a:rPr lang="hy-AM" sz="1400" baseline="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Մ</a:t>
            </a:r>
            <a:r>
              <a:rPr lang="en-US" sz="1400" baseline="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լն</a:t>
            </a:r>
            <a:r>
              <a:rPr lang="en-US" sz="1400" baseline="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 ԱՄՆ</a:t>
            </a:r>
            <a:r>
              <a:rPr lang="en-US" sz="14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դոլար</a:t>
            </a:r>
            <a:endParaRPr lang="en-US" sz="1400" dirty="0">
              <a:solidFill>
                <a:srgbClr val="80808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aphicFrame>
        <p:nvGraphicFramePr>
          <p:cNvPr id="41" name="Object 40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79262819"/>
              </p:ext>
            </p:extLst>
          </p:nvPr>
        </p:nvGraphicFramePr>
        <p:xfrm>
          <a:off x="1771650" y="4321175"/>
          <a:ext cx="2247900" cy="104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98" name="Chart" r:id="rId37" imgW="2247900" imgH="1047750" progId="MSGraph.Chart.8">
                  <p:embed followColorScheme="full"/>
                </p:oleObj>
              </mc:Choice>
              <mc:Fallback>
                <p:oleObj name="Chart" r:id="rId37" imgW="2247900" imgH="1047750" progId="MSGraph.Chart.8">
                  <p:embed followColorScheme="full"/>
                  <p:pic>
                    <p:nvPicPr>
                      <p:cNvPr id="0" name="Picture 797"/>
                      <p:cNvPicPr>
                        <a:picLocks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4321175"/>
                        <a:ext cx="2247900" cy="1047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940175" y="4905375"/>
            <a:ext cx="639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~ </a:t>
            </a:r>
            <a:r>
              <a:rPr lang="en-US" sz="1400" dirty="0" smtClean="0">
                <a:latin typeface="Sylfaen" panose="010A0502050306030303" pitchFamily="18" charset="0"/>
              </a:rPr>
              <a:t>1,700</a:t>
            </a:r>
            <a:endParaRPr lang="en-US" sz="14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2225675" y="4552950"/>
            <a:ext cx="442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>
                <a:latin typeface="Sylfaen" panose="010A0502050306030303" pitchFamily="18" charset="0"/>
              </a:rPr>
              <a:t>~200</a:t>
            </a:r>
          </a:p>
        </p:txBody>
      </p:sp>
      <p:sp>
        <p:nvSpPr>
          <p:cNvPr id="46" name="AutoShape 25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0392" y="4619853"/>
            <a:ext cx="1557554" cy="44935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ctr">
            <a:spAutoFit/>
          </a:bodyPr>
          <a:lstStyle/>
          <a:p>
            <a:r>
              <a:rPr lang="en-US" sz="1400" b="1" baseline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Նոր</a:t>
            </a:r>
            <a:r>
              <a:rPr lang="en-US" sz="1400" b="1" baseline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աշխատատեղեր</a:t>
            </a:r>
            <a:r>
              <a:rPr lang="en-US" sz="1400" b="1" baseline="3000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4</a:t>
            </a:r>
          </a:p>
        </p:txBody>
      </p:sp>
      <p:sp>
        <p:nvSpPr>
          <p:cNvPr id="47" name="McK 5. Source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4944" y="6665241"/>
            <a:ext cx="812225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ՀՀ ԱՎԾ,  USAID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միջազգային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այցելուների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2007թ-ի </a:t>
            </a:r>
            <a:r>
              <a:rPr lang="en-US" sz="100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ուսումնասիրություն</a:t>
            </a:r>
            <a:r>
              <a:rPr lang="en-US" sz="10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, </a:t>
            </a:r>
            <a:r>
              <a:rPr lang="en-US" sz="1000" dirty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IATA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մոնիթորինգ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, «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Զվարթնոց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»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օդանավակայան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, MGI 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52" name="McK 4. Footnote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7908" y="5346108"/>
            <a:ext cx="8794112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900" dirty="0">
                <a:latin typeface="Sylfaen" panose="010A0502050306030303" pitchFamily="18" charset="0"/>
              </a:rPr>
              <a:t>1	</a:t>
            </a:r>
            <a:r>
              <a:rPr lang="hy-AM" sz="900" dirty="0" smtClean="0">
                <a:latin typeface="Sylfaen" panose="010A0502050306030303" pitchFamily="18" charset="0"/>
              </a:rPr>
              <a:t>2013թ. հունիսի դրությամբ</a:t>
            </a:r>
          </a:p>
          <a:p>
            <a:r>
              <a:rPr lang="hy-AM" sz="900" dirty="0" smtClean="0">
                <a:latin typeface="Sylfaen" panose="010A0502050306030303" pitchFamily="18" charset="0"/>
              </a:rPr>
              <a:t>2 Լոնդոնի և Ֆրանկֆուրթի 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չվերթների սպասարկու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մ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ից առաջացող </a:t>
            </a:r>
            <a:r>
              <a:rPr lang="hy-AM" sz="900" dirty="0" smtClean="0">
                <a:latin typeface="Sylfaen" panose="010A0502050306030303" pitchFamily="18" charset="0"/>
              </a:rPr>
              <a:t>ազդեցություն</a:t>
            </a:r>
          </a:p>
          <a:p>
            <a:r>
              <a:rPr lang="hy-AM" sz="900" dirty="0" smtClean="0">
                <a:latin typeface="Sylfaen" panose="010A0502050306030303" pitchFamily="18" charset="0"/>
              </a:rPr>
              <a:t>3 Պահանջարկի աճ՝ 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ավելի 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մեծ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 հարմարության և գաղտնի </a:t>
            </a:r>
            <a:r>
              <a:rPr lang="hy-AM" sz="900" dirty="0" smtClean="0">
                <a:latin typeface="Sylfaen" panose="010A0502050306030303" pitchFamily="18" charset="0"/>
              </a:rPr>
              <a:t>պահանջարկի հաշվին, աճի տեմպերը հիմնվում են IATA-ի համաշխարհային ուսումնասիրության արդյունքների վրա: </a:t>
            </a:r>
          </a:p>
          <a:p>
            <a:r>
              <a:rPr lang="hy-AM" sz="900" dirty="0" smtClean="0">
                <a:latin typeface="Sylfaen" panose="010A0502050306030303" pitchFamily="18" charset="0"/>
              </a:rPr>
              <a:t>4 2016թ</a:t>
            </a:r>
            <a:r>
              <a:rPr lang="en-US" sz="900" dirty="0" smtClean="0">
                <a:latin typeface="Sylfaen" panose="010A0502050306030303" pitchFamily="18" charset="0"/>
              </a:rPr>
              <a:t>.</a:t>
            </a:r>
            <a:r>
              <a:rPr lang="hy-AM" sz="900" dirty="0" smtClean="0">
                <a:latin typeface="Sylfaen" panose="010A0502050306030303" pitchFamily="18" charset="0"/>
              </a:rPr>
              <a:t>, ներառյալ ուղղակի, անուղղակի և արհեստական, բայց ոչ կատալիտիկ ազդեցությունը: </a:t>
            </a:r>
            <a:r>
              <a:rPr lang="hy-AM" sz="900" dirty="0" smtClean="0">
                <a:latin typeface="Sylfaen" panose="010A0502050306030303" pitchFamily="18" charset="0"/>
                <a:ea typeface="Arial Unicode MS"/>
                <a:sym typeface="Arial"/>
              </a:rPr>
              <a:t>Արհեստական ազդեցությունը գնահատվել է</a:t>
            </a:r>
            <a:r>
              <a:rPr lang="en-US" sz="900" dirty="0" smtClean="0">
                <a:latin typeface="Sylfaen" panose="010A0502050306030303" pitchFamily="18" charset="0"/>
                <a:ea typeface="Arial Unicode MS"/>
                <a:sym typeface="Arial"/>
              </a:rPr>
              <a:t> </a:t>
            </a:r>
            <a:r>
              <a:rPr lang="hy-AM" sz="900" dirty="0" smtClean="0">
                <a:latin typeface="Sylfaen" panose="010A0502050306030303" pitchFamily="18" charset="0"/>
                <a:ea typeface="Arial Unicode MS"/>
                <a:sym typeface="Arial"/>
              </a:rPr>
              <a:t>Հնդկաստանի համադրելի տնտեսական 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ցուցանիշներով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 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երկրի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 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բազմապատկիչների օգտագործմամբ, որոնք ճշգրտվել են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՝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 ըստ ՀՀ խնայ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ողությունների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 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  <a:ea typeface="Arial Unicode MS"/>
                <a:sym typeface="Arial"/>
              </a:rPr>
              <a:t>նո</a:t>
            </a:r>
            <a:r>
              <a:rPr lang="hy-AM" sz="900" dirty="0" smtClean="0">
                <a:latin typeface="Sylfaen" panose="010A0502050306030303" pitchFamily="18" charset="0"/>
                <a:ea typeface="Arial Unicode MS"/>
                <a:sym typeface="Arial"/>
              </a:rPr>
              <a:t>րմի:</a:t>
            </a:r>
            <a:r>
              <a:rPr lang="hy-AM" sz="900" dirty="0" smtClean="0">
                <a:latin typeface="Sylfaen" panose="010A0502050306030303" pitchFamily="18" charset="0"/>
              </a:rPr>
              <a:t> </a:t>
            </a:r>
          </a:p>
          <a:p>
            <a:r>
              <a:rPr lang="hy-AM" sz="900" dirty="0" smtClean="0">
                <a:latin typeface="Sylfaen" panose="010A0502050306030303" pitchFamily="18" charset="0"/>
              </a:rPr>
              <a:t>5 Ուղևորների 89%-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ը 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զբոսաշրջիկներ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 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են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 և 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2016թ. միջինում կծախսեն </a:t>
            </a:r>
            <a:r>
              <a:rPr lang="en-US" sz="90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յուրաքանչյուրը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 </a:t>
            </a:r>
            <a:r>
              <a:rPr lang="hy-AM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1,218</a:t>
            </a:r>
            <a:r>
              <a:rPr lang="en-US" sz="9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 </a:t>
            </a:r>
            <a:r>
              <a:rPr lang="hy-AM" sz="900" dirty="0" smtClean="0">
                <a:latin typeface="Sylfaen" panose="010A0502050306030303" pitchFamily="18" charset="0"/>
              </a:rPr>
              <a:t>ԱՄՆ դոլար: Ավիատոմսի գինը՝ մեկ մղոնի դիմաց վճարվող արժեքը 10%-ով ավելի ցածր, քան նույն ցուցանիշը 2013թ. հունիսի դրությամբ դեպի Վիեննա չվերթներում</a:t>
            </a:r>
          </a:p>
          <a:p>
            <a:r>
              <a:rPr lang="hy-AM" sz="900" dirty="0" smtClean="0">
                <a:latin typeface="Sylfaen" panose="010A0502050306030303" pitchFamily="18" charset="0"/>
              </a:rPr>
              <a:t>6 Ժամանող և մեկնող</a:t>
            </a:r>
            <a:endParaRPr lang="hy-AM" sz="900" dirty="0">
              <a:latin typeface="Sylfaen" panose="010A0502050306030303" pitchFamily="18" charset="0"/>
            </a:endParaRPr>
          </a:p>
        </p:txBody>
      </p:sp>
      <p:sp>
        <p:nvSpPr>
          <p:cNvPr id="56" name="McK 1. On-page tracker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74944" y="0"/>
            <a:ext cx="36372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2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Օժանդակություն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տեղական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փոխադրողին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ea typeface="+mj-ea"/>
              <a:sym typeface="Arial"/>
            </a:endParaRPr>
          </a:p>
        </p:txBody>
      </p:sp>
      <p:sp>
        <p:nvSpPr>
          <p:cNvPr id="6" name="Rectangle 6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51921" y="937081"/>
            <a:ext cx="4011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Տ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արեկան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 3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մլն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 ԱՄՆ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դոլարի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սուբսիդավորումը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կունենա դրական անդրադարձ տնտեսության և զբաղվածության մակարդակի վրա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54" name="Rectangle 3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>
            <p:custDataLst>
              <p:tags r:id="rId22"/>
            </p:custDataLst>
          </p:nvPr>
        </p:nvGrpSpPr>
        <p:grpSpPr>
          <a:xfrm rot="5400000">
            <a:off x="6571115" y="3917092"/>
            <a:ext cx="526001" cy="942388"/>
            <a:chOff x="5361031" y="3297892"/>
            <a:chExt cx="526001" cy="942388"/>
          </a:xfrm>
        </p:grpSpPr>
        <p:sp>
          <p:nvSpPr>
            <p:cNvPr id="59" name="Chevron 58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4961883" y="1484313"/>
            <a:ext cx="172354" cy="172354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44" name="Rectangle 43"/>
          <p:cNvSpPr/>
          <p:nvPr>
            <p:custDataLst>
              <p:tags r:id="rId24"/>
            </p:custDataLst>
          </p:nvPr>
        </p:nvSpPr>
        <p:spPr>
          <a:xfrm>
            <a:off x="4961883" y="2343150"/>
            <a:ext cx="172354" cy="17235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53" name="Rectangle 20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5229224" y="1484313"/>
            <a:ext cx="3559175" cy="1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Միայն</a:t>
            </a:r>
            <a:r>
              <a:rPr lang="en-US" dirty="0" smtClean="0">
                <a:solidFill>
                  <a:srgbClr val="808080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առկա</a:t>
            </a:r>
            <a:r>
              <a:rPr lang="en-US" dirty="0" smtClean="0">
                <a:solidFill>
                  <a:srgbClr val="808080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ուղղություններով</a:t>
            </a:r>
            <a:r>
              <a:rPr lang="en-US" dirty="0" smtClean="0">
                <a:solidFill>
                  <a:srgbClr val="808080"/>
                </a:solidFill>
                <a:latin typeface="Sylfaen" panose="010A0502050306030303" pitchFamily="18" charset="0"/>
              </a:rPr>
              <a:t> չվերթներ</a:t>
            </a:r>
            <a:r>
              <a:rPr lang="en-US" baseline="30000" dirty="0" smtClean="0">
                <a:solidFill>
                  <a:srgbClr val="808080"/>
                </a:solidFill>
                <a:latin typeface="Sylfaen" panose="010A0502050306030303" pitchFamily="18" charset="0"/>
              </a:rPr>
              <a:t>1</a:t>
            </a:r>
            <a:endParaRPr lang="en-US" baseline="30000" dirty="0">
              <a:solidFill>
                <a:srgbClr val="808080"/>
              </a:solidFill>
              <a:latin typeface="Sylfaen" panose="010A0502050306030303" pitchFamily="18" charset="0"/>
            </a:endParaRPr>
          </a:p>
        </p:txBody>
      </p:sp>
      <p:sp>
        <p:nvSpPr>
          <p:cNvPr id="55" name="Rectangle 28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5229225" y="2343150"/>
            <a:ext cx="3219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hy-AM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Չսպասարկվող ուղղություններ</a:t>
            </a:r>
            <a:r>
              <a:rPr lang="en-US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ով</a:t>
            </a:r>
            <a:r>
              <a:rPr lang="hy-AM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հաղորդակցության </a:t>
            </a:r>
            <a:r>
              <a:rPr lang="en-US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ապահովում</a:t>
            </a:r>
            <a:r>
              <a:rPr lang="en-US" baseline="300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2</a:t>
            </a:r>
            <a:endParaRPr lang="en-US" baseline="30000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63" name="Rectangle 53"/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5229224" y="1656667"/>
            <a:ext cx="3652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hy-AM" sz="1350" dirty="0" smtClean="0">
                <a:solidFill>
                  <a:schemeClr val="accent6"/>
                </a:solidFill>
                <a:latin typeface="Sylfaen" panose="010A0502050306030303" pitchFamily="18" charset="0"/>
                <a:ea typeface="+mn-ea"/>
                <a:cs typeface="+mn-cs"/>
              </a:rPr>
              <a:t>Սուբսիդավորման շնորհիվ տեղական փոխադրողի շուկայի մասնաբաժինը կմեծանա, սակայն ուղևորների թիվը չի աճի</a:t>
            </a:r>
            <a:r>
              <a:rPr lang="en-US" sz="1350" dirty="0" smtClean="0">
                <a:solidFill>
                  <a:schemeClr val="accent6"/>
                </a:solidFill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350" dirty="0">
              <a:solidFill>
                <a:schemeClr val="accent6"/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4" name="Rectangle 60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5229225" y="2797175"/>
            <a:ext cx="3559174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hy-AM" sz="1350" dirty="0" smtClean="0">
                <a:solidFill>
                  <a:schemeClr val="accent2"/>
                </a:solidFill>
                <a:latin typeface="Sylfaen" panose="010A0502050306030303" pitchFamily="18" charset="0"/>
                <a:ea typeface="+mn-ea"/>
                <a:cs typeface="+mn-cs"/>
              </a:rPr>
              <a:t>Խթանել ուղևորների հոսքը՝ ապահովելով </a:t>
            </a:r>
            <a:r>
              <a:rPr lang="en-US" sz="1350" dirty="0" err="1" smtClean="0">
                <a:solidFill>
                  <a:schemeClr val="accent2"/>
                </a:solidFill>
                <a:latin typeface="Sylfaen" panose="010A0502050306030303" pitchFamily="18" charset="0"/>
                <a:ea typeface="+mn-ea"/>
                <a:cs typeface="+mn-cs"/>
              </a:rPr>
              <a:t>չվերթներ</a:t>
            </a:r>
            <a:r>
              <a:rPr lang="en-US" sz="1350" dirty="0" smtClean="0">
                <a:solidFill>
                  <a:schemeClr val="accent2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350" dirty="0" smtClean="0">
                <a:solidFill>
                  <a:schemeClr val="accent2"/>
                </a:solidFill>
                <a:latin typeface="Sylfaen" panose="010A0502050306030303" pitchFamily="18" charset="0"/>
                <a:ea typeface="+mn-ea"/>
                <a:cs typeface="+mn-cs"/>
              </a:rPr>
              <a:t>այլ փոխադրողների կողմից չսպասարկվող ուղղություններով, և բարելավել օդային հաղորդակցությունը ամբողջ աշխարհի հետ դեպի խոշոր հանգույցները (օր.՝ Լոնդոն, Ֆրանկֆուր</a:t>
            </a:r>
            <a:r>
              <a:rPr lang="en-US" sz="1350" dirty="0" smtClean="0">
                <a:solidFill>
                  <a:schemeClr val="accent2"/>
                </a:solidFill>
                <a:latin typeface="Sylfaen" panose="010A0502050306030303" pitchFamily="18" charset="0"/>
                <a:ea typeface="+mn-ea"/>
                <a:cs typeface="+mn-cs"/>
              </a:rPr>
              <a:t>թ</a:t>
            </a:r>
            <a:r>
              <a:rPr lang="hy-AM" sz="1350" dirty="0" smtClean="0">
                <a:solidFill>
                  <a:schemeClr val="accent2"/>
                </a:solidFill>
                <a:latin typeface="Sylfaen" panose="010A0502050306030303" pitchFamily="18" charset="0"/>
                <a:ea typeface="+mn-ea"/>
                <a:cs typeface="+mn-cs"/>
              </a:rPr>
              <a:t>) չվերթների իրականացման միջոցով</a:t>
            </a:r>
          </a:p>
        </p:txBody>
      </p:sp>
      <p:sp>
        <p:nvSpPr>
          <p:cNvPr id="65" name="Rectangle 6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961883" y="1152525"/>
            <a:ext cx="33353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err="1" smtClean="0">
                <a:latin typeface="Sylfaen" panose="010A0502050306030303" pitchFamily="18" charset="0"/>
              </a:rPr>
              <a:t>Ենթադրություններ</a:t>
            </a:r>
            <a:endParaRPr lang="en-US" sz="1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1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Rectangle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659037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483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AutoShape 26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>
            <p:custDataLst>
              <p:tags r:id="rId3"/>
            </p:custDataLst>
          </p:nvPr>
        </p:nvSpPr>
        <p:spPr>
          <a:xfrm>
            <a:off x="1056533" y="3169980"/>
            <a:ext cx="7186381" cy="112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64876" y="304632"/>
            <a:ext cx="7923119" cy="492443"/>
          </a:xfrm>
        </p:spPr>
        <p:txBody>
          <a:bodyPr/>
          <a:lstStyle/>
          <a:p>
            <a:r>
              <a:rPr lang="hy-AM" sz="1600" dirty="0" smtClean="0">
                <a:latin typeface="+mj-lt"/>
              </a:rPr>
              <a:t>Տեղական փոխադրող չստեղծելու դեպքում ՀՀ </a:t>
            </a:r>
            <a:r>
              <a:rPr lang="hy-AM" sz="1600" dirty="0" smtClean="0">
                <a:solidFill>
                  <a:schemeClr val="tx1"/>
                </a:solidFill>
                <a:latin typeface="+mj-lt"/>
              </a:rPr>
              <a:t>ավիացիայի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ոլորտի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y-AM" sz="1600" dirty="0" smtClean="0">
                <a:solidFill>
                  <a:schemeClr val="tx1"/>
                </a:solidFill>
                <a:latin typeface="+mj-lt"/>
              </a:rPr>
              <a:t>կարողությունների </a:t>
            </a:r>
            <a:r>
              <a:rPr lang="hy-AM" sz="1600" dirty="0" smtClean="0">
                <a:latin typeface="+mj-lt"/>
              </a:rPr>
              <a:t>և ենթակառուցվածքի կառավարումը պետք </a:t>
            </a:r>
            <a:r>
              <a:rPr lang="hy-AM" sz="1600" dirty="0">
                <a:latin typeface="+mj-lt"/>
              </a:rPr>
              <a:t>է </a:t>
            </a:r>
            <a:r>
              <a:rPr lang="hy-AM" sz="1600" dirty="0" smtClean="0">
                <a:latin typeface="+mj-lt"/>
              </a:rPr>
              <a:t>լինի</a:t>
            </a:r>
            <a:r>
              <a:rPr lang="en-US" sz="1600" dirty="0" smtClean="0">
                <a:latin typeface="+mj-lt"/>
              </a:rPr>
              <a:t> </a:t>
            </a:r>
            <a:r>
              <a:rPr lang="hy-AM" sz="1600" dirty="0" smtClean="0">
                <a:latin typeface="+mj-lt"/>
              </a:rPr>
              <a:t>պր</a:t>
            </a:r>
            <a:r>
              <a:rPr lang="en-US" sz="1600" dirty="0" smtClean="0">
                <a:latin typeface="+mj-lt"/>
              </a:rPr>
              <a:t>ո</a:t>
            </a:r>
            <a:r>
              <a:rPr lang="hy-AM" sz="1600" dirty="0" smtClean="0">
                <a:latin typeface="+mj-lt"/>
              </a:rPr>
              <a:t>ակտիվ:</a:t>
            </a:r>
            <a:endParaRPr lang="hy-AM" sz="1600" dirty="0">
              <a:latin typeface="+mj-lt"/>
            </a:endParaRPr>
          </a:p>
        </p:txBody>
      </p:sp>
      <p:sp>
        <p:nvSpPr>
          <p:cNvPr id="70" name="McK 1. On-page tracker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4944" y="0"/>
            <a:ext cx="61972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latin typeface="Arial"/>
                <a:ea typeface="+mj-ea"/>
                <a:sym typeface="Arial"/>
              </a:rPr>
              <a:t>3 </a:t>
            </a:r>
            <a:r>
              <a:rPr lang="en-US" sz="1400" b="1" dirty="0" err="1" smtClean="0">
                <a:solidFill>
                  <a:srgbClr val="0077B2"/>
                </a:solidFill>
                <a:latin typeface="Arial"/>
                <a:ea typeface="+mj-ea"/>
                <a:sym typeface="Arial"/>
              </a:rPr>
              <a:t>Ավիացիայի</a:t>
            </a:r>
            <a:r>
              <a:rPr lang="en-US" sz="1400" b="1" dirty="0" smtClean="0">
                <a:solidFill>
                  <a:srgbClr val="0077B2"/>
                </a:solidFill>
                <a:latin typeface="Arial"/>
                <a:ea typeface="+mj-ea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77B2"/>
                </a:solidFill>
                <a:latin typeface="Arial"/>
                <a:ea typeface="+mj-ea"/>
                <a:sym typeface="Arial"/>
              </a:rPr>
              <a:t>ոլորտի</a:t>
            </a:r>
            <a:r>
              <a:rPr lang="en-US" sz="1400" b="1" dirty="0" smtClean="0">
                <a:solidFill>
                  <a:srgbClr val="0077B2"/>
                </a:solidFill>
                <a:latin typeface="Arial"/>
                <a:ea typeface="+mj-ea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77B2"/>
                </a:solidFill>
                <a:latin typeface="Arial"/>
                <a:ea typeface="+mj-ea"/>
                <a:sym typeface="Arial"/>
              </a:rPr>
              <a:t>կարողությունների</a:t>
            </a:r>
            <a:r>
              <a:rPr lang="en-US" sz="1400" b="1" dirty="0" smtClean="0">
                <a:solidFill>
                  <a:srgbClr val="0077B2"/>
                </a:solidFill>
                <a:latin typeface="Arial"/>
                <a:ea typeface="+mj-ea"/>
                <a:sym typeface="Arial"/>
              </a:rPr>
              <a:t> </a:t>
            </a:r>
            <a:r>
              <a:rPr lang="en-US" sz="1400" b="1" dirty="0" smtClean="0">
                <a:solidFill>
                  <a:schemeClr val="accent3"/>
                </a:solidFill>
                <a:latin typeface="Arial"/>
                <a:ea typeface="+mj-ea"/>
                <a:sym typeface="Arial"/>
              </a:rPr>
              <a:t>և </a:t>
            </a:r>
            <a:r>
              <a:rPr lang="en-US" sz="1400" b="1" dirty="0" err="1" smtClean="0">
                <a:solidFill>
                  <a:schemeClr val="accent3"/>
                </a:solidFill>
                <a:latin typeface="Arial"/>
                <a:ea typeface="+mj-ea"/>
                <a:sym typeface="Arial"/>
              </a:rPr>
              <a:t>ենթակառուցվածքի</a:t>
            </a:r>
            <a:r>
              <a:rPr lang="en-US" sz="1400" b="1" dirty="0" smtClean="0">
                <a:solidFill>
                  <a:schemeClr val="accent3"/>
                </a:solidFill>
                <a:latin typeface="Arial"/>
                <a:ea typeface="+mj-ea"/>
                <a:sym typeface="Arial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Arial"/>
                <a:ea typeface="+mj-ea"/>
                <a:sym typeface="Arial"/>
              </a:rPr>
              <a:t>ապահովում</a:t>
            </a:r>
            <a:endParaRPr lang="en-US" sz="1400" b="1" dirty="0">
              <a:solidFill>
                <a:schemeClr val="accent3"/>
              </a:solidFill>
              <a:latin typeface="Arial"/>
              <a:ea typeface="+mj-ea"/>
              <a:sym typeface="Arial"/>
            </a:endParaRPr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>
          <a:xfrm>
            <a:off x="1056533" y="1833722"/>
            <a:ext cx="7186381" cy="1195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35904" y="1546386"/>
            <a:ext cx="20227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de-DE" b="1" dirty="0" smtClean="0">
                <a:solidFill>
                  <a:srgbClr val="0077B2"/>
                </a:solidFill>
              </a:rPr>
              <a:t>Հիմնախնդիրներ</a:t>
            </a:r>
            <a:endParaRPr lang="en-US" b="1" dirty="0">
              <a:solidFill>
                <a:srgbClr val="0077B2"/>
              </a:solidFill>
            </a:endParaRPr>
          </a:p>
        </p:txBody>
      </p:sp>
      <p:sp>
        <p:nvSpPr>
          <p:cNvPr id="63" name="Rectangle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466194" y="1546386"/>
            <a:ext cx="45218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de-DE" b="1" dirty="0" err="1" smtClean="0">
                <a:solidFill>
                  <a:schemeClr val="accent3"/>
                </a:solidFill>
              </a:rPr>
              <a:t>Գնահատում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35905" y="4649813"/>
            <a:ext cx="18987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6700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509588" indent="-149225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823913" indent="-134938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152525" indent="-14922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6097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0669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5241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9813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y-AM" b="1" dirty="0" smtClean="0">
                <a:solidFill>
                  <a:schemeClr val="accent3"/>
                </a:solidFill>
              </a:rPr>
              <a:t>Մարդկային կապիտալի պաշտպանություն</a:t>
            </a:r>
            <a:endParaRPr lang="hy-AM" b="1" dirty="0">
              <a:solidFill>
                <a:schemeClr val="accent3"/>
              </a:solidFill>
            </a:endParaRPr>
          </a:p>
        </p:txBody>
      </p:sp>
      <p:sp>
        <p:nvSpPr>
          <p:cNvPr id="82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466194" y="4649813"/>
            <a:ext cx="477672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6700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509588" indent="-149225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823913" indent="-134938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152525" indent="-14922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6097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0669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5241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9813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accent3"/>
              </a:buClr>
            </a:pPr>
            <a:r>
              <a:rPr lang="hy-AM" dirty="0" smtClean="0"/>
              <a:t>Տարածաշրջանային կենտրոն դառնալու հեռանկարով օդաչուական դպրոցի ստեղծում</a:t>
            </a:r>
            <a:r>
              <a:rPr lang="en-US" dirty="0" smtClean="0"/>
              <a:t>, </a:t>
            </a:r>
            <a:r>
              <a:rPr lang="hy-AM" dirty="0" smtClean="0"/>
              <a:t>հմուտ կադրե</a:t>
            </a:r>
            <a:r>
              <a:rPr lang="en-US" dirty="0" err="1" smtClean="0"/>
              <a:t>րի</a:t>
            </a:r>
            <a:r>
              <a:rPr lang="hy-AM" dirty="0" smtClean="0"/>
              <a:t> պատրաստ</a:t>
            </a:r>
            <a:r>
              <a:rPr lang="en-US" dirty="0" err="1" smtClean="0"/>
              <a:t>ում</a:t>
            </a:r>
            <a:r>
              <a:rPr lang="hy-AM" dirty="0" smtClean="0"/>
              <a:t> և աշխատուժի ծախսերի նվազեցում օդանավերի սպասարկումը բարելավելու համար</a:t>
            </a:r>
            <a:endParaRPr lang="hy-AM" dirty="0"/>
          </a:p>
        </p:txBody>
      </p:sp>
      <p:sp>
        <p:nvSpPr>
          <p:cNvPr id="68" name="Rectangle 6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536195" y="1849755"/>
            <a:ext cx="2595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i="1" dirty="0" err="1" smtClean="0">
                <a:solidFill>
                  <a:schemeClr val="accent2"/>
                </a:solidFill>
                <a:latin typeface="Arial"/>
                <a:sym typeface="Arial"/>
              </a:rPr>
              <a:t>Մանրամասն</a:t>
            </a:r>
            <a:r>
              <a:rPr lang="en-US" i="1" dirty="0" smtClean="0">
                <a:solidFill>
                  <a:schemeClr val="accent2"/>
                </a:solidFill>
                <a:latin typeface="Arial"/>
                <a:sym typeface="Arial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Arial"/>
                <a:sym typeface="Arial"/>
              </a:rPr>
              <a:t>հաջորդ</a:t>
            </a:r>
            <a:r>
              <a:rPr lang="en-US" i="1" dirty="0" smtClean="0">
                <a:solidFill>
                  <a:schemeClr val="accent2"/>
                </a:solidFill>
                <a:latin typeface="Arial"/>
                <a:sym typeface="Arial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Arial"/>
                <a:sym typeface="Arial"/>
              </a:rPr>
              <a:t>էջում</a:t>
            </a:r>
            <a:endParaRPr lang="en-US" i="1" dirty="0">
              <a:solidFill>
                <a:schemeClr val="accent2"/>
              </a:solidFill>
              <a:latin typeface="Arial"/>
              <a:sym typeface="Arial"/>
            </a:endParaRPr>
          </a:p>
        </p:txBody>
      </p:sp>
      <p:sp>
        <p:nvSpPr>
          <p:cNvPr id="96263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35905" y="2271676"/>
            <a:ext cx="18987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6700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509588" indent="-149225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823913" indent="-134938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152525" indent="-14922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6097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0669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5241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9813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 err="1" smtClean="0">
                <a:solidFill>
                  <a:schemeClr val="accent3"/>
                </a:solidFill>
              </a:rPr>
              <a:t>Ազգային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անվտանգություն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474813" y="2044266"/>
            <a:ext cx="452180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6700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509588" indent="-149225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823913" indent="-134938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152525" indent="-14922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6097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0669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5241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9813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accent3"/>
              </a:buClr>
            </a:pPr>
            <a:r>
              <a:rPr lang="en-US" dirty="0" err="1" smtClean="0"/>
              <a:t>Տեղական</a:t>
            </a:r>
            <a:r>
              <a:rPr lang="en-US" dirty="0" smtClean="0"/>
              <a:t> </a:t>
            </a:r>
            <a:r>
              <a:rPr lang="en-US" dirty="0" err="1" smtClean="0"/>
              <a:t>փոխադրողի</a:t>
            </a:r>
            <a:r>
              <a:rPr lang="en-US" dirty="0" smtClean="0"/>
              <a:t> </a:t>
            </a:r>
            <a:r>
              <a:rPr lang="en-US" dirty="0" err="1" smtClean="0"/>
              <a:t>բացակայության</a:t>
            </a:r>
            <a:r>
              <a:rPr lang="en-US" dirty="0" smtClean="0"/>
              <a:t> </a:t>
            </a:r>
            <a:r>
              <a:rPr lang="en-US" dirty="0" err="1" smtClean="0"/>
              <a:t>դեպքում</a:t>
            </a:r>
            <a:r>
              <a:rPr lang="en-US" dirty="0" smtClean="0"/>
              <a:t> </a:t>
            </a:r>
            <a:r>
              <a:rPr lang="en-US" dirty="0" err="1" smtClean="0"/>
              <a:t>հաղորդակցումը</a:t>
            </a:r>
            <a:r>
              <a:rPr lang="en-US" dirty="0" smtClean="0"/>
              <a:t> </a:t>
            </a:r>
            <a:r>
              <a:rPr lang="en-US" dirty="0" err="1" smtClean="0"/>
              <a:t>կարող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ապահովել</a:t>
            </a:r>
            <a:r>
              <a:rPr lang="en-US" dirty="0" smtClean="0"/>
              <a:t> </a:t>
            </a:r>
            <a:r>
              <a:rPr lang="en-US" dirty="0" err="1" smtClean="0"/>
              <a:t>մի</a:t>
            </a:r>
            <a:r>
              <a:rPr lang="en-US" dirty="0" smtClean="0"/>
              <a:t> </a:t>
            </a:r>
            <a:r>
              <a:rPr lang="en-US" dirty="0" err="1" smtClean="0"/>
              <a:t>քանի</a:t>
            </a:r>
            <a:r>
              <a:rPr lang="en-US" dirty="0" smtClean="0"/>
              <a:t> </a:t>
            </a:r>
            <a:r>
              <a:rPr lang="en-US" dirty="0" err="1" smtClean="0"/>
              <a:t>մասնագիտացած</a:t>
            </a:r>
            <a:r>
              <a:rPr lang="en-US" dirty="0" smtClean="0"/>
              <a:t> </a:t>
            </a:r>
            <a:r>
              <a:rPr lang="en-US" dirty="0" err="1" smtClean="0"/>
              <a:t>կազմակերպություններ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626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317142" y="3367691"/>
            <a:ext cx="18987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6700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509588" indent="-149225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823913" indent="-134938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152525" indent="-14922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6097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0669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5241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9813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y-AM" b="1" dirty="0" smtClean="0">
                <a:solidFill>
                  <a:schemeClr val="accent3"/>
                </a:solidFill>
              </a:rPr>
              <a:t>Նախագահական օդանավի շահագործում</a:t>
            </a:r>
            <a:endParaRPr lang="hy-AM" b="1" dirty="0">
              <a:solidFill>
                <a:schemeClr val="accent3"/>
              </a:solidFill>
            </a:endParaRPr>
          </a:p>
        </p:txBody>
      </p:sp>
      <p:sp>
        <p:nvSpPr>
          <p:cNvPr id="65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466194" y="3484824"/>
            <a:ext cx="45218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8288" indent="-266700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509588" indent="-149225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823913" indent="-134938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152525" indent="-14922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6097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0669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5241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981325" indent="-14922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accent3"/>
              </a:buClr>
            </a:pPr>
            <a:r>
              <a:rPr lang="en-US" dirty="0"/>
              <a:t>Կ</a:t>
            </a:r>
            <a:r>
              <a:rPr lang="hy-AM" dirty="0" smtClean="0"/>
              <a:t>ա </a:t>
            </a:r>
            <a:r>
              <a:rPr lang="en-US" dirty="0" smtClean="0"/>
              <a:t>ն</a:t>
            </a:r>
            <a:r>
              <a:rPr lang="hy-AM" dirty="0" smtClean="0"/>
              <a:t>ախագահական օդանավի շահագործման մի քանի տարբերակ (չարտերային և վարձակալված</a:t>
            </a:r>
            <a:r>
              <a:rPr lang="en-US" dirty="0" smtClean="0"/>
              <a:t> </a:t>
            </a:r>
            <a:r>
              <a:rPr lang="en-US" dirty="0" err="1" smtClean="0"/>
              <a:t>օդանավեր</a:t>
            </a:r>
            <a:r>
              <a:rPr lang="en-US" dirty="0" smtClean="0"/>
              <a:t>):</a:t>
            </a:r>
            <a:endParaRPr lang="en-US" dirty="0"/>
          </a:p>
        </p:txBody>
      </p:sp>
      <p:cxnSp>
        <p:nvCxnSpPr>
          <p:cNvPr id="72" name="Straight Connector 71"/>
          <p:cNvCxnSpPr/>
          <p:nvPr>
            <p:custDataLst>
              <p:tags r:id="rId16"/>
            </p:custDataLst>
          </p:nvPr>
        </p:nvCxnSpPr>
        <p:spPr>
          <a:xfrm>
            <a:off x="1056533" y="1833722"/>
            <a:ext cx="7186382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 txBox="1">
            <a:spLocks/>
          </p:cNvSpPr>
          <p:nvPr/>
        </p:nvSpPr>
        <p:spPr bwMode="gray">
          <a:xfrm>
            <a:off x="5536195" y="3158371"/>
            <a:ext cx="2595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i="1" dirty="0" err="1" smtClean="0">
                <a:solidFill>
                  <a:schemeClr val="accent2"/>
                </a:solidFill>
                <a:latin typeface="Arial"/>
                <a:sym typeface="Arial"/>
              </a:rPr>
              <a:t>Մանրամասն</a:t>
            </a:r>
            <a:r>
              <a:rPr lang="en-US" i="1" dirty="0" smtClean="0">
                <a:solidFill>
                  <a:schemeClr val="accent2"/>
                </a:solidFill>
                <a:latin typeface="Arial"/>
                <a:sym typeface="Arial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Arial"/>
                <a:sym typeface="Arial"/>
              </a:rPr>
              <a:t>հավելվածում</a:t>
            </a:r>
            <a:endParaRPr lang="en-US" i="1" dirty="0">
              <a:solidFill>
                <a:schemeClr val="accent2"/>
              </a:solidFill>
              <a:latin typeface="Arial"/>
              <a:sym typeface="Arial"/>
            </a:endParaRPr>
          </a:p>
        </p:txBody>
      </p:sp>
      <p:sp>
        <p:nvSpPr>
          <p:cNvPr id="23" name="Oval 37"/>
          <p:cNvSpPr>
            <a:spLocks noChangeArrowheads="1"/>
          </p:cNvSpPr>
          <p:nvPr/>
        </p:nvSpPr>
        <p:spPr bwMode="gray">
          <a:xfrm>
            <a:off x="938080" y="3607452"/>
            <a:ext cx="260586" cy="259142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gray">
          <a:xfrm>
            <a:off x="938085" y="2265215"/>
            <a:ext cx="260586" cy="259142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769923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69" name="think-cell Slide" r:id="rId29" imgW="360" imgH="360" progId="">
                  <p:embed/>
                </p:oleObj>
              </mc:Choice>
              <mc:Fallback>
                <p:oleObj name="think-cell Slide" r:id="rId29" imgW="360" imgH="360" progId="">
                  <p:embed/>
                  <p:pic>
                    <p:nvPicPr>
                      <p:cNvPr id="0" name="Picture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6651" y="1434818"/>
            <a:ext cx="8794112" cy="1575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4944" y="278296"/>
            <a:ext cx="7218837" cy="553998"/>
          </a:xfrm>
        </p:spPr>
        <p:txBody>
          <a:bodyPr/>
          <a:lstStyle/>
          <a:p>
            <a:pPr marL="355600">
              <a:tabLst>
                <a:tab pos="274638" algn="l"/>
                <a:tab pos="355600" algn="l"/>
              </a:tabLst>
            </a:pPr>
            <a:r>
              <a:rPr lang="hy-AM" sz="1800" dirty="0" smtClean="0">
                <a:latin typeface="Sylfaen" pitchFamily="18" charset="0"/>
              </a:rPr>
              <a:t>Անգամ եթե տեղական փոխադրող չլինի, ճգնաժամի դեպքում հնարավոր են ապահովագրության մի քանի տարբերակներ</a:t>
            </a:r>
            <a:r>
              <a:rPr lang="en-US" sz="1800" dirty="0" smtClean="0">
                <a:latin typeface="Sylfaen" pitchFamily="18" charset="0"/>
              </a:rPr>
              <a:t>:</a:t>
            </a:r>
            <a:endParaRPr lang="hy-AM" sz="1800" dirty="0">
              <a:latin typeface="Sylfaen" panose="010A0502050306030303" pitchFamily="18" charset="0"/>
            </a:endParaRPr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` «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Զվարթնոց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»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օդանավակայան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,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Էյրբասի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կայք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,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Արմավիայի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տարեկան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հաշվետվություն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,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Ամերիաբանկ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</a:rPr>
              <a:t>, ICAO</a:t>
            </a:r>
          </a:p>
        </p:txBody>
      </p:sp>
      <p:sp>
        <p:nvSpPr>
          <p:cNvPr id="8" name="McK 1. On-page tracker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74944" y="0"/>
            <a:ext cx="65226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55600"/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3 </a:t>
            </a:r>
            <a:r>
              <a:rPr lang="en-US" sz="1400" b="1" dirty="0" err="1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Ավիացիայի</a:t>
            </a:r>
            <a:r>
              <a:rPr lang="en-US" sz="1400" b="1" dirty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ոլորտի</a:t>
            </a:r>
            <a:r>
              <a:rPr lang="en-US" sz="14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կարողությունների</a:t>
            </a:r>
            <a:r>
              <a:rPr lang="en-US" sz="14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և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ենթակառուցվածքի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ապահովում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ea typeface="+mj-ea"/>
              <a:sym typeface="Arial"/>
            </a:endParaRPr>
          </a:p>
        </p:txBody>
      </p:sp>
      <p:sp>
        <p:nvSpPr>
          <p:cNvPr id="24" name="Legend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1284" y="2735251"/>
            <a:ext cx="76776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95350">
              <a:buClr>
                <a:schemeClr val="tx2"/>
              </a:buClr>
            </a:pPr>
            <a:r>
              <a:rPr lang="hy-AM" sz="1000" i="1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Խորհուրդ է տրվում այս տարբերակը</a:t>
            </a:r>
            <a:r>
              <a:rPr lang="en-US" sz="1000" i="1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.</a:t>
            </a:r>
            <a:r>
              <a:rPr lang="hy-AM" sz="1000" i="1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համագործակցելու պատրաստակամություն հայտնած հնարավոր ավիափոխադրողները ներկայացված են հաջորդ սլայդում</a:t>
            </a:r>
            <a:endParaRPr lang="hy-AM" sz="1000" i="1" dirty="0">
              <a:solidFill>
                <a:schemeClr val="accent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4944" y="3080567"/>
            <a:ext cx="8757149" cy="1260345"/>
            <a:chOff x="174944" y="2940508"/>
            <a:chExt cx="8757149" cy="1260345"/>
          </a:xfrm>
        </p:grpSpPr>
        <p:sp>
          <p:nvSpPr>
            <p:cNvPr id="9" name="Rectangle 2"/>
            <p:cNvSpPr txBox="1"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174944" y="2940508"/>
              <a:ext cx="818037" cy="12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72000" tIns="45720" rIns="36000" bIns="4572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eaLnBrk="1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1B5CA5"/>
                </a:buClr>
                <a:buFont typeface="Arial" charset="0"/>
                <a:buNone/>
                <a:defRPr sz="1400" b="1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defRPr>
              </a:lvl1pPr>
              <a:lvl2pPr marL="628650" lvl="1" indent="-171450" eaLnBrk="1" hangingPunct="1">
                <a:lnSpc>
                  <a:spcPct val="90000"/>
                </a:lnSpc>
                <a:buClr>
                  <a:srgbClr val="1B5CA5"/>
                </a:buClr>
                <a:buFont typeface="Alstom" pitchFamily="2" charset="0"/>
                <a:buChar char="−"/>
                <a:defRPr sz="2200">
                  <a:solidFill>
                    <a:srgbClr val="5F5F5F"/>
                  </a:solidFill>
                  <a:latin typeface="+mn-lt"/>
                </a:defRPr>
              </a:lvl2pPr>
              <a:lvl3pPr marL="1076325" lvl="2" indent="-161925" eaLnBrk="1" hangingPunct="1">
                <a:spcBef>
                  <a:spcPct val="20000"/>
                </a:spcBef>
                <a:buClr>
                  <a:srgbClr val="1B5CA5"/>
                </a:buClr>
                <a:buFont typeface="Arial" charset="0"/>
                <a:buChar char="•"/>
                <a:defRPr sz="2000">
                  <a:solidFill>
                    <a:srgbClr val="5F5F5F"/>
                  </a:solidFill>
                  <a:latin typeface="+mn-lt"/>
                </a:defRPr>
              </a:lvl3pPr>
              <a:lvl4pPr marL="1524000" lvl="3" indent="-152400" eaLnBrk="1" hangingPunct="1">
                <a:spcBef>
                  <a:spcPct val="20000"/>
                </a:spcBef>
                <a:buClr>
                  <a:srgbClr val="1B5CA5"/>
                </a:buClr>
                <a:buFont typeface="Alstom" pitchFamily="2" charset="0"/>
                <a:buChar char="−"/>
                <a:defRPr>
                  <a:solidFill>
                    <a:srgbClr val="5F5F5F"/>
                  </a:solidFill>
                  <a:latin typeface="+mn-lt"/>
                </a:defRPr>
              </a:lvl4pPr>
              <a:lvl5pPr marL="1971675" lvl="4" indent="-142875" eaLnBrk="1" hangingPunct="1">
                <a:spcBef>
                  <a:spcPct val="20000"/>
                </a:spcBef>
                <a:buClr>
                  <a:srgbClr val="1B5CA5"/>
                </a:buClr>
                <a:buFont typeface="Arial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9pPr>
            </a:lstStyle>
            <a:p>
              <a:r>
                <a:rPr lang="en-US" sz="1200" dirty="0" err="1">
                  <a:latin typeface="Sylfaen" panose="010A0502050306030303" pitchFamily="18" charset="0"/>
                </a:rPr>
                <a:t>Օդանավի</a:t>
              </a:r>
              <a:r>
                <a:rPr lang="en-US" sz="1200" dirty="0">
                  <a:latin typeface="Sylfaen" pitchFamily="18" charset="0"/>
                </a:rPr>
                <a:t> </a:t>
              </a:r>
              <a:r>
                <a:rPr lang="en-US" sz="1200" dirty="0" err="1" smtClean="0">
                  <a:latin typeface="Sylfaen" pitchFamily="18" charset="0"/>
                </a:rPr>
                <a:t>ձեռքբերում</a:t>
              </a:r>
              <a:r>
                <a:rPr lang="en-US" sz="1200" dirty="0" smtClean="0">
                  <a:latin typeface="Sylfaen" pitchFamily="18" charset="0"/>
                </a:rPr>
                <a:t> </a:t>
              </a:r>
              <a:r>
                <a:rPr lang="en-US" sz="1200" dirty="0" err="1">
                  <a:latin typeface="Sylfaen" pitchFamily="18" charset="0"/>
                </a:rPr>
                <a:t>կամ</a:t>
              </a:r>
              <a:r>
                <a:rPr lang="en-US" sz="1200" dirty="0">
                  <a:latin typeface="Sylfaen" pitchFamily="18" charset="0"/>
                </a:rPr>
                <a:t> </a:t>
              </a:r>
              <a:r>
                <a:rPr lang="en-US" sz="1200" dirty="0" err="1" smtClean="0">
                  <a:latin typeface="Sylfaen" pitchFamily="18" charset="0"/>
                </a:rPr>
                <a:t>վարձակալում</a:t>
              </a:r>
              <a:endParaRPr lang="en-US" sz="1200" dirty="0">
                <a:latin typeface="Sylfaen" pitchFamily="18" charset="0"/>
              </a:endParaRPr>
            </a:p>
          </p:txBody>
        </p:sp>
        <p:sp>
          <p:nvSpPr>
            <p:cNvPr id="44" name="Rectangle 44"/>
            <p:cNvSpPr txBox="1"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1076381" y="2940508"/>
              <a:ext cx="3161579" cy="123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30000"/>
                </a:spcBef>
              </a:pPr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ea typeface="Arial Unicode MS"/>
                  <a:cs typeface="Arial"/>
                </a:rPr>
                <a:t>Մեկ կամ մի քանի օդանավի ձեռքբերում կամ վարձակալում և դրանց պահում </a:t>
              </a:r>
              <a:r>
                <a:rPr lang="hy-AM" sz="1100" dirty="0" smtClean="0">
                  <a:solidFill>
                    <a:srgbClr val="5F5F5F"/>
                  </a:solidFill>
                  <a:latin typeface="Sylfaen" pitchFamily="18" charset="0"/>
                  <a:ea typeface="Arial Unicode MS"/>
                  <a:cs typeface="Arial"/>
                </a:rPr>
                <a:t>օդանավակայանում կամ ռազմական բազայում </a:t>
              </a:r>
            </a:p>
            <a:p>
              <a:pPr lvl="1">
                <a:spcBef>
                  <a:spcPct val="30000"/>
                </a:spcBef>
              </a:pPr>
              <a:r>
                <a:rPr lang="hy-AM" sz="1100" dirty="0" smtClean="0">
                  <a:solidFill>
                    <a:srgbClr val="5F5F5F"/>
                  </a:solidFill>
                  <a:latin typeface="Sylfaen" pitchFamily="18" charset="0"/>
                  <a:ea typeface="Arial Unicode MS"/>
                  <a:cs typeface="Arial"/>
                </a:rPr>
                <a:t>Օդանավը կարող են վարել ռազմական օդաչուները կամ վարձու օդաչուներ Հայաստանից կամ ա</a:t>
              </a:r>
              <a:r>
                <a:rPr lang="en-US" sz="1100" dirty="0" err="1" smtClean="0">
                  <a:solidFill>
                    <a:srgbClr val="5F5F5F"/>
                  </a:solidFill>
                  <a:latin typeface="Sylfaen" pitchFamily="18" charset="0"/>
                  <a:ea typeface="Arial Unicode MS"/>
                  <a:cs typeface="Arial"/>
                </a:rPr>
                <a:t>րտ</a:t>
              </a:r>
              <a:r>
                <a:rPr lang="hy-AM" sz="1100" dirty="0" smtClean="0">
                  <a:solidFill>
                    <a:srgbClr val="5F5F5F"/>
                  </a:solidFill>
                  <a:latin typeface="Sylfaen" pitchFamily="18" charset="0"/>
                  <a:ea typeface="Arial Unicode MS"/>
                  <a:cs typeface="Arial"/>
                </a:rPr>
                <a:t>երկրից</a:t>
              </a:r>
              <a:endParaRPr lang="hy-AM" sz="1100" dirty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endParaRPr>
            </a:p>
          </p:txBody>
        </p:sp>
        <p:sp>
          <p:nvSpPr>
            <p:cNvPr id="52" name="Rectangle 52"/>
            <p:cNvSpPr txBox="1"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4237960" y="2940508"/>
              <a:ext cx="2803851" cy="126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30000"/>
                </a:spcBef>
              </a:pPr>
              <a:r>
                <a:rPr lang="hy-AM" sz="11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Կախված օդանավի </a:t>
              </a:r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cs typeface="Arial"/>
                </a:rPr>
                <a:t>տեսակից և արտադրության տարեթվից: A320</a:t>
              </a:r>
              <a:r>
                <a:rPr lang="hy-AM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3՝</a:t>
              </a:r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  <a:t> </a:t>
              </a:r>
              <a:b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</a:br>
              <a:r>
                <a:rPr lang="hy-AM" sz="1100" b="1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30 - 80 մլն ԱՄՆ դոլար գնելու դեպքում և 3 - 5 մլն ԱՄՆ դոլար տարեկան վարձակալելու դեպքում</a:t>
              </a:r>
              <a:endParaRPr lang="hy-AM" sz="11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endParaRPr>
            </a:p>
            <a:p>
              <a:pPr lvl="1">
                <a:spcBef>
                  <a:spcPct val="30000"/>
                </a:spcBef>
              </a:pPr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  <a:t>Հավելյալ ծախս՝ </a:t>
              </a:r>
              <a:b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</a:br>
              <a:r>
                <a:rPr lang="hy-AM" sz="1100" b="1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  <a:t>~500,000 ԱՄՆ դոլար տարեկան</a:t>
              </a:r>
              <a:r>
                <a:rPr lang="hy-AM" sz="11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  <a:t>1</a:t>
              </a:r>
              <a:endParaRPr lang="hy-AM" sz="1100" b="1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endParaRPr>
            </a:p>
          </p:txBody>
        </p:sp>
        <p:sp>
          <p:nvSpPr>
            <p:cNvPr id="60" name="Rectangle 60"/>
            <p:cNvSpPr txBox="1"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7177294" y="2973075"/>
              <a:ext cx="1754799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cs typeface="Arial"/>
                </a:rPr>
                <a:t>Բոլոր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տարբերակներից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ամենաթանկը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, 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ազգային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անվտանգության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օգուտը</a:t>
              </a:r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` </a:t>
              </a:r>
              <a:r>
                <a:rPr lang="en-US" sz="12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նույնը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endParaRPr>
            </a:p>
          </p:txBody>
        </p:sp>
      </p:grpSp>
      <p:sp>
        <p:nvSpPr>
          <p:cNvPr id="16" name="Rectangle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63620" y="4557716"/>
            <a:ext cx="829362" cy="12603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72000" tIns="45720" rIns="3600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1200" dirty="0" err="1">
                <a:latin typeface="Sylfaen" panose="010A0502050306030303" pitchFamily="18" charset="0"/>
              </a:rPr>
              <a:t>Օդանավի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գնում</a:t>
            </a:r>
            <a:r>
              <a:rPr lang="en-US" sz="1200" dirty="0">
                <a:latin typeface="Sylfaen" pitchFamily="18" charset="0"/>
              </a:rPr>
              <a:t> և </a:t>
            </a:r>
            <a:r>
              <a:rPr lang="en-US" sz="1200" dirty="0" err="1" smtClean="0">
                <a:latin typeface="Sylfaen" pitchFamily="18" charset="0"/>
              </a:rPr>
              <a:t>վարձա-կալմամբ</a:t>
            </a:r>
            <a:r>
              <a:rPr lang="en-US" sz="1200" dirty="0" smtClean="0">
                <a:latin typeface="Sylfaen" pitchFamily="18" charset="0"/>
              </a:rPr>
              <a:t> </a:t>
            </a:r>
            <a:r>
              <a:rPr lang="en-US" sz="1200" dirty="0" err="1" smtClean="0">
                <a:latin typeface="Sylfaen" pitchFamily="18" charset="0"/>
              </a:rPr>
              <a:t>հանձնում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48" name="Rectangle 4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76381" y="4557716"/>
            <a:ext cx="3161579" cy="123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ea typeface="Arial Unicode MS"/>
                <a:cs typeface="Arial"/>
              </a:rPr>
              <a:t>Օդանավի ձեռքբերում և վարձակալությամբ </a:t>
            </a:r>
            <a:r>
              <a:rPr lang="hy-AM" sz="1100" dirty="0" smtClean="0">
                <a:solidFill>
                  <a:srgbClr val="5F5F5F"/>
                </a:solidFill>
                <a:latin typeface="Sylfaen" pitchFamily="18" charset="0"/>
                <a:ea typeface="Arial Unicode MS"/>
                <a:cs typeface="Arial"/>
              </a:rPr>
              <a:t>հանձնում </a:t>
            </a:r>
            <a:r>
              <a:rPr lang="en-US" sz="1100" dirty="0" err="1" smtClean="0">
                <a:solidFill>
                  <a:srgbClr val="5F5F5F"/>
                </a:solidFill>
                <a:latin typeface="Sylfaen" pitchFamily="18" charset="0"/>
                <a:ea typeface="Arial Unicode MS"/>
                <a:cs typeface="Arial"/>
              </a:rPr>
              <a:t>քաղաքացիական</a:t>
            </a:r>
            <a:r>
              <a:rPr lang="hy-AM" sz="1100" dirty="0" smtClean="0">
                <a:solidFill>
                  <a:srgbClr val="5F5F5F"/>
                </a:solidFill>
                <a:latin typeface="Sylfaen" pitchFamily="18" charset="0"/>
                <a:ea typeface="Arial Unicode MS"/>
                <a:cs typeface="Arial"/>
              </a:rPr>
              <a:t> փոխադրողին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ea typeface="Arial Unicode MS"/>
                <a:cs typeface="Arial"/>
              </a:rPr>
              <a:t>` հետ կանչելու իրավունքով </a:t>
            </a:r>
          </a:p>
          <a:p>
            <a:pPr lvl="1">
              <a:spcBef>
                <a:spcPct val="30000"/>
              </a:spcBef>
            </a:pP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ea typeface="Arial Unicode MS"/>
                <a:cs typeface="Arial"/>
              </a:rPr>
              <a:t>Օդանավը կարող են վարել վարձակալի օդաչուները, ռազմական օդաչուները կամ վարձու օդաչուներ Հայաստանից կամ ա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ea typeface="Arial Unicode MS"/>
                <a:cs typeface="Arial"/>
              </a:rPr>
              <a:t>րտ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ea typeface="Arial Unicode MS"/>
                <a:cs typeface="Arial"/>
              </a:rPr>
              <a:t>երկրից:</a:t>
            </a:r>
            <a:endParaRPr lang="hy-AM" sz="1100" dirty="0">
              <a:solidFill>
                <a:schemeClr val="accent6">
                  <a:lumMod val="75000"/>
                </a:schemeClr>
              </a:solidFill>
              <a:latin typeface="Sylfaen" pitchFamily="18" charset="0"/>
              <a:ea typeface="Arial Unicode MS"/>
              <a:cs typeface="Arial"/>
            </a:endParaRPr>
          </a:p>
        </p:txBody>
      </p:sp>
      <p:sp>
        <p:nvSpPr>
          <p:cNvPr id="56" name="Rectangle 5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237960" y="4557716"/>
            <a:ext cx="2646937" cy="1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hy-AM" sz="11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cs typeface="Arial"/>
              </a:rPr>
              <a:t>Էժան 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(հետ կանչելու իրավունքը նվազեցնում է վարձակալության տոկոսադրույքը), բայց </a:t>
            </a:r>
            <a:r>
              <a:rPr lang="hy-AM" sz="11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մեծ ջանքեր պահանջող`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 լիզինգային ընկերության հիմնման համար</a:t>
            </a:r>
            <a:endParaRPr lang="hy-AM" sz="1100" dirty="0" smtClean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+mn-ea"/>
              <a:cs typeface="Arial"/>
            </a:endParaRPr>
          </a:p>
          <a:p>
            <a:pPr lvl="1">
              <a:spcBef>
                <a:spcPct val="30000"/>
              </a:spcBef>
            </a:pP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Օդանավ ձեռք բերելու համար պահանջվող կապիտալը`</a:t>
            </a:r>
            <a:r>
              <a:rPr lang="hy-AM" sz="1100" baseline="300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3</a:t>
            </a: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 </a:t>
            </a:r>
            <a:r>
              <a:rPr lang="hy-AM" sz="11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rPr>
              <a:t>30-80 մլն ԱՄՆ դոլար</a:t>
            </a:r>
            <a:endParaRPr lang="hy-AM" sz="1100" b="1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64" name="Rectangle 6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170047" y="4522083"/>
            <a:ext cx="175479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hy-AM" sz="11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cs typeface="Arial"/>
              </a:rPr>
              <a:t>Մեծ կապիտալ ներդրումներ և վարձակալությունը կազմակերպելու համար պահանջվող ջանքեր</a:t>
            </a:r>
            <a:endParaRPr lang="hy-AM" sz="1100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6652" y="1450806"/>
            <a:ext cx="8738194" cy="1260345"/>
            <a:chOff x="186652" y="1583847"/>
            <a:chExt cx="8738194" cy="1260345"/>
          </a:xfrm>
        </p:grpSpPr>
        <p:sp>
          <p:nvSpPr>
            <p:cNvPr id="7" name="Rectangle 2"/>
            <p:cNvSpPr txBox="1">
              <a:spLocks/>
            </p:cNvSpPr>
            <p:nvPr>
              <p:custDataLst>
                <p:tags r:id="rId20"/>
              </p:custDataLst>
            </p:nvPr>
          </p:nvSpPr>
          <p:spPr>
            <a:xfrm>
              <a:off x="186652" y="1583847"/>
              <a:ext cx="806330" cy="12603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72000" tIns="45720" rIns="36000" bIns="4572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lvl="0" indent="-180975" eaLnBrk="1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1B5CA5"/>
                </a:buClr>
                <a:buFont typeface="Arial" charset="0"/>
                <a:buChar char="•"/>
                <a:defRPr sz="2400">
                  <a:solidFill>
                    <a:srgbClr val="5F5F5F"/>
                  </a:solidFill>
                  <a:latin typeface="+mn-lt"/>
                </a:defRPr>
              </a:lvl1pPr>
              <a:lvl2pPr marL="628650" lvl="1" indent="-171450" eaLnBrk="1" hangingPunct="1">
                <a:lnSpc>
                  <a:spcPct val="90000"/>
                </a:lnSpc>
                <a:buClr>
                  <a:srgbClr val="1B5CA5"/>
                </a:buClr>
                <a:buFont typeface="Alstom" pitchFamily="2" charset="0"/>
                <a:buChar char="−"/>
                <a:defRPr sz="2200">
                  <a:solidFill>
                    <a:srgbClr val="5F5F5F"/>
                  </a:solidFill>
                  <a:latin typeface="+mn-lt"/>
                </a:defRPr>
              </a:lvl2pPr>
              <a:lvl3pPr marL="1076325" lvl="2" indent="-161925" eaLnBrk="1" hangingPunct="1">
                <a:spcBef>
                  <a:spcPct val="20000"/>
                </a:spcBef>
                <a:buClr>
                  <a:srgbClr val="1B5CA5"/>
                </a:buClr>
                <a:buFont typeface="Arial" charset="0"/>
                <a:buChar char="•"/>
                <a:defRPr sz="2000">
                  <a:solidFill>
                    <a:srgbClr val="5F5F5F"/>
                  </a:solidFill>
                  <a:latin typeface="+mn-lt"/>
                </a:defRPr>
              </a:lvl3pPr>
              <a:lvl4pPr marL="1524000" lvl="3" indent="-152400" eaLnBrk="1" hangingPunct="1">
                <a:spcBef>
                  <a:spcPct val="20000"/>
                </a:spcBef>
                <a:buClr>
                  <a:srgbClr val="1B5CA5"/>
                </a:buClr>
                <a:buFont typeface="Alstom" pitchFamily="2" charset="0"/>
                <a:buChar char="−"/>
                <a:defRPr>
                  <a:solidFill>
                    <a:srgbClr val="5F5F5F"/>
                  </a:solidFill>
                  <a:latin typeface="+mn-lt"/>
                </a:defRPr>
              </a:lvl4pPr>
              <a:lvl5pPr marL="1971675" lvl="4" indent="-142875" eaLnBrk="1" hangingPunct="1">
                <a:spcBef>
                  <a:spcPct val="20000"/>
                </a:spcBef>
                <a:buClr>
                  <a:srgbClr val="1B5CA5"/>
                </a:buClr>
                <a:buFont typeface="Arial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1B5CA5"/>
                </a:buClr>
                <a:buFont typeface="Arial" pitchFamily="34" charset="0"/>
                <a:buChar char="•"/>
                <a:defRPr>
                  <a:solidFill>
                    <a:srgbClr val="5F5F5F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3"/>
                  </a:solidFill>
                  <a:latin typeface="Sylfaen" panose="010A0502050306030303" pitchFamily="18" charset="0"/>
                  <a:cs typeface="Arial" pitchFamily="34" charset="0"/>
                </a:rPr>
                <a:t>«</a:t>
              </a:r>
              <a:r>
                <a:rPr lang="en-US" sz="1200" b="1" dirty="0" err="1">
                  <a:solidFill>
                    <a:schemeClr val="accent3"/>
                  </a:solidFill>
                  <a:latin typeface="Sylfaen" pitchFamily="18" charset="0"/>
                  <a:cs typeface="Arial" pitchFamily="34" charset="0"/>
                </a:rPr>
                <a:t>Թաց</a:t>
              </a:r>
              <a:r>
                <a:rPr lang="en-US" sz="1200" b="1" dirty="0">
                  <a:solidFill>
                    <a:schemeClr val="accent3"/>
                  </a:solidFill>
                  <a:latin typeface="Sylfaen" pitchFamily="18" charset="0"/>
                  <a:cs typeface="Arial" pitchFamily="34" charset="0"/>
                </a:rPr>
                <a:t>» </a:t>
              </a:r>
              <a:r>
                <a:rPr lang="en-US" sz="1200" b="1" dirty="0" err="1">
                  <a:solidFill>
                    <a:schemeClr val="accent3"/>
                  </a:solidFill>
                  <a:latin typeface="Sylfaen" pitchFamily="18" charset="0"/>
                  <a:cs typeface="Arial" pitchFamily="34" charset="0"/>
                </a:rPr>
                <a:t>լիզինգ</a:t>
              </a:r>
              <a:r>
                <a:rPr lang="en-US" sz="1200" b="1" dirty="0">
                  <a:solidFill>
                    <a:schemeClr val="accent3"/>
                  </a:solidFill>
                  <a:latin typeface="Sylfaen" pitchFamily="18" charset="0"/>
                  <a:cs typeface="Arial" pitchFamily="34" charset="0"/>
                </a:rPr>
                <a:t>/</a:t>
              </a:r>
              <a:br>
                <a:rPr lang="en-US" sz="1200" b="1" dirty="0">
                  <a:solidFill>
                    <a:schemeClr val="accent3"/>
                  </a:solidFill>
                  <a:latin typeface="Sylfaen" pitchFamily="18" charset="0"/>
                  <a:cs typeface="Arial" pitchFamily="34" charset="0"/>
                </a:rPr>
              </a:br>
              <a:r>
                <a:rPr lang="en-US" sz="1200" b="1" dirty="0" err="1">
                  <a:solidFill>
                    <a:schemeClr val="accent3"/>
                  </a:solidFill>
                  <a:latin typeface="Sylfaen" pitchFamily="18" charset="0"/>
                  <a:cs typeface="Arial" pitchFamily="34" charset="0"/>
                </a:rPr>
                <a:t>չարտեր</a:t>
              </a:r>
              <a:endParaRPr lang="en-US" sz="1200" b="1" dirty="0">
                <a:solidFill>
                  <a:schemeClr val="accent3"/>
                </a:solidFill>
                <a:latin typeface="Sylfaen" pitchFamily="18" charset="0"/>
                <a:cs typeface="Arial" pitchFamily="34" charset="0"/>
              </a:endParaRPr>
            </a:p>
          </p:txBody>
        </p:sp>
        <p:sp>
          <p:nvSpPr>
            <p:cNvPr id="17" name="Rectangle 21"/>
            <p:cNvSpPr txBox="1"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1076381" y="1583847"/>
              <a:ext cx="3161579" cy="123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30000"/>
                </a:spcBef>
              </a:pPr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ea typeface="Arial Unicode MS"/>
                  <a:cs typeface="Arial"/>
                </a:rPr>
                <a:t>Փորձառու փոխադրողներ, որոնք անհրաժեշտության դեպքում կարճ ժամկետում տրամադրում են պահուստային օդանավեր</a:t>
              </a:r>
            </a:p>
            <a:p>
              <a:pPr lvl="1">
                <a:spcBef>
                  <a:spcPct val="30000"/>
                </a:spcBef>
              </a:pPr>
              <a:r>
                <a:rPr lang="hy-AM" sz="11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ea typeface="Arial Unicode MS"/>
                  <a:cs typeface="Arial"/>
                </a:rPr>
                <a:t>Ճգնաժամային իրավիճակներում փոխադրողի կողմից շահագործվող օդանավեր</a:t>
              </a:r>
              <a:endParaRPr lang="hy-AM" sz="11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endParaRPr>
            </a:p>
          </p:txBody>
        </p:sp>
        <p:sp>
          <p:nvSpPr>
            <p:cNvPr id="40" name="Rectangle 40"/>
            <p:cNvSpPr txBox="1"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4327141" y="1583847"/>
              <a:ext cx="264693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30000"/>
                </a:spcBef>
              </a:pPr>
              <a:r>
                <a:rPr lang="en-US" sz="1100" dirty="0" err="1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Կախված</a:t>
              </a:r>
              <a:r>
                <a:rPr lang="en-US" sz="1100" dirty="0" smtClean="0">
                  <a:solidFill>
                    <a:srgbClr val="5F5F5F"/>
                  </a:solidFill>
                  <a:latin typeface="Sylfaen" panose="010A0502050306030303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rgbClr val="5F5F5F"/>
                  </a:solidFill>
                  <a:latin typeface="Sylfaen" pitchFamily="18" charset="0"/>
                  <a:cs typeface="Arial"/>
                </a:rPr>
                <a:t>օդանավի</a:t>
              </a:r>
              <a:r>
                <a:rPr lang="en-US" sz="1100" dirty="0">
                  <a:solidFill>
                    <a:srgbClr val="5F5F5F"/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rgbClr val="5F5F5F"/>
                  </a:solidFill>
                  <a:latin typeface="Sylfaen" pitchFamily="18" charset="0"/>
                  <a:cs typeface="Arial"/>
                </a:rPr>
                <a:t>տեսակից</a:t>
              </a:r>
              <a:r>
                <a:rPr lang="en-US" sz="1100" dirty="0">
                  <a:solidFill>
                    <a:srgbClr val="5F5F5F"/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և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իրավիճակի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լրջությունից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՝</a:t>
              </a:r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90,000 – 180,000 ԱՄՆ </a:t>
              </a:r>
              <a:r>
                <a:rPr lang="en-US" sz="1100" b="1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դոլար</a:t>
              </a: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b="1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յուրաքանչյուր</a:t>
              </a: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b="1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չվերթի</a:t>
              </a: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համար</a:t>
              </a:r>
              <a:r>
                <a:rPr lang="en-US" sz="11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ea typeface="+mn-ea"/>
                  <a:cs typeface="Arial"/>
                </a:rPr>
                <a:t>2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endParaRPr>
            </a:p>
          </p:txBody>
        </p:sp>
        <p:sp>
          <p:nvSpPr>
            <p:cNvPr id="68" name="Rectangle 68"/>
            <p:cNvSpPr txBox="1"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7170047" y="1583847"/>
              <a:ext cx="1754799" cy="1000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anose="010A0502050306030303" pitchFamily="18" charset="0"/>
                  <a:cs typeface="Arial"/>
                </a:rPr>
                <a:t>Նախընտրելի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տարբերակ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`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էժան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,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օդանավերը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կարող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են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պատրաստ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լինել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մի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քանի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օրվա</a:t>
              </a:r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 </a:t>
              </a:r>
              <a:r>
                <a:rPr lang="en-US" sz="1100" dirty="0" err="1">
                  <a:solidFill>
                    <a:schemeClr val="accent6">
                      <a:lumMod val="75000"/>
                    </a:schemeClr>
                  </a:solidFill>
                  <a:latin typeface="Sylfaen" pitchFamily="18" charset="0"/>
                  <a:cs typeface="Arial"/>
                </a:rPr>
                <a:t>ընթացքում</a:t>
              </a:r>
              <a:endParaRPr lang="en-US" sz="1100" dirty="0">
                <a:solidFill>
                  <a:schemeClr val="accent6">
                    <a:lumMod val="75000"/>
                  </a:schemeClr>
                </a:solidFill>
                <a:latin typeface="Sylfaen" pitchFamily="18" charset="0"/>
                <a:cs typeface="Arial"/>
              </a:endParaRPr>
            </a:p>
          </p:txBody>
        </p:sp>
      </p:grpSp>
      <p:sp>
        <p:nvSpPr>
          <p:cNvPr id="11" name="AutoShape 7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6380" y="1216297"/>
            <a:ext cx="3035885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Նկարագրություն</a:t>
            </a:r>
            <a:endParaRPr lang="en-US" sz="1300" b="1" dirty="0">
              <a:solidFill>
                <a:schemeClr val="accent3"/>
              </a:solidFill>
              <a:latin typeface="Sylfaen" pitchFamily="18" charset="0"/>
              <a:cs typeface="Arial" pitchFamily="34" charset="0"/>
            </a:endParaRPr>
          </a:p>
        </p:txBody>
      </p:sp>
      <p:sp>
        <p:nvSpPr>
          <p:cNvPr id="13" name="AutoShape 7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94873" y="1216297"/>
            <a:ext cx="2646937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Պահանջվող</a:t>
            </a:r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միջոցներ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1" name="AutoShape 7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77294" y="1216297"/>
            <a:ext cx="1487341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Գնահատում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>
            <a:off x="163619" y="1450806"/>
            <a:ext cx="8794113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6"/>
            </p:custDataLst>
          </p:nvPr>
        </p:nvCxnSpPr>
        <p:spPr>
          <a:xfrm>
            <a:off x="174943" y="4485567"/>
            <a:ext cx="8794113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7"/>
            </p:custDataLst>
          </p:nvPr>
        </p:nvCxnSpPr>
        <p:spPr>
          <a:xfrm>
            <a:off x="174943" y="3025895"/>
            <a:ext cx="8794113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2" name="McK 4. Footnot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778" y="6145316"/>
            <a:ext cx="879411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900" dirty="0" smtClean="0">
                <a:latin typeface="Sylfaen" panose="010A0502050306030303" pitchFamily="18" charset="0"/>
              </a:rPr>
              <a:t>1 </a:t>
            </a:r>
            <a:r>
              <a:rPr lang="en-US" sz="900" dirty="0" err="1">
                <a:latin typeface="Sylfaen" pitchFamily="18" charset="0"/>
              </a:rPr>
              <a:t>Օդանավակայանի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կայանման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վճարներ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latin typeface="Sylfaen" pitchFamily="18" charset="0"/>
              </a:rPr>
              <a:t>ապահովագրություն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Sylfaen" pitchFamily="18" charset="0"/>
              </a:rPr>
              <a:t>ուսուցողական</a:t>
            </a:r>
            <a:r>
              <a:rPr lang="en-US" sz="900" dirty="0">
                <a:solidFill>
                  <a:srgbClr val="808080"/>
                </a:solidFill>
                <a:latin typeface="Sylfaen" pitchFamily="18" charset="0"/>
              </a:rPr>
              <a:t> </a:t>
            </a:r>
            <a:r>
              <a:rPr lang="en-US" sz="900" dirty="0" err="1" smtClean="0">
                <a:solidFill>
                  <a:srgbClr val="808080"/>
                </a:solidFill>
                <a:latin typeface="Sylfaen" pitchFamily="18" charset="0"/>
              </a:rPr>
              <a:t>թռիչքներ</a:t>
            </a:r>
            <a:r>
              <a:rPr lang="en-US" sz="900" dirty="0" smtClean="0">
                <a:solidFill>
                  <a:srgbClr val="808080"/>
                </a:solidFill>
                <a:latin typeface="Sylfaen" pitchFamily="18" charset="0"/>
              </a:rPr>
              <a:t> </a:t>
            </a:r>
            <a:r>
              <a:rPr lang="en-US" sz="900" dirty="0">
                <a:latin typeface="Sylfaen" pitchFamily="18" charset="0"/>
              </a:rPr>
              <a:t>(</a:t>
            </a:r>
            <a:r>
              <a:rPr lang="en-US" sz="900" dirty="0" err="1">
                <a:latin typeface="Sylfaen" pitchFamily="18" charset="0"/>
              </a:rPr>
              <a:t>տարեկան</a:t>
            </a:r>
            <a:r>
              <a:rPr lang="en-US" sz="900" dirty="0">
                <a:latin typeface="Sylfaen" pitchFamily="18" charset="0"/>
              </a:rPr>
              <a:t> 50 </a:t>
            </a:r>
            <a:r>
              <a:rPr lang="en-US" sz="900" dirty="0" err="1">
                <a:latin typeface="Sylfaen" pitchFamily="18" charset="0"/>
              </a:rPr>
              <a:t>ժամ</a:t>
            </a:r>
            <a:r>
              <a:rPr lang="en-US" sz="900" dirty="0">
                <a:latin typeface="Sylfaen" pitchFamily="18" charset="0"/>
              </a:rPr>
              <a:t>), </a:t>
            </a:r>
            <a:r>
              <a:rPr lang="en-US" sz="900" dirty="0" err="1">
                <a:latin typeface="Sylfaen" pitchFamily="18" charset="0"/>
              </a:rPr>
              <a:t>սպասարկում</a:t>
            </a:r>
            <a:endParaRPr lang="en-US" sz="900" dirty="0">
              <a:latin typeface="Sylfaen" pitchFamily="18" charset="0"/>
            </a:endParaRPr>
          </a:p>
          <a:p>
            <a:r>
              <a:rPr lang="en-US" sz="900" dirty="0" smtClean="0">
                <a:latin typeface="Sylfaen" panose="010A0502050306030303" pitchFamily="18" charset="0"/>
              </a:rPr>
              <a:t>2 Airbus </a:t>
            </a:r>
            <a:r>
              <a:rPr lang="en-US" sz="900" dirty="0">
                <a:latin typeface="Sylfaen" panose="010A0502050306030303" pitchFamily="18" charset="0"/>
              </a:rPr>
              <a:t>A320 </a:t>
            </a:r>
            <a:r>
              <a:rPr lang="en-US" sz="900" dirty="0" smtClean="0">
                <a:latin typeface="Sylfaen" panose="010A0502050306030303" pitchFamily="18" charset="0"/>
              </a:rPr>
              <a:t>և CRJ 200/B737-700, </a:t>
            </a:r>
            <a:r>
              <a:rPr lang="en-US" sz="900" dirty="0" err="1">
                <a:latin typeface="Sylfaen" pitchFamily="18" charset="0"/>
              </a:rPr>
              <a:t>հետադարձ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չվերթ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latin typeface="Sylfaen" pitchFamily="18" charset="0"/>
              </a:rPr>
              <a:t>մինչև</a:t>
            </a:r>
            <a:r>
              <a:rPr lang="en-US" sz="900" dirty="0">
                <a:latin typeface="Sylfaen" pitchFamily="18" charset="0"/>
              </a:rPr>
              <a:t> 1,000 </a:t>
            </a:r>
            <a:r>
              <a:rPr lang="en-US" sz="900" dirty="0" err="1">
                <a:latin typeface="Sylfaen" pitchFamily="18" charset="0"/>
              </a:rPr>
              <a:t>մղոն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հեռավորությամբ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չվերթների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համար</a:t>
            </a:r>
            <a:endParaRPr lang="en-US" sz="900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en-US" sz="900" dirty="0" smtClean="0">
                <a:latin typeface="Sylfaen" panose="010A0502050306030303" pitchFamily="18" charset="0"/>
              </a:rPr>
              <a:t>3 ~180 </a:t>
            </a:r>
            <a:r>
              <a:rPr lang="en-US" sz="900" dirty="0" err="1" smtClean="0">
                <a:latin typeface="Sylfaen" panose="010A0502050306030303" pitchFamily="18" charset="0"/>
              </a:rPr>
              <a:t>նստատեղ</a:t>
            </a:r>
            <a:endParaRPr lang="en-US" sz="9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155014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1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74944" y="309074"/>
            <a:ext cx="7376562" cy="5232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355600">
              <a:tabLst>
                <a:tab pos="0" algn="l"/>
              </a:tabLst>
            </a:pPr>
            <a:r>
              <a:rPr lang="hy-AM" sz="1700" dirty="0" smtClean="0">
                <a:latin typeface="Sylfaen" pitchFamily="18" charset="0"/>
              </a:rPr>
              <a:t>Մի շարք ավիափոխադրողներ պատրաստակամություն են հայտնել` ծառայություններ տրամադրելու ճգնաժամային իրավիճակներում</a:t>
            </a:r>
            <a:endParaRPr lang="hy-AM" sz="1700" dirty="0"/>
          </a:p>
        </p:txBody>
      </p:sp>
      <p:sp>
        <p:nvSpPr>
          <p:cNvPr id="64537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Աղբյուր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` </a:t>
            </a:r>
            <a:r>
              <a:rPr lang="en-US" sz="1000" dirty="0" err="1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Օդային</a:t>
            </a:r>
            <a:r>
              <a:rPr lang="en-US" sz="1000" dirty="0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բեռնափոխադրումների</a:t>
            </a:r>
            <a:r>
              <a:rPr lang="en-US" sz="1000" dirty="0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կառավարման</a:t>
            </a:r>
            <a:r>
              <a:rPr lang="en-US" sz="1000" dirty="0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խմբի</a:t>
            </a:r>
            <a:r>
              <a:rPr lang="en-US" sz="1000" dirty="0" smtClean="0">
                <a:solidFill>
                  <a:srgbClr val="808080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smtClean="0">
                <a:solidFill>
                  <a:schemeClr val="accent6"/>
                </a:solidFill>
                <a:latin typeface="Sylfaen"/>
                <a:cs typeface="Arial" pitchFamily="34" charset="0"/>
                <a:sym typeface="Arial"/>
              </a:rPr>
              <a:t>(</a:t>
            </a:r>
            <a:r>
              <a:rPr lang="en-US" sz="1000" dirty="0" smtClean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ACMG</a:t>
            </a:r>
            <a:r>
              <a:rPr lang="en-US" sz="1000" dirty="0" smtClean="0">
                <a:solidFill>
                  <a:schemeClr val="accent6"/>
                </a:solidFill>
                <a:latin typeface="Sylfaen"/>
                <a:cs typeface="Arial" pitchFamily="34" charset="0"/>
                <a:sym typeface="Arial"/>
              </a:rPr>
              <a:t>)</a:t>
            </a:r>
            <a:r>
              <a:rPr lang="en-US" sz="1000" dirty="0" smtClean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մամլո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հաղորդագրություններ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,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ընկերությունների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կայքէջեր</a:t>
            </a:r>
            <a:endParaRPr lang="en-US" sz="1000" dirty="0">
              <a:solidFill>
                <a:schemeClr val="accent6"/>
              </a:solidFill>
              <a:latin typeface="Sylfaen" pitchFamily="18" charset="0"/>
              <a:cs typeface="Arial" pitchFamily="34" charset="0"/>
              <a:sym typeface="Arial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gray">
          <a:xfrm>
            <a:off x="731395" y="2567220"/>
            <a:ext cx="7681209" cy="0"/>
          </a:xfrm>
          <a:prstGeom prst="line">
            <a:avLst/>
          </a:prstGeom>
          <a:ln w="3175">
            <a:solidFill>
              <a:schemeClr val="accent6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 bwMode="gray">
          <a:xfrm>
            <a:off x="731396" y="3406512"/>
            <a:ext cx="7681209" cy="0"/>
          </a:xfrm>
          <a:prstGeom prst="line">
            <a:avLst/>
          </a:prstGeom>
          <a:ln w="3175">
            <a:solidFill>
              <a:schemeClr val="accent6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 bwMode="gray">
          <a:xfrm>
            <a:off x="731396" y="4488538"/>
            <a:ext cx="7681209" cy="0"/>
          </a:xfrm>
          <a:prstGeom prst="line">
            <a:avLst/>
          </a:prstGeom>
          <a:ln w="3175">
            <a:solidFill>
              <a:schemeClr val="accent6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 bwMode="gray">
          <a:xfrm>
            <a:off x="731396" y="5327716"/>
            <a:ext cx="7681209" cy="0"/>
          </a:xfrm>
          <a:prstGeom prst="line">
            <a:avLst/>
          </a:prstGeom>
          <a:ln w="3175">
            <a:solidFill>
              <a:schemeClr val="accent6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250"/>
          <p:cNvSpPr>
            <a:spLocks noChangeArrowheads="1"/>
          </p:cNvSpPr>
          <p:nvPr/>
        </p:nvSpPr>
        <p:spPr bwMode="gray">
          <a:xfrm>
            <a:off x="731396" y="1303444"/>
            <a:ext cx="11156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b="1" dirty="0" err="1">
                <a:solidFill>
                  <a:schemeClr val="accent3"/>
                </a:solidFill>
                <a:latin typeface="Sylfaen" pitchFamily="18" charset="0"/>
                <a:sym typeface="Arial"/>
              </a:rPr>
              <a:t>Օպերատոր</a:t>
            </a:r>
            <a:endParaRPr lang="en-US" b="1" dirty="0">
              <a:solidFill>
                <a:schemeClr val="accent3"/>
              </a:solidFill>
              <a:latin typeface="Arial"/>
              <a:sym typeface="Arial"/>
            </a:endParaRPr>
          </a:p>
        </p:txBody>
      </p:sp>
      <p:sp>
        <p:nvSpPr>
          <p:cNvPr id="50" name="AutoShape 250"/>
          <p:cNvSpPr>
            <a:spLocks noChangeArrowheads="1"/>
          </p:cNvSpPr>
          <p:nvPr/>
        </p:nvSpPr>
        <p:spPr bwMode="gray">
          <a:xfrm>
            <a:off x="2302933" y="1303444"/>
            <a:ext cx="61096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latin typeface="Arial"/>
                <a:sym typeface="Arial"/>
              </a:rPr>
              <a:t>Ցանց</a:t>
            </a:r>
            <a:endParaRPr lang="en-US" b="1" dirty="0">
              <a:solidFill>
                <a:schemeClr val="accent3"/>
              </a:solidFill>
              <a:latin typeface="Arial"/>
              <a:sym typeface="Arial"/>
            </a:endParaRPr>
          </a:p>
        </p:txBody>
      </p:sp>
      <p:sp>
        <p:nvSpPr>
          <p:cNvPr id="16" name="Rectangle 16"/>
          <p:cNvSpPr txBox="1">
            <a:spLocks/>
          </p:cNvSpPr>
          <p:nvPr/>
        </p:nvSpPr>
        <p:spPr bwMode="gray">
          <a:xfrm>
            <a:off x="2209868" y="1686417"/>
            <a:ext cx="6654732" cy="78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Պետական հիմնարկների սպասարկում աշխարհով մեկ</a:t>
            </a:r>
          </a:p>
          <a:p>
            <a:pPr lvl="1">
              <a:spcBef>
                <a:spcPct val="10000"/>
              </a:spcBef>
            </a:pPr>
            <a:r>
              <a:rPr lang="hy-AM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  <a:sym typeface="Arial"/>
              </a:rPr>
              <a:t>ACMI</a:t>
            </a:r>
            <a:r>
              <a:rPr lang="hy-AM" baseline="300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  <a:sym typeface="Arial"/>
              </a:rPr>
              <a:t>1</a:t>
            </a:r>
            <a:r>
              <a:rPr lang="hy-AM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  <a:sym typeface="Arial"/>
              </a:rPr>
              <a:t> </a:t>
            </a:r>
            <a:r>
              <a:rPr lang="hy-AM" dirty="0" smtClean="0">
                <a:latin typeface="Sylfaen" pitchFamily="18" charset="0"/>
                <a:sym typeface="Arial"/>
              </a:rPr>
              <a:t>«թաց» լիզինգի առաջատար </a:t>
            </a:r>
          </a:p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Համագործակցում է ԱՄՆ պաշտպանության նախարարության հետ</a:t>
            </a:r>
            <a:endParaRPr lang="hy-AM" dirty="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ectangle 24"/>
          <p:cNvSpPr txBox="1"/>
          <p:nvPr/>
        </p:nvSpPr>
        <p:spPr bwMode="gray">
          <a:xfrm>
            <a:off x="731396" y="1686418"/>
            <a:ext cx="136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3"/>
                </a:solidFill>
                <a:latin typeface="Arial"/>
                <a:ea typeface="+mn-ea"/>
                <a:cs typeface="+mn-cs"/>
                <a:sym typeface="Arial"/>
              </a:rPr>
              <a:t>Omni Air</a:t>
            </a:r>
            <a:endParaRPr lang="en-US" b="1" dirty="0">
              <a:solidFill>
                <a:schemeClr val="accent3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Rectangle 28"/>
          <p:cNvSpPr txBox="1"/>
          <p:nvPr/>
        </p:nvSpPr>
        <p:spPr bwMode="gray">
          <a:xfrm>
            <a:off x="760058" y="2643226"/>
            <a:ext cx="136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err="1">
                <a:solidFill>
                  <a:schemeClr val="accent3"/>
                </a:solidFill>
                <a:latin typeface="Arial"/>
                <a:sym typeface="Arial"/>
              </a:rPr>
              <a:t>Gryphon</a:t>
            </a:r>
            <a:r>
              <a:rPr lang="en-US" b="1" dirty="0">
                <a:solidFill>
                  <a:schemeClr val="accent3"/>
                </a:solidFill>
                <a:latin typeface="Arial"/>
                <a:sym typeface="Arial"/>
              </a:rPr>
              <a:t> Airlines</a:t>
            </a:r>
          </a:p>
        </p:txBody>
      </p:sp>
      <p:sp>
        <p:nvSpPr>
          <p:cNvPr id="64542" name="Rectangle 64542"/>
          <p:cNvSpPr txBox="1">
            <a:spLocks/>
          </p:cNvSpPr>
          <p:nvPr/>
        </p:nvSpPr>
        <p:spPr bwMode="gray">
          <a:xfrm>
            <a:off x="2209868" y="2643226"/>
            <a:ext cx="6561598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Կանոնավոր և չարտերային չվերթներ</a:t>
            </a:r>
            <a:r>
              <a:rPr lang="hy-AM" dirty="0" smtClean="0">
                <a:latin typeface="Arial"/>
                <a:sym typeface="Arial"/>
              </a:rPr>
              <a:t> </a:t>
            </a:r>
          </a:p>
          <a:p>
            <a:pPr lvl="1">
              <a:spcBef>
                <a:spcPct val="10000"/>
              </a:spcBef>
            </a:pPr>
            <a:r>
              <a:rPr lang="hy-AM" dirty="0" smtClean="0">
                <a:solidFill>
                  <a:srgbClr val="000000"/>
                </a:solidFill>
                <a:latin typeface="Sylfaen" pitchFamily="18" charset="0"/>
                <a:sym typeface="Arial"/>
              </a:rPr>
              <a:t>Ներգրավված է ԱՄՆ ռազմական առաքելություններում Կորեայում և Միջին Արևելքում</a:t>
            </a:r>
            <a:endParaRPr lang="hy-AM" dirty="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517" name="Rectangle 64517"/>
          <p:cNvSpPr txBox="1"/>
          <p:nvPr/>
        </p:nvSpPr>
        <p:spPr bwMode="gray">
          <a:xfrm>
            <a:off x="731396" y="4624623"/>
            <a:ext cx="136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err="1" smtClean="0">
                <a:solidFill>
                  <a:schemeClr val="accent3"/>
                </a:solidFill>
                <a:latin typeface="Arial"/>
                <a:ea typeface="+mn-ea"/>
                <a:cs typeface="+mn-cs"/>
                <a:sym typeface="Arial"/>
              </a:rPr>
              <a:t>Azmar</a:t>
            </a:r>
            <a:r>
              <a:rPr lang="en-US" b="1" dirty="0" smtClean="0">
                <a:solidFill>
                  <a:schemeClr val="accent3"/>
                </a:solidFill>
                <a:latin typeface="Arial"/>
                <a:ea typeface="+mn-ea"/>
                <a:cs typeface="+mn-cs"/>
                <a:sym typeface="Arial"/>
              </a:rPr>
              <a:t> Airlines</a:t>
            </a:r>
            <a:endParaRPr lang="en-US" b="1" dirty="0">
              <a:solidFill>
                <a:schemeClr val="accent3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579" name="Rectangle 64579"/>
          <p:cNvSpPr txBox="1">
            <a:spLocks/>
          </p:cNvSpPr>
          <p:nvPr/>
        </p:nvSpPr>
        <p:spPr bwMode="gray">
          <a:xfrm>
            <a:off x="2209868" y="4564430"/>
            <a:ext cx="6502331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Կանոնավոր և չարտերային չվերթներ Իրաքի և Արևմտյան Եվրոպայի միջև</a:t>
            </a:r>
          </a:p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Բազավորված է Բաղդադում</a:t>
            </a:r>
            <a:endParaRPr lang="hy-AM" dirty="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521" name="Rectangle 64521"/>
          <p:cNvSpPr txBox="1"/>
          <p:nvPr/>
        </p:nvSpPr>
        <p:spPr bwMode="gray">
          <a:xfrm>
            <a:off x="731396" y="5513741"/>
            <a:ext cx="136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3"/>
                </a:solidFill>
                <a:latin typeface="Arial"/>
                <a:ea typeface="+mn-ea"/>
                <a:cs typeface="+mn-cs"/>
                <a:sym typeface="Arial"/>
              </a:rPr>
              <a:t>Air VIA</a:t>
            </a:r>
            <a:endParaRPr lang="en-US" b="1" dirty="0">
              <a:solidFill>
                <a:schemeClr val="accent3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599" name="Rectangle 64599"/>
          <p:cNvSpPr txBox="1">
            <a:spLocks/>
          </p:cNvSpPr>
          <p:nvPr/>
        </p:nvSpPr>
        <p:spPr bwMode="gray">
          <a:xfrm>
            <a:off x="2209868" y="5513741"/>
            <a:ext cx="6502331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Չարտերային չվերթներ դեպի Արևմտյան և Արևելյան Եվրոպա և Միջին Արևելք </a:t>
            </a:r>
          </a:p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Բազան գտնվում է Սոֆիայում, Բուլղարիա</a:t>
            </a:r>
            <a:endParaRPr lang="hy-AM" dirty="0"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31396" y="1575023"/>
            <a:ext cx="76812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4517"/>
          <p:cNvSpPr txBox="1"/>
          <p:nvPr/>
        </p:nvSpPr>
        <p:spPr bwMode="gray">
          <a:xfrm>
            <a:off x="731396" y="3735502"/>
            <a:ext cx="136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3"/>
                </a:solidFill>
                <a:latin typeface="Arial"/>
                <a:ea typeface="+mn-ea"/>
                <a:cs typeface="+mn-cs"/>
                <a:sym typeface="Arial"/>
              </a:rPr>
              <a:t>Chapman Freeborn</a:t>
            </a:r>
            <a:endParaRPr lang="en-US" b="1" dirty="0">
              <a:solidFill>
                <a:schemeClr val="accent3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Rectangle 64579"/>
          <p:cNvSpPr txBox="1">
            <a:spLocks/>
          </p:cNvSpPr>
          <p:nvPr/>
        </p:nvSpPr>
        <p:spPr bwMode="gray">
          <a:xfrm>
            <a:off x="2209868" y="3476969"/>
            <a:ext cx="6502332" cy="10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Գործում է ամբողջ աշխարհում, մոտակա գրասենյակները գտնվում են Ստամբուլում և Դուբայում</a:t>
            </a:r>
          </a:p>
          <a:p>
            <a:pPr lvl="1">
              <a:spcBef>
                <a:spcPct val="10000"/>
              </a:spcBef>
            </a:pPr>
            <a:r>
              <a:rPr lang="hy-AM" dirty="0" smtClean="0">
                <a:latin typeface="Sylfaen" pitchFamily="18" charset="0"/>
                <a:sym typeface="Arial"/>
              </a:rPr>
              <a:t>Մասնագիտացված փրկարարական, տարհանման և չարտերային օգնության ծառայություններ</a:t>
            </a:r>
            <a:endParaRPr lang="hy-AM" dirty="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McK 4. Footnote"/>
          <p:cNvSpPr txBox="1">
            <a:spLocks noChangeArrowheads="1"/>
          </p:cNvSpPr>
          <p:nvPr/>
        </p:nvSpPr>
        <p:spPr bwMode="auto">
          <a:xfrm>
            <a:off x="174944" y="6396370"/>
            <a:ext cx="8794112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</a:t>
            </a:r>
            <a:r>
              <a:rPr lang="en-US" dirty="0" err="1">
                <a:latin typeface="Sylfaen" pitchFamily="18" charset="0"/>
              </a:rPr>
              <a:t>Օդանավեր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անձնակազմ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սպասարկում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ապահովագրություն</a:t>
            </a:r>
            <a:endParaRPr lang="en-US" dirty="0"/>
          </a:p>
        </p:txBody>
      </p:sp>
      <p:sp>
        <p:nvSpPr>
          <p:cNvPr id="37" name="McK 1. On-page tracker"/>
          <p:cNvSpPr>
            <a:spLocks noChangeArrowheads="1"/>
          </p:cNvSpPr>
          <p:nvPr/>
        </p:nvSpPr>
        <p:spPr bwMode="gray">
          <a:xfrm>
            <a:off x="174944" y="0"/>
            <a:ext cx="65562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55600"/>
            <a:r>
              <a:rPr lang="en-US" sz="1400" b="1" dirty="0" smtClean="0">
                <a:solidFill>
                  <a:schemeClr val="accent3"/>
                </a:solidFill>
                <a:latin typeface="Arial"/>
                <a:ea typeface="+mj-ea"/>
                <a:sym typeface="Arial"/>
              </a:rPr>
              <a:t>3 </a:t>
            </a:r>
            <a:r>
              <a:rPr lang="en-US" sz="1400" b="1" dirty="0" err="1">
                <a:solidFill>
                  <a:srgbClr val="0077B2"/>
                </a:solidFill>
                <a:latin typeface="Arial"/>
                <a:sym typeface="Arial"/>
              </a:rPr>
              <a:t>Ավիացիայի</a:t>
            </a:r>
            <a:r>
              <a:rPr lang="en-US" sz="1400" b="1" dirty="0">
                <a:solidFill>
                  <a:srgbClr val="0077B2"/>
                </a:solidFill>
                <a:latin typeface="Arial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77B2"/>
                </a:solidFill>
                <a:latin typeface="Arial"/>
                <a:sym typeface="Arial"/>
              </a:rPr>
              <a:t>ոլորտի</a:t>
            </a:r>
            <a:r>
              <a:rPr lang="en-US" sz="1400" b="1" dirty="0" smtClean="0">
                <a:solidFill>
                  <a:srgbClr val="0077B2"/>
                </a:solidFill>
                <a:latin typeface="Arial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77B2"/>
                </a:solidFill>
                <a:latin typeface="Arial"/>
                <a:sym typeface="Arial"/>
              </a:rPr>
              <a:t>կարողությունների</a:t>
            </a:r>
            <a:r>
              <a:rPr lang="en-US" sz="1400" b="1" dirty="0" smtClean="0">
                <a:solidFill>
                  <a:srgbClr val="0077B2"/>
                </a:solidFill>
                <a:latin typeface="Arial"/>
                <a:sym typeface="Arial"/>
              </a:rPr>
              <a:t> </a:t>
            </a:r>
            <a:r>
              <a:rPr lang="en-US" sz="1400" b="1" dirty="0">
                <a:solidFill>
                  <a:schemeClr val="accent3"/>
                </a:solidFill>
                <a:latin typeface="Arial"/>
                <a:sym typeface="Arial"/>
              </a:rPr>
              <a:t>և </a:t>
            </a:r>
            <a:r>
              <a:rPr lang="en-US" sz="1400" b="1" dirty="0" err="1">
                <a:solidFill>
                  <a:schemeClr val="accent3"/>
                </a:solidFill>
                <a:latin typeface="Arial"/>
                <a:sym typeface="Arial"/>
              </a:rPr>
              <a:t>ենթակառուցվածքի</a:t>
            </a:r>
            <a:r>
              <a:rPr lang="en-US" sz="1400" b="1" dirty="0">
                <a:solidFill>
                  <a:schemeClr val="accent3"/>
                </a:solidFill>
                <a:latin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/>
                <a:sym typeface="Arial"/>
              </a:rPr>
              <a:t>ապահովում</a:t>
            </a:r>
            <a:endParaRPr lang="en-US" sz="1400" b="1" dirty="0">
              <a:solidFill>
                <a:schemeClr val="accent3"/>
              </a:solidFill>
              <a:latin typeface="Arial"/>
              <a:ea typeface="+mj-ea"/>
              <a:sym typeface="Arial"/>
            </a:endParaRPr>
          </a:p>
        </p:txBody>
      </p:sp>
      <p:sp>
        <p:nvSpPr>
          <p:cNvPr id="41" name="Rectangle 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52298" y="370629"/>
            <a:ext cx="310896" cy="307777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ա</a:t>
            </a:r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8789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31" name="think-cell Slide" r:id="rId53" imgW="360" imgH="360" progId="">
                  <p:embed/>
                </p:oleObj>
              </mc:Choice>
              <mc:Fallback>
                <p:oleObj name="think-cell Slide" r:id="rId53" imgW="360" imgH="360" progId="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000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6" name="Rectangle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6674" y="3866949"/>
            <a:ext cx="604840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Իրավի-ճակ</a:t>
            </a:r>
            <a:endParaRPr lang="en-US" sz="115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Rectangle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1039" y="3855408"/>
            <a:ext cx="2578101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Շուկա են մտնում բավարար թվով փոխադրողներ: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solidFill>
                  <a:srgbClr val="000000"/>
                </a:solidFill>
                <a:latin typeface="Sylfaen" panose="010A0502050306030303" pitchFamily="18" charset="0"/>
                <a:ea typeface="+mn-ea"/>
                <a:cs typeface="+mn-cs"/>
              </a:rPr>
              <a:t>Ստեղծվում է տեղական փոխադրող՝ առանց աջակցության անհրաժեշտության:</a:t>
            </a:r>
            <a:endParaRPr lang="hy-AM" sz="11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6" name="Rectangle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342862" y="3855408"/>
            <a:ext cx="2989923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Շուկա են մտնում բավարար թվով փոխադրողներ: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Կենսունակ տեղական փոխադրող չի ստեղծվ</a:t>
            </a:r>
            <a:r>
              <a:rPr lang="en-US" sz="1100" dirty="0" err="1" smtClean="0">
                <a:latin typeface="Sylfaen" panose="010A0502050306030303" pitchFamily="18" charset="0"/>
              </a:rPr>
              <a:t>ում</a:t>
            </a:r>
            <a:r>
              <a:rPr lang="en-US" sz="1100" dirty="0" smtClean="0">
                <a:latin typeface="Sylfaen" panose="010A0502050306030303" pitchFamily="18" charset="0"/>
              </a:rPr>
              <a:t>:</a:t>
            </a:r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17" name="Rectangle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454298" y="3880800"/>
            <a:ext cx="2514757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Շուկա են մտնում անբավարար թվով փոխադրողներ: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ՀՀ օդային հաղորդակցությունը բարելավելու նպատակով պետք է ստեղծվի տեղական փոխադրող կամ ընդլայնվի այլ փոխադրողների գործունեությունը:</a:t>
            </a:r>
          </a:p>
        </p:txBody>
      </p:sp>
      <p:sp>
        <p:nvSpPr>
          <p:cNvPr id="8" name="Rectangle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6674" y="5040185"/>
            <a:ext cx="752475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5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Ենթադրություններ</a:t>
            </a:r>
            <a:endParaRPr lang="en-US" sz="115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Rectangle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81039" y="4871146"/>
            <a:ext cx="259534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Օժանդակություն 10 նոր ուղղություններով չվերթների </a:t>
            </a:r>
            <a:r>
              <a:rPr lang="en-US" sz="1100" dirty="0" err="1" smtClean="0">
                <a:latin typeface="Sylfaen" panose="010A0502050306030303" pitchFamily="18" charset="0"/>
              </a:rPr>
              <a:t>բաց</a:t>
            </a:r>
            <a:r>
              <a:rPr lang="hy-AM" sz="1100" dirty="0" smtClean="0">
                <a:latin typeface="Sylfaen" panose="010A0502050306030303" pitchFamily="18" charset="0"/>
              </a:rPr>
              <a:t>մանը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Գովազդային բյուջե՝ 50,000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Ուղևորների սպասարկման ծախսերի և վայրէջքի վճարների 50%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hy-AM" sz="1100" dirty="0" smtClean="0">
                <a:latin typeface="Sylfaen" panose="010A0502050306030303" pitchFamily="18" charset="0"/>
              </a:rPr>
              <a:t>նվազեցում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Ընդհանուր գովազդային արշավ՝ 1-3 մլն ԱՄՆ դոլար</a:t>
            </a:r>
            <a:endParaRPr lang="hy-AM" sz="1100" dirty="0">
              <a:latin typeface="Sylfaen" panose="010A0502050306030303" pitchFamily="18" charset="0"/>
            </a:endParaRPr>
          </a:p>
        </p:txBody>
      </p:sp>
      <p:sp>
        <p:nvSpPr>
          <p:cNvPr id="18" name="Rectangle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332924" y="4769578"/>
            <a:ext cx="2989923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Օժանդակություն 10 նոր ուղղություններով չվերթների </a:t>
            </a:r>
            <a:r>
              <a:rPr lang="en-US" sz="1100" dirty="0" err="1" smtClean="0">
                <a:latin typeface="Sylfaen" panose="010A0502050306030303" pitchFamily="18" charset="0"/>
              </a:rPr>
              <a:t>բաց</a:t>
            </a:r>
            <a:r>
              <a:rPr lang="hy-AM" sz="1100" dirty="0" smtClean="0">
                <a:latin typeface="Sylfaen" panose="010A0502050306030303" pitchFamily="18" charset="0"/>
              </a:rPr>
              <a:t>մանը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Գովազդային բյուջե՝ 50,000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Ուղևորների սպասարկման ծախսերի և վայրէջքի վճարների 50% նվազեցում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Ընդհանուր գովազդային արշավ՝ 1-3 մլն ԱՄՆ դոլար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Ճգնաժամային իրավիճակ՝ մեկ ամսվա ընթացքում շաբաթական 14 չվերթով, մեկ չվերթի արժեքը՝ 135,000 ԱՄՆ դոլար</a:t>
            </a:r>
          </a:p>
        </p:txBody>
      </p:sp>
      <p:sp>
        <p:nvSpPr>
          <p:cNvPr id="19" name="Rectangle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464299" y="5112514"/>
            <a:ext cx="2504757" cy="132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Ուղղակի խրախուսման միջոցների ավելացում 50%-ով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Տեղական փոխադրողի համար ուղղակի սուբսիդավորում՝ 5-6 մլն չափով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Որպես վարձակալության երաշխիք՝ 1½-2 մլն ԱՄՆ դոլարի գրավ ~6 օդանավի համար</a:t>
            </a:r>
            <a:endParaRPr lang="hy-AM" sz="1100" dirty="0">
              <a:latin typeface="Sylfaen" panose="010A0502050306030303" pitchFamily="18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gray">
          <a:xfrm>
            <a:off x="174944" y="37700"/>
            <a:ext cx="7379742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 smtClean="0">
                <a:latin typeface="Sylfaen" panose="010A0502050306030303" pitchFamily="18" charset="0"/>
              </a:rPr>
              <a:t>ՀՀ </a:t>
            </a:r>
            <a:r>
              <a:rPr lang="en-US" sz="1900" dirty="0" err="1" smtClean="0">
                <a:latin typeface="Sylfaen" panose="010A0502050306030303" pitchFamily="18" charset="0"/>
              </a:rPr>
              <a:t>օդային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փոխադրումների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խթանում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պարտավորության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սկզբունքով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գործող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հիմնադրամի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ստեղծման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միջոցով</a:t>
            </a:r>
            <a:r>
              <a:rPr lang="en-US" sz="1900" dirty="0" smtClean="0">
                <a:latin typeface="Sylfaen" panose="010A0502050306030303" pitchFamily="18" charset="0"/>
              </a:rPr>
              <a:t> և </a:t>
            </a:r>
            <a:r>
              <a:rPr lang="en-US" sz="1900" dirty="0" err="1" smtClean="0">
                <a:latin typeface="Sylfaen" panose="010A0502050306030303" pitchFamily="18" charset="0"/>
              </a:rPr>
              <a:t>մասնակի</a:t>
            </a:r>
            <a:r>
              <a:rPr lang="en-US" sz="1900" dirty="0" smtClean="0">
                <a:latin typeface="Sylfaen" panose="010A0502050306030303" pitchFamily="18" charset="0"/>
              </a:rPr>
              <a:t> </a:t>
            </a:r>
            <a:r>
              <a:rPr lang="en-US" sz="1900" dirty="0" err="1" smtClean="0">
                <a:latin typeface="Sylfaen" panose="010A0502050306030303" pitchFamily="18" charset="0"/>
              </a:rPr>
              <a:t>վճարումներով</a:t>
            </a:r>
            <a:endParaRPr lang="en-US" sz="1900" dirty="0">
              <a:latin typeface="Sylfaen" panose="010A0502050306030303" pitchFamily="18" charset="0"/>
            </a:endParaRPr>
          </a:p>
        </p:txBody>
      </p:sp>
      <p:grpSp>
        <p:nvGrpSpPr>
          <p:cNvPr id="3" name="Group 2"/>
          <p:cNvGrpSpPr/>
          <p:nvPr>
            <p:custDataLst>
              <p:tags r:id="rId13"/>
            </p:custDataLst>
          </p:nvPr>
        </p:nvGrpSpPr>
        <p:grpSpPr>
          <a:xfrm>
            <a:off x="3269049" y="3855408"/>
            <a:ext cx="3110864" cy="2709807"/>
            <a:chOff x="3269049" y="3855408"/>
            <a:chExt cx="3110864" cy="2777820"/>
          </a:xfrm>
        </p:grpSpPr>
        <p:cxnSp>
          <p:nvCxnSpPr>
            <p:cNvPr id="137" name="Straight Connector 136"/>
            <p:cNvCxnSpPr/>
            <p:nvPr>
              <p:custDataLst>
                <p:tags r:id="rId50"/>
              </p:custDataLst>
            </p:nvPr>
          </p:nvCxnSpPr>
          <p:spPr>
            <a:xfrm>
              <a:off x="3269049" y="3855408"/>
              <a:ext cx="0" cy="277782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>
              <p:custDataLst>
                <p:tags r:id="rId51"/>
              </p:custDataLst>
            </p:nvPr>
          </p:nvCxnSpPr>
          <p:spPr>
            <a:xfrm>
              <a:off x="6379913" y="3855408"/>
              <a:ext cx="0" cy="277782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40366940"/>
              </p:ext>
            </p:extLst>
          </p:nvPr>
        </p:nvGraphicFramePr>
        <p:xfrm>
          <a:off x="1506538" y="1441450"/>
          <a:ext cx="5724457" cy="222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32" name="Chart" r:id="rId55" imgW="5724525" imgH="2228850" progId="MSGraph.Chart.8">
                  <p:embed followColorScheme="full"/>
                </p:oleObj>
              </mc:Choice>
              <mc:Fallback>
                <p:oleObj name="Chart" r:id="rId55" imgW="5724525" imgH="2228850" progId="MSGraph.Chart.8">
                  <p:embed followColorScheme="full"/>
                  <p:pic>
                    <p:nvPicPr>
                      <p:cNvPr id="0" name="Picture 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441450"/>
                        <a:ext cx="5724457" cy="2228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121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397625" y="2070100"/>
            <a:ext cx="342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5 </a:t>
            </a:r>
            <a:r>
              <a:rPr lang="en-US" sz="1200" smtClean="0">
                <a:latin typeface="Sylfaen" panose="010A0502050306030303" pitchFamily="18" charset="0"/>
              </a:rPr>
              <a:t>- </a:t>
            </a:r>
            <a:fld id="{E7A969A1-38E9-463C-98A9-3403126BFDD6}" type="datetime'''''''''''''''''''''''''''''''''''''''''6'''''''''">
              <a:rPr lang="en-US" sz="1200">
                <a:latin typeface="Sylfaen" panose="010A0502050306030303" pitchFamily="18" charset="0"/>
              </a:rPr>
              <a:pPr algn="ctr"/>
              <a:t>6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9" name="Rectangle 98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4254500" y="3341688"/>
            <a:ext cx="211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smtClean="0">
                <a:latin typeface="Sylfaen" panose="010A0502050306030303" pitchFamily="18" charset="0"/>
              </a:rPr>
              <a:t>~</a:t>
            </a:r>
            <a:fld id="{E4707599-A3DB-47B4-B9BF-67A1D4C91C48}" type="datetime'''''''''''''''''''''''''3'''''''''''''''''''''''''">
              <a:rPr lang="en-US" sz="1200">
                <a:latin typeface="Sylfaen" panose="010A0502050306030303" pitchFamily="18" charset="0"/>
              </a:rPr>
              <a:pPr algn="ctr"/>
              <a:t>3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1" name="Rectangle 12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6508750" y="3032125"/>
            <a:ext cx="122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7D5665E-79DD-4D88-A73F-229EEAB1BAD2}" type="datetime'''''''''''''''''''''8''''''''''''''''''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8</a:t>
            </a:fld>
            <a:endParaRPr lang="de-DE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3825" y="2282825"/>
            <a:ext cx="85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13 - </a:t>
            </a:r>
            <a:fld id="{FC4E2F7A-B985-4EE9-BBB9-2A7A2CEF60CE}" type="datetime'''''''1''''''''''''''''''''''''''''''''6'''''''''''''''">
              <a:rPr lang="en-US" sz="2000" b="1">
                <a:solidFill>
                  <a:schemeClr val="accent2"/>
                </a:solidFill>
                <a:latin typeface="Sylfaen" panose="010A0502050306030303" pitchFamily="18" charset="0"/>
              </a:rPr>
              <a:pPr algn="ctr"/>
              <a:t>16</a:t>
            </a:fld>
            <a:endParaRPr lang="de-DE" sz="2000" b="1" noProof="0" dirty="0" smtClean="0">
              <a:solidFill>
                <a:schemeClr val="accent2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0" name="Rectangle 9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4187825" y="2665413"/>
            <a:ext cx="342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2 </a:t>
            </a:r>
            <a:r>
              <a:rPr lang="en-US" sz="1200" smtClean="0">
                <a:latin typeface="Sylfaen" panose="010A0502050306030303" pitchFamily="18" charset="0"/>
              </a:rPr>
              <a:t>- </a:t>
            </a:r>
            <a:fld id="{E5DD36D4-0F56-4CE3-A414-54856BE00CEC}" type="datetime'''''''''''''''''''''''''''''''''''''''''''''5'''">
              <a:rPr lang="en-US" sz="1200">
                <a:latin typeface="Sylfaen" panose="010A0502050306030303" pitchFamily="18" charset="0"/>
              </a:rPr>
              <a:pPr algn="ctr"/>
              <a:t>5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5" name="Rectangle 114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356350" y="2522538"/>
            <a:ext cx="4270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9 </a:t>
            </a:r>
            <a:r>
              <a:rPr lang="en-US" sz="1200" smtClean="0">
                <a:latin typeface="Sylfaen" panose="010A0502050306030303" pitchFamily="18" charset="0"/>
              </a:rPr>
              <a:t>- </a:t>
            </a:r>
            <a:fld id="{BC53AD68-F0B9-4E98-BEA2-A162921EDB84}" type="datetime'1''''''''''''''''''''''''''''''''''''''''''''0'''">
              <a:rPr lang="en-US" sz="1200">
                <a:latin typeface="Sylfaen" panose="010A0502050306030303" pitchFamily="18" charset="0"/>
              </a:rPr>
              <a:pPr algn="ctr"/>
              <a:t>10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1865313" y="27305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5 - </a:t>
            </a:r>
            <a:fld id="{DB701EB7-C114-4DBD-8512-8E2465860E04}" type="datetime'''''''''''''''''''''''''''''''''''''''''8'''''''''''''''''''">
              <a:rPr lang="en-US" sz="2000" b="1">
                <a:solidFill>
                  <a:schemeClr val="accent2"/>
                </a:solidFill>
                <a:latin typeface="Sylfaen" panose="010A0502050306030303" pitchFamily="18" charset="0"/>
              </a:rPr>
              <a:pPr algn="ctr"/>
              <a:t>8</a:t>
            </a:fld>
            <a:endParaRPr lang="de-DE" sz="2000" b="1" noProof="0" dirty="0" smtClean="0">
              <a:solidFill>
                <a:schemeClr val="accent2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6143625" y="1206500"/>
            <a:ext cx="85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50" tIns="0" rIns="317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28 - </a:t>
            </a:r>
            <a:fld id="{A5D5FBEC-C31A-48AE-999B-6A47A4ADE890}" type="datetime'''''''''''''''''''''3''''''''''''''''''5'''''''''''">
              <a:rPr lang="en-US" sz="2000" b="1">
                <a:solidFill>
                  <a:schemeClr val="accent2"/>
                </a:solidFill>
                <a:latin typeface="Sylfaen" panose="010A0502050306030303" pitchFamily="18" charset="0"/>
              </a:rPr>
              <a:pPr algn="ctr"/>
              <a:t>35</a:t>
            </a:fld>
            <a:endParaRPr lang="de-DE" sz="2000" b="1" noProof="0" dirty="0" smtClean="0">
              <a:solidFill>
                <a:schemeClr val="accent2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2" name="Rectangle 101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6464300" y="3341688"/>
            <a:ext cx="211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smtClean="0">
                <a:latin typeface="Sylfaen" panose="010A0502050306030303" pitchFamily="18" charset="0"/>
              </a:rPr>
              <a:t>~</a:t>
            </a:r>
            <a:fld id="{20A91651-5F42-4FD5-BEA8-517CB5192D1D}" type="datetime'''''''''''''''''''''''''''3'''''''''''''''''''''''''''''''''''">
              <a:rPr lang="en-US" sz="1200">
                <a:latin typeface="Sylfaen" panose="010A0502050306030303" pitchFamily="18" charset="0"/>
              </a:rPr>
              <a:pPr algn="ctr"/>
              <a:t>3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0" name="Rectangle 119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4298950" y="3032125"/>
            <a:ext cx="122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54614CF-1786-42D5-BF3A-9B72CC3BD606}" type="datetime'''''''''8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8</a:t>
            </a:fld>
            <a:endParaRPr lang="de-DE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9" name="Rectangle 108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6397625" y="1674813"/>
            <a:ext cx="342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3 </a:t>
            </a:r>
            <a:r>
              <a:rPr lang="en-US" sz="1200" smtClean="0">
                <a:latin typeface="Sylfaen" panose="010A0502050306030303" pitchFamily="18" charset="0"/>
              </a:rPr>
              <a:t>- </a:t>
            </a:r>
            <a:fld id="{BE6BE5C7-9816-4E77-81B5-6E1C0AF44D6E}" type="datetime'''''''''''''''''''''''''''''''''''''''''''8'''">
              <a:rPr lang="en-US" sz="1200">
                <a:latin typeface="Sylfaen" panose="010A0502050306030303" pitchFamily="18" charset="0"/>
              </a:rPr>
              <a:pPr algn="ctr"/>
              <a:t>8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0" name="Rectangle 89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2044700" y="3341688"/>
            <a:ext cx="211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smtClean="0">
                <a:latin typeface="Sylfaen" panose="010A0502050306030303" pitchFamily="18" charset="0"/>
              </a:rPr>
              <a:t>~</a:t>
            </a:r>
            <a:fld id="{39AEDA67-0C98-46A0-8CAC-AADC6E91BE80}" type="datetime'''''''3'''''''''''''''''''''''''''''''''''''''''''''''''">
              <a:rPr lang="en-US" sz="1200">
                <a:latin typeface="Sylfaen" panose="010A0502050306030303" pitchFamily="18" charset="0"/>
              </a:rPr>
              <a:pPr algn="ctr"/>
              <a:t>3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88" name="Rectangle 87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1978025" y="3113088"/>
            <a:ext cx="342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2 </a:t>
            </a:r>
            <a:r>
              <a:rPr lang="en-US" sz="1200" smtClean="0">
                <a:latin typeface="Sylfaen" panose="010A0502050306030303" pitchFamily="18" charset="0"/>
              </a:rPr>
              <a:t>- </a:t>
            </a:r>
            <a:fld id="{221F5F74-C596-4AF3-9A9F-2994E2F514BE}" type="datetime'''''''''''''''''''''''''''''''''''5'''''''''''''''''''''''">
              <a:rPr lang="en-US" sz="1200">
                <a:latin typeface="Sylfaen" panose="010A0502050306030303" pitchFamily="18" charset="0"/>
              </a:rPr>
              <a:pPr algn="ctr"/>
              <a:t>5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cxnSp>
        <p:nvCxnSpPr>
          <p:cNvPr id="32" name="Straight Connector 31"/>
          <p:cNvCxnSpPr/>
          <p:nvPr>
            <p:custDataLst>
              <p:tags r:id="rId28"/>
            </p:custDataLst>
          </p:nvPr>
        </p:nvCxnSpPr>
        <p:spPr bwMode="gray">
          <a:xfrm flipV="1">
            <a:off x="4754563" y="1536700"/>
            <a:ext cx="1419225" cy="107632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9"/>
            </p:custDataLst>
          </p:nvPr>
        </p:nvCxnSpPr>
        <p:spPr bwMode="gray">
          <a:xfrm flipV="1">
            <a:off x="2544763" y="2898775"/>
            <a:ext cx="1419225" cy="4476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30"/>
            </p:custDataLst>
          </p:nvPr>
        </p:nvCxnSpPr>
        <p:spPr bwMode="gray">
          <a:xfrm flipV="1">
            <a:off x="4754563" y="2327275"/>
            <a:ext cx="1419225" cy="5715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1"/>
            </p:custDataLst>
          </p:nvPr>
        </p:nvCxnSpPr>
        <p:spPr bwMode="gray">
          <a:xfrm flipV="1">
            <a:off x="2544763" y="2613025"/>
            <a:ext cx="1419225" cy="447675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32"/>
            </p:custDataLst>
          </p:nvPr>
        </p:nvCxnSpPr>
        <p:spPr bwMode="gray">
          <a:xfrm>
            <a:off x="4754563" y="3346450"/>
            <a:ext cx="14192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33"/>
            </p:custDataLst>
          </p:nvPr>
        </p:nvCxnSpPr>
        <p:spPr bwMode="gray">
          <a:xfrm>
            <a:off x="2544763" y="3346450"/>
            <a:ext cx="14192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cK 3. Unit of measure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74944" y="934008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y-AM" sz="1600" baseline="0" noProof="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Մ</a:t>
            </a:r>
            <a:r>
              <a:rPr lang="en-US" sz="1600" baseline="0" noProof="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լն</a:t>
            </a:r>
            <a:r>
              <a:rPr lang="en-US" sz="1600" baseline="0" noProof="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 ԱՄՆ </a:t>
            </a:r>
            <a:r>
              <a:rPr lang="en-US" sz="1600" baseline="0" noProof="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դոլար</a:t>
            </a:r>
            <a:endParaRPr lang="en-US" sz="1600" baseline="0" noProof="0" dirty="0" smtClean="0">
              <a:solidFill>
                <a:srgbClr val="80808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>
            <p:custDataLst>
              <p:tags r:id="rId35"/>
            </p:custDataLst>
          </p:nvPr>
        </p:nvGrpSpPr>
        <p:grpSpPr>
          <a:xfrm>
            <a:off x="2117725" y="3521075"/>
            <a:ext cx="4445000" cy="254826"/>
            <a:chOff x="2117725" y="3417888"/>
            <a:chExt cx="4445000" cy="369887"/>
          </a:xfrm>
        </p:grpSpPr>
        <p:cxnSp>
          <p:nvCxnSpPr>
            <p:cNvPr id="134" name="Straight Connector 133"/>
            <p:cNvCxnSpPr/>
            <p:nvPr>
              <p:custDataLst>
                <p:tags r:id="rId47"/>
              </p:custDataLst>
            </p:nvPr>
          </p:nvCxnSpPr>
          <p:spPr>
            <a:xfrm>
              <a:off x="2117725" y="3417888"/>
              <a:ext cx="0" cy="3698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>
              <p:custDataLst>
                <p:tags r:id="rId48"/>
              </p:custDataLst>
            </p:nvPr>
          </p:nvCxnSpPr>
          <p:spPr>
            <a:xfrm>
              <a:off x="6562725" y="3417888"/>
              <a:ext cx="0" cy="3698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>
              <p:custDataLst>
                <p:tags r:id="rId49"/>
              </p:custDataLst>
            </p:nvPr>
          </p:nvCxnSpPr>
          <p:spPr>
            <a:xfrm>
              <a:off x="4343400" y="3417888"/>
              <a:ext cx="0" cy="3698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>
            <p:custDataLst>
              <p:tags r:id="rId36"/>
            </p:custDataLst>
          </p:nvPr>
        </p:nvSpPr>
        <p:spPr bwMode="auto">
          <a:xfrm>
            <a:off x="1608138" y="1289050"/>
            <a:ext cx="136525" cy="1365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0" name="Rectangle 29"/>
          <p:cNvSpPr/>
          <p:nvPr>
            <p:custDataLst>
              <p:tags r:id="rId37"/>
            </p:custDataLst>
          </p:nvPr>
        </p:nvSpPr>
        <p:spPr bwMode="auto">
          <a:xfrm>
            <a:off x="1608138" y="1530350"/>
            <a:ext cx="136525" cy="1365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798787" name="Rectangle 798786"/>
          <p:cNvSpPr/>
          <p:nvPr>
            <p:custDataLst>
              <p:tags r:id="rId38"/>
            </p:custDataLst>
          </p:nvPr>
        </p:nvSpPr>
        <p:spPr bwMode="auto">
          <a:xfrm>
            <a:off x="1608138" y="1771650"/>
            <a:ext cx="136525" cy="136525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117" name="Rectangle 116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1846263" y="1287463"/>
            <a:ext cx="152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50">
              <a:buClr>
                <a:schemeClr val="tx2"/>
              </a:buClr>
            </a:pPr>
            <a:r>
              <a:rPr lang="en-US" sz="1000" dirty="0" err="1" smtClean="0">
                <a:latin typeface="Sylfaen" panose="010A0502050306030303" pitchFamily="18" charset="0"/>
              </a:rPr>
              <a:t>Փոխադրողների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ուղղակի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խրախուսման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միջոցներ</a:t>
            </a:r>
            <a:endParaRPr lang="en-US" sz="1000" dirty="0">
              <a:latin typeface="Sylfaen" panose="010A0502050306030303" pitchFamily="18" charset="0"/>
            </a:endParaRPr>
          </a:p>
        </p:txBody>
      </p:sp>
      <p:sp>
        <p:nvSpPr>
          <p:cNvPr id="124" name="Rectangle 123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auto">
          <a:xfrm>
            <a:off x="1846263" y="1528763"/>
            <a:ext cx="1131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 smtClean="0">
                <a:latin typeface="Sylfaen" panose="010A0502050306030303" pitchFamily="18" charset="0"/>
              </a:rPr>
              <a:t>Օժանդակություն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տեղական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փոխադրողին</a:t>
            </a:r>
            <a:endParaRPr lang="en-US" sz="1000" dirty="0">
              <a:latin typeface="Sylfaen" panose="010A0502050306030303" pitchFamily="18" charset="0"/>
            </a:endParaRPr>
          </a:p>
        </p:txBody>
      </p:sp>
      <p:sp>
        <p:nvSpPr>
          <p:cNvPr id="123" name="Rectangle 122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auto">
          <a:xfrm>
            <a:off x="1846263" y="1770063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 smtClean="0">
                <a:latin typeface="Sylfaen" panose="010A0502050306030303" pitchFamily="18" charset="0"/>
              </a:rPr>
              <a:t>Ավիացիայի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ոլորտի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կարողությունների</a:t>
            </a:r>
            <a:r>
              <a:rPr lang="en-US" sz="1000" dirty="0" smtClean="0">
                <a:latin typeface="Sylfaen" panose="010A0502050306030303" pitchFamily="18" charset="0"/>
              </a:rPr>
              <a:t> և </a:t>
            </a:r>
            <a:r>
              <a:rPr lang="en-US" sz="1000" dirty="0" err="1" smtClean="0">
                <a:latin typeface="Sylfaen" panose="010A0502050306030303" pitchFamily="18" charset="0"/>
              </a:rPr>
              <a:t>փոխադրողների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US" sz="1000" dirty="0" err="1" smtClean="0">
                <a:latin typeface="Sylfaen" panose="010A0502050306030303" pitchFamily="18" charset="0"/>
              </a:rPr>
              <a:t>ենթակառուցվածքի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ապահովում</a:t>
            </a:r>
            <a:r>
              <a:rPr lang="en-US" sz="1000" dirty="0" smtClean="0">
                <a:latin typeface="Sylfaen" panose="010A0502050306030303" pitchFamily="18" charset="0"/>
              </a:rPr>
              <a:t>՝ </a:t>
            </a:r>
            <a:r>
              <a:rPr lang="en-US" sz="1000" b="1" dirty="0" err="1" smtClean="0">
                <a:latin typeface="Sylfaen" panose="010A0502050306030303" pitchFamily="18" charset="0"/>
              </a:rPr>
              <a:t>ճգնաժամային</a:t>
            </a:r>
            <a:r>
              <a:rPr lang="en-US" sz="1000" b="1" dirty="0" smtClean="0">
                <a:latin typeface="Sylfaen" panose="010A0502050306030303" pitchFamily="18" charset="0"/>
              </a:rPr>
              <a:t> </a:t>
            </a:r>
            <a:r>
              <a:rPr lang="en-US" sz="1000" b="1" dirty="0" err="1" smtClean="0">
                <a:latin typeface="Sylfaen" panose="010A0502050306030303" pitchFamily="18" charset="0"/>
              </a:rPr>
              <a:t>իրավիճակներ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156" name="Rectangle 6"/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7126274" y="3244076"/>
            <a:ext cx="19584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>
                <a:latin typeface="Sylfaen" panose="010A0502050306030303" pitchFamily="18" charset="0"/>
              </a:rPr>
              <a:t>Օդանավակայանի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տարեկան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վարձի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նվազեցում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157" name="Rectangle 6"/>
          <p:cNvSpPr txBox="1">
            <a:spLocks/>
          </p:cNvSpPr>
          <p:nvPr>
            <p:custDataLst>
              <p:tags r:id="rId43"/>
            </p:custDataLst>
          </p:nvPr>
        </p:nvSpPr>
        <p:spPr>
          <a:xfrm>
            <a:off x="7126277" y="2585558"/>
            <a:ext cx="1483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>
                <a:latin typeface="Sylfaen" panose="010A0502050306030303" pitchFamily="18" charset="0"/>
              </a:rPr>
              <a:t>Միանգամյա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երաշխիքներ</a:t>
            </a:r>
            <a:r>
              <a:rPr lang="en-US" sz="1200" dirty="0" smtClean="0">
                <a:latin typeface="Sylfaen" panose="010A0502050306030303" pitchFamily="18" charset="0"/>
              </a:rPr>
              <a:t>/</a:t>
            </a:r>
            <a:r>
              <a:rPr lang="en-US" sz="1200" dirty="0" err="1" smtClean="0">
                <a:latin typeface="Sylfaen" panose="010A0502050306030303" pitchFamily="18" charset="0"/>
              </a:rPr>
              <a:t>գրավ</a:t>
            </a:r>
            <a:endParaRPr lang="en-US" sz="1200" dirty="0" smtClean="0">
              <a:latin typeface="Sylfaen" panose="010A0502050306030303" pitchFamily="18" charset="0"/>
            </a:endParaRPr>
          </a:p>
        </p:txBody>
      </p:sp>
      <p:sp>
        <p:nvSpPr>
          <p:cNvPr id="158" name="Rectangle 6"/>
          <p:cNvSpPr txBox="1">
            <a:spLocks/>
          </p:cNvSpPr>
          <p:nvPr>
            <p:custDataLst>
              <p:tags r:id="rId44"/>
            </p:custDataLst>
          </p:nvPr>
        </p:nvSpPr>
        <p:spPr>
          <a:xfrm>
            <a:off x="7126277" y="1817688"/>
            <a:ext cx="1483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>
                <a:latin typeface="Sylfaen" panose="010A0502050306030303" pitchFamily="18" charset="0"/>
              </a:rPr>
              <a:t>Տարեկան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ծախսեր</a:t>
            </a:r>
            <a:endParaRPr lang="en-US" sz="1200" dirty="0">
              <a:latin typeface="Sylfaen" panose="010A0502050306030303" pitchFamily="18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45"/>
            </p:custDataLst>
          </p:nvPr>
        </p:nvCxnSpPr>
        <p:spPr>
          <a:xfrm flipV="1">
            <a:off x="7054840" y="2362200"/>
            <a:ext cx="0" cy="95888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>
            <p:custDataLst>
              <p:tags r:id="rId46"/>
            </p:custDataLst>
          </p:nvPr>
        </p:nvCxnSpPr>
        <p:spPr>
          <a:xfrm flipV="1">
            <a:off x="7054840" y="1536700"/>
            <a:ext cx="0" cy="7461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1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778515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672" name="think-cell Slide" r:id="rId73" imgW="360" imgH="360" progId="">
                  <p:embed/>
                </p:oleObj>
              </mc:Choice>
              <mc:Fallback>
                <p:oleObj name="think-cell Slide" r:id="rId73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3850" y="309075"/>
            <a:ext cx="7219931" cy="523220"/>
          </a:xfrm>
        </p:spPr>
        <p:txBody>
          <a:bodyPr/>
          <a:lstStyle/>
          <a:p>
            <a:pPr marL="334963"/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Ստորև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ներկայացված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են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ուղղակի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դրական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անդրադարձի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օրինակներ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smtClean="0">
                <a:latin typeface="Sylfaen" panose="010A0502050306030303" pitchFamily="18" charset="0"/>
              </a:rPr>
              <a:t>(1/2)</a:t>
            </a:r>
            <a:endParaRPr lang="en-US" sz="1700" dirty="0">
              <a:latin typeface="Sylfaen" panose="010A0502050306030303" pitchFamily="18" charset="0"/>
            </a:endParaRPr>
          </a:p>
        </p:txBody>
      </p:sp>
      <p:sp>
        <p:nvSpPr>
          <p:cNvPr id="40" name="Rectangle 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1089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64842610"/>
              </p:ext>
            </p:extLst>
          </p:nvPr>
        </p:nvGraphicFramePr>
        <p:xfrm>
          <a:off x="5270500" y="4357688"/>
          <a:ext cx="325768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673" name="Chart" r:id="rId75" imgW="3257550" imgH="1257300" progId="MSGraph.Chart.8">
                  <p:embed followColorScheme="full"/>
                </p:oleObj>
              </mc:Choice>
              <mc:Fallback>
                <p:oleObj name="Chart" r:id="rId75" imgW="3257550" imgH="1257300" progId="MSGraph.Chart.8">
                  <p:embed followColorScheme="full"/>
                  <p:pic>
                    <p:nvPicPr>
                      <p:cNvPr id="0" name="Picture 579"/>
                      <p:cNvPicPr>
                        <a:picLocks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357688"/>
                        <a:ext cx="3257685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>
            <p:custDataLst>
              <p:tags r:id="rId7"/>
            </p:custDataLst>
          </p:nvPr>
        </p:nvCxnSpPr>
        <p:spPr bwMode="gray">
          <a:xfrm flipV="1">
            <a:off x="8721725" y="4449763"/>
            <a:ext cx="0" cy="29210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8"/>
            </p:custDataLst>
          </p:nvPr>
        </p:nvCxnSpPr>
        <p:spPr bwMode="gray">
          <a:xfrm>
            <a:off x="8374063" y="4452938"/>
            <a:ext cx="404812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 bwMode="gray">
          <a:xfrm>
            <a:off x="8035925" y="4452938"/>
            <a:ext cx="762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 bwMode="gray">
          <a:xfrm>
            <a:off x="7689850" y="4452938"/>
            <a:ext cx="84138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 bwMode="gray">
          <a:xfrm>
            <a:off x="7346950" y="4738688"/>
            <a:ext cx="14319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8118475" y="438785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759ADB5-EC9F-4B1F-AC61-AA2F69043041}" type="datetime'1''''''.''''''''1''''''''''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1.1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3" name="Oval 4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8443913" y="4170363"/>
            <a:ext cx="555625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C922F8D4-1714-4AFC-A626-FA83344ED0F5}" type="datetime'''''''''''''''''''''''''''+''''''''4''''1''''''''''''''''%'''">
              <a:rPr lang="en-US" sz="1200" b="1">
                <a:latin typeface="Sylfaen" panose="010A0502050306030303" pitchFamily="18" charset="0"/>
                <a:cs typeface="Arial"/>
                <a:sym typeface="Arial"/>
              </a:rPr>
              <a:pPr algn="ctr">
                <a:lnSpc>
                  <a:spcPct val="90000"/>
                </a:lnSpc>
              </a:pPr>
              <a:t>+41%</a:t>
            </a:fld>
            <a:endParaRPr lang="en-US" sz="1200" b="1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8151813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13</a:t>
            </a: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7813675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12</a:t>
            </a: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7780338" y="43307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96E2992-FD4B-480E-80DB-DD39ABADECC7}" type="datetime'''''''''''''''''1''''''''''''''''''''''''''''''''.''2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1.2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481888" y="5554663"/>
            <a:ext cx="169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11</a:t>
            </a: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7442200" y="42449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7BC324A-5980-4F15-8F5D-654F2D0F9B62}" type="datetime'''''1''''''''.''''''''''''''''''3''''''''''''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1.3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7137400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10</a:t>
            </a: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7104063" y="45307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6DCB23C-E95C-49D0-AA59-01B377A5699B}" type="datetime'''''''''0''''''''.''''''''''''''''''''9''''''''''''''''''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0.9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0" name="Rectangle 49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799263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09</a:t>
            </a: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65925" y="47212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F039D3E-716B-4399-B334-E67663A016FC}" type="datetime'''''''''''0''''''.''''''''''''''''''''''''''7''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0.7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6461125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08</a:t>
            </a: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6427788" y="45497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0984167-8E68-448E-ABB4-0FAEA7DC5DCA}" type="datetime'''''''''''''''''''0''''''''''''''''''''''.''''''''''9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0.9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6122988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07</a:t>
            </a: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89650" y="47879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C4D24C2-9C24-46DB-AACD-D85683CB72ED}" type="datetime'''0.''''''6''''''''''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0.6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5784850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06</a:t>
            </a: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5751513" y="49784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C8E1A04-5876-4F03-BE5F-2E7434907671}" type="datetime'''''''''''''''''0''''.''''''''''''''4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0.4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5446713" y="5554663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05</a:t>
            </a: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5413375" y="50450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FAB102C-22A3-4D45-B311-98F82C66B3B5}" type="datetime'''''''''''''0''''''.3'''''''''''''''''''''''''''''''''''''''">
              <a:rPr lang="en-US" sz="1200">
                <a:latin typeface="Sylfaen" panose="010A0502050306030303" pitchFamily="18" charset="0"/>
                <a:cs typeface="Arial"/>
                <a:sym typeface="Arial"/>
              </a:rPr>
              <a:pPr algn="ctr"/>
              <a:t>0.3</a:t>
            </a:fld>
            <a:endParaRPr lang="en-US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2" name="McK 1. On-page tracker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74944" y="0"/>
            <a:ext cx="5642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Միջոցառումներ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. 1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74" name="AutoShape 71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74944" y="1052513"/>
            <a:ext cx="4251325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Խրախուսման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ծրագիր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75" name="Straight Connector 74"/>
          <p:cNvCxnSpPr>
            <a:cxnSpLocks/>
          </p:cNvCxnSpPr>
          <p:nvPr>
            <p:custDataLst>
              <p:tags r:id="rId33"/>
            </p:custDataLst>
          </p:nvPr>
        </p:nvCxnSpPr>
        <p:spPr>
          <a:xfrm>
            <a:off x="174944" y="1258888"/>
            <a:ext cx="880078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>
            <p:custDataLst>
              <p:tags r:id="rId34"/>
            </p:custDataLst>
          </p:nvPr>
        </p:nvCxnSpPr>
        <p:spPr>
          <a:xfrm>
            <a:off x="174944" y="3564890"/>
            <a:ext cx="880078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174943" y="3659188"/>
            <a:ext cx="51776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>
                <a:solidFill>
                  <a:schemeClr val="accent2"/>
                </a:solidFill>
                <a:latin typeface="Sylfaen" panose="010A0502050306030303" pitchFamily="18" charset="0"/>
              </a:rPr>
              <a:t>Ryanair</a:t>
            </a:r>
            <a:r>
              <a:rPr lang="en-US" sz="1200" b="1" dirty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Վալենսիայում</a:t>
            </a:r>
            <a:endParaRPr lang="en-US" sz="1200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28" name="Rectangle 6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174944" y="3941688"/>
            <a:ext cx="4968556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hy-AM" sz="1200" dirty="0" smtClean="0">
                <a:latin typeface="Sylfaen" panose="010A0502050306030303" pitchFamily="18" charset="0"/>
                <a:cs typeface="Arial" pitchFamily="34" charset="0"/>
              </a:rPr>
              <a:t>2008թ. Ryanair-ը 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փակեց իր ներկայացուցչությունը Վալենսիայում:</a:t>
            </a:r>
            <a:r>
              <a:rPr lang="hy-AM" sz="120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pPr lvl="1">
              <a:spcBef>
                <a:spcPct val="30000"/>
              </a:spcBef>
            </a:pPr>
            <a:r>
              <a:rPr lang="hy-AM" sz="1200" dirty="0" smtClean="0">
                <a:latin typeface="Sylfaen" panose="010A0502050306030303" pitchFamily="18" charset="0"/>
                <a:cs typeface="Arial" pitchFamily="34" charset="0"/>
              </a:rPr>
              <a:t>2010թ. Ryanair-ը 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վերաբացեց իր ներկայացուցչությունը Վալենսիայում, </a:t>
            </a:r>
            <a:r>
              <a:rPr lang="hy-AM" sz="1200" dirty="0" smtClean="0">
                <a:latin typeface="Sylfaen" panose="010A0502050306030303" pitchFamily="18" charset="0"/>
                <a:cs typeface="Arial" pitchFamily="34" charset="0"/>
              </a:rPr>
              <a:t>երբ զբոսաշրջության նախարարությունը խոստացավ իրականացնել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առաջխաղացման համատեղ ծրագիր:</a:t>
            </a:r>
          </a:p>
          <a:p>
            <a:pPr lvl="1">
              <a:spcBef>
                <a:spcPct val="30000"/>
              </a:spcBef>
            </a:pPr>
            <a:r>
              <a:rPr lang="hy-AM" sz="1200" dirty="0" smtClean="0">
                <a:latin typeface="Sylfaen" panose="010A0502050306030303" pitchFamily="18" charset="0"/>
                <a:cs typeface="Arial" pitchFamily="34" charset="0"/>
              </a:rPr>
              <a:t>Զբոսաշրջության նախարար՝ «Մենք ուրախ են</a:t>
            </a:r>
            <a:r>
              <a:rPr lang="en-US" sz="1200" dirty="0" smtClean="0">
                <a:latin typeface="Sylfaen" panose="010A0502050306030303" pitchFamily="18" charset="0"/>
                <a:cs typeface="Arial" pitchFamily="34" charset="0"/>
              </a:rPr>
              <a:t>ք</a:t>
            </a:r>
            <a:r>
              <a:rPr lang="hy-AM" sz="1200" dirty="0" smtClean="0">
                <a:latin typeface="Sylfaen" panose="010A0502050306030303" pitchFamily="18" charset="0"/>
                <a:cs typeface="Arial" pitchFamily="34" charset="0"/>
              </a:rPr>
              <a:t> ողջունելու Ռայենէյրի վերադարձը Վալենսիա (..) և կմշակենք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գովազդային և մարքեթինգային </a:t>
            </a:r>
            <a:r>
              <a:rPr lang="hy-AM" sz="1200" b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շարունակա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կա</a:t>
            </a:r>
            <a:r>
              <a:rPr lang="hy-AM" sz="1200" b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ն</a:t>
            </a:r>
            <a:r>
              <a:rPr lang="hy-AM" sz="1200" b="1" dirty="0" smtClean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միջոցառումների ծրագիր՝ ուղղված Վալենսիայի միջազգային հեղինակության բարձրացմանը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: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 pitchFamily="34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cs typeface="Arial" pitchFamily="34" charset="0"/>
              </a:rPr>
              <a:t>Վստահ</a:t>
            </a:r>
            <a:r>
              <a:rPr lang="en-US" sz="12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cs typeface="Arial" pitchFamily="34" charset="0"/>
              </a:rPr>
              <a:t>եմ</a:t>
            </a:r>
            <a:r>
              <a:rPr lang="en-US" sz="1200" dirty="0" smtClean="0">
                <a:latin typeface="Sylfaen" panose="010A0502050306030303" pitchFamily="18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Sylfaen" panose="010A0502050306030303" pitchFamily="18" charset="0"/>
                <a:cs typeface="Arial" pitchFamily="34" charset="0"/>
              </a:rPr>
              <a:t>որ</a:t>
            </a:r>
            <a:r>
              <a:rPr lang="hy-AM" sz="1200" dirty="0" smtClean="0">
                <a:latin typeface="Sylfaen" panose="010A0502050306030303" pitchFamily="18" charset="0"/>
                <a:cs typeface="Arial" pitchFamily="34" charset="0"/>
              </a:rPr>
              <a:t> կտեսնենք Ryanair-ի միլիոնավոր առատաձեռն ուղևորների վերադարձը Վալենսիա</a:t>
            </a:r>
            <a:r>
              <a:rPr lang="en-US" sz="1200" dirty="0" smtClean="0">
                <a:latin typeface="Sylfaen" panose="010A0502050306030303" pitchFamily="18" charset="0"/>
                <a:cs typeface="Arial" pitchFamily="34" charset="0"/>
              </a:rPr>
              <a:t>»:</a:t>
            </a:r>
            <a:endParaRPr lang="en-US" sz="1200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3" name="Rectangle 17"/>
          <p:cNvSpPr txBox="1">
            <a:spLocks/>
          </p:cNvSpPr>
          <p:nvPr>
            <p:custDataLst>
              <p:tags r:id="rId37"/>
            </p:custDataLst>
          </p:nvPr>
        </p:nvSpPr>
        <p:spPr>
          <a:xfrm>
            <a:off x="6497584" y="4057651"/>
            <a:ext cx="94461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3526" eaLnBrk="1" hangingPunct="1">
              <a:buClr>
                <a:schemeClr val="tx2"/>
              </a:buClr>
              <a:defRPr sz="1000" baseline="0">
                <a:solidFill>
                  <a:schemeClr val="accent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err="1" smtClean="0">
                <a:latin typeface="Sylfaen" panose="010A0502050306030303" pitchFamily="18" charset="0"/>
              </a:rPr>
              <a:t>Ryanair</a:t>
            </a:r>
            <a:r>
              <a:rPr lang="en-US" sz="1200" dirty="0" smtClean="0">
                <a:latin typeface="Sylfaen" panose="010A0502050306030303" pitchFamily="18" charset="0"/>
              </a:rPr>
              <a:t>-ի </a:t>
            </a:r>
            <a:r>
              <a:rPr lang="en-US" sz="1200" dirty="0" err="1" smtClean="0">
                <a:latin typeface="Sylfaen" panose="010A0502050306030303" pitchFamily="18" charset="0"/>
              </a:rPr>
              <a:t>վերաբացում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17" name="Rectangle 17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5473648" y="4170363"/>
            <a:ext cx="85726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Ryanair</a:t>
            </a:r>
            <a:r>
              <a:rPr lang="en-US" sz="1200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-ի </a:t>
            </a:r>
            <a:r>
              <a:rPr lang="en-US" sz="1200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ներկայաց</a:t>
            </a:r>
            <a:r>
              <a:rPr lang="en-US" sz="1200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. </a:t>
            </a:r>
            <a:r>
              <a:rPr lang="en-US" sz="1200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փակում</a:t>
            </a:r>
            <a:endParaRPr lang="en-US" sz="1200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cxnSp>
        <p:nvCxnSpPr>
          <p:cNvPr id="65" name="Straight Connector 64"/>
          <p:cNvCxnSpPr>
            <a:cxnSpLocks/>
          </p:cNvCxnSpPr>
          <p:nvPr>
            <p:custDataLst>
              <p:tags r:id="rId39"/>
            </p:custDataLst>
          </p:nvPr>
        </p:nvCxnSpPr>
        <p:spPr>
          <a:xfrm>
            <a:off x="5532385" y="4647433"/>
            <a:ext cx="85726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6"/>
          <p:cNvSpPr txBox="1">
            <a:spLocks/>
          </p:cNvSpPr>
          <p:nvPr>
            <p:custDataLst>
              <p:tags r:id="rId40"/>
            </p:custDataLst>
          </p:nvPr>
        </p:nvSpPr>
        <p:spPr>
          <a:xfrm>
            <a:off x="5284788" y="3659188"/>
            <a:ext cx="33728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… </a:t>
            </a:r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Ryanair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Վալենսիայում</a:t>
            </a:r>
            <a:endParaRPr lang="en-US" sz="120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>
            <p:custDataLst>
              <p:tags r:id="rId41"/>
            </p:custDataLst>
          </p:nvPr>
        </p:nvSpPr>
        <p:spPr>
          <a:xfrm>
            <a:off x="6462660" y="4387737"/>
            <a:ext cx="754089" cy="151845"/>
          </a:xfrm>
          <a:custGeom>
            <a:avLst/>
            <a:gdLst>
              <a:gd name="connsiteX0" fmla="*/ 845344 w 845344"/>
              <a:gd name="connsiteY0" fmla="*/ 192881 h 192881"/>
              <a:gd name="connsiteX1" fmla="*/ 845344 w 845344"/>
              <a:gd name="connsiteY1" fmla="*/ 0 h 192881"/>
              <a:gd name="connsiteX2" fmla="*/ 0 w 845344"/>
              <a:gd name="connsiteY2" fmla="*/ 0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344" h="192881">
                <a:moveTo>
                  <a:pt x="845344" y="192881"/>
                </a:moveTo>
                <a:lnTo>
                  <a:pt x="845344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Sylfaen" panose="010A0502050306030303" pitchFamily="18" charset="0"/>
            </a:endParaRPr>
          </a:p>
        </p:txBody>
      </p:sp>
      <p:sp>
        <p:nvSpPr>
          <p:cNvPr id="62" name="Rectangle 7"/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174943" y="1352865"/>
            <a:ext cx="51776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de-DE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Delta Air Lines </a:t>
            </a:r>
            <a:r>
              <a:rPr lang="de-DE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Սիրակուզներում</a:t>
            </a:r>
            <a:endParaRPr lang="en-US" sz="1200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64" name="Rectangle 6"/>
          <p:cNvSpPr txBox="1">
            <a:spLocks/>
          </p:cNvSpPr>
          <p:nvPr>
            <p:custDataLst>
              <p:tags r:id="rId43"/>
            </p:custDataLst>
          </p:nvPr>
        </p:nvSpPr>
        <p:spPr>
          <a:xfrm>
            <a:off x="174945" y="1642922"/>
            <a:ext cx="488070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2012թ.՝ խրախուսում</a:t>
            </a:r>
            <a:r>
              <a:rPr lang="de-DE" sz="1200" dirty="0" smtClean="0">
                <a:latin typeface="Sylfaen" panose="010A0502050306030303" pitchFamily="18" charset="0"/>
                <a:cs typeface="Arial" pitchFamily="34" charset="0"/>
              </a:rPr>
              <a:t> 500,000 ԱՄՆ </a:t>
            </a:r>
            <a:r>
              <a:rPr lang="de-DE" sz="1200" dirty="0" err="1" smtClean="0">
                <a:latin typeface="Sylfaen" panose="010A0502050306030303" pitchFamily="18" charset="0"/>
                <a:cs typeface="Arial" pitchFamily="34" charset="0"/>
              </a:rPr>
              <a:t>դոլարի</a:t>
            </a:r>
            <a:r>
              <a:rPr lang="de-DE" sz="12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Sylfaen" panose="010A0502050306030303" pitchFamily="18" charset="0"/>
                <a:cs typeface="Arial" pitchFamily="34" charset="0"/>
              </a:rPr>
              <a:t>չափով</a:t>
            </a:r>
            <a:r>
              <a:rPr lang="de-DE" sz="1200" dirty="0" smtClean="0">
                <a:latin typeface="Sylfaen" panose="010A0502050306030303" pitchFamily="18" charset="0"/>
                <a:cs typeface="Arial" pitchFamily="34" charset="0"/>
              </a:rPr>
              <a:t> առանց կանգառի չվերթների իրականացումն սկսելու համար</a:t>
            </a:r>
            <a:endParaRPr lang="de-DE" sz="1200" dirty="0">
              <a:latin typeface="Sylfaen" panose="010A0502050306030303" pitchFamily="18" charset="0"/>
              <a:cs typeface="Arial" pitchFamily="34" charset="0"/>
            </a:endParaRPr>
          </a:p>
          <a:p>
            <a:pPr lvl="2">
              <a:spcBef>
                <a:spcPct val="15000"/>
              </a:spcBef>
            </a:pP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450,000 ԱՄՆ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դոլար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վայրէջքի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և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տերմինալի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վճարների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զեղչման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հաշվին</a:t>
            </a:r>
            <a:endParaRPr lang="de-DE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pPr lvl="2">
              <a:spcBef>
                <a:spcPct val="15000"/>
              </a:spcBef>
            </a:pP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50,000 </a:t>
            </a:r>
            <a:r>
              <a:rPr lang="de-DE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ԱՄՆ դոլար՝ նոր 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չվերթի գովազդ</a:t>
            </a:r>
            <a:endParaRPr lang="en-US" sz="1200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6" name="Rectangle 7"/>
          <p:cNvSpPr txBox="1"/>
          <p:nvPr>
            <p:custDataLst>
              <p:tags r:id="rId44"/>
            </p:custDataLst>
          </p:nvPr>
        </p:nvSpPr>
        <p:spPr bwMode="gray">
          <a:xfrm>
            <a:off x="3321751" y="5745114"/>
            <a:ext cx="5875589" cy="9225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"/>
              </a:spcBef>
            </a:pPr>
            <a:r>
              <a:rPr lang="hy-AM" sz="1000" dirty="0" smtClean="0">
                <a:solidFill>
                  <a:srgbClr val="000000"/>
                </a:solidFill>
                <a:latin typeface="Sylfaen" panose="010A0502050306030303" pitchFamily="18" charset="0"/>
                <a:cs typeface="Arial"/>
              </a:rPr>
              <a:t>Ուղղակի խրախուսման միջոցները կարող են բարձրացնել նոր </a:t>
            </a:r>
            <a:r>
              <a:rPr lang="hy-AM" sz="1000" dirty="0" smtClean="0">
                <a:latin typeface="Sylfaen" panose="010A0502050306030303" pitchFamily="18" charset="0"/>
                <a:cs typeface="Arial"/>
              </a:rPr>
              <a:t>չվերթների </a:t>
            </a:r>
            <a:r>
              <a:rPr lang="en-US" sz="1000" dirty="0" err="1" smtClean="0">
                <a:latin typeface="Sylfaen" panose="010A0502050306030303" pitchFamily="18" charset="0"/>
                <a:cs typeface="Arial"/>
              </a:rPr>
              <a:t>բաց</a:t>
            </a:r>
            <a:r>
              <a:rPr lang="hy-AM" sz="1000" dirty="0" smtClean="0">
                <a:latin typeface="Sylfaen" panose="010A0502050306030303" pitchFamily="18" charset="0"/>
                <a:cs typeface="Arial"/>
              </a:rPr>
              <a:t>ման/ մոտիվացման հավանականությունը:</a:t>
            </a:r>
          </a:p>
          <a:p>
            <a:pPr lvl="1">
              <a:spcBef>
                <a:spcPct val="5000"/>
              </a:spcBef>
            </a:pPr>
            <a:r>
              <a:rPr lang="en-US" sz="1000" dirty="0" err="1" smtClean="0">
                <a:latin typeface="Sylfaen" panose="010A0502050306030303" pitchFamily="18" charset="0"/>
                <a:cs typeface="Arial"/>
              </a:rPr>
              <a:t>Մյուս</a:t>
            </a:r>
            <a:r>
              <a:rPr lang="en-US" sz="1000" dirty="0" smtClean="0">
                <a:latin typeface="Sylfaen" panose="010A0502050306030303" pitchFamily="18" charset="0"/>
                <a:cs typeface="Arial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  <a:cs typeface="Arial"/>
              </a:rPr>
              <a:t>կողմից</a:t>
            </a:r>
            <a:r>
              <a:rPr lang="hy-AM" sz="1000" dirty="0" smtClean="0">
                <a:latin typeface="Sylfaen" panose="010A0502050306030303" pitchFamily="18" charset="0"/>
                <a:cs typeface="Arial"/>
              </a:rPr>
              <a:t>, այդ միջոցները կազդեն միայն այն պարագայում, եթե պահպանվի մի քանի նախապայման</a:t>
            </a:r>
            <a:r>
              <a:rPr lang="hy-AM" sz="1000" dirty="0" smtClean="0">
                <a:solidFill>
                  <a:srgbClr val="000000"/>
                </a:solidFill>
                <a:latin typeface="Sylfaen" panose="010A0502050306030303" pitchFamily="18" charset="0"/>
                <a:cs typeface="Arial"/>
              </a:rPr>
              <a:t>՝ հասանելիություն (նորմատիվային դաշտ), պահանջարկ, ենթակառուցվածք և սպասարկման պայմաններ</a:t>
            </a:r>
            <a:r>
              <a:rPr lang="en-US" sz="1000" dirty="0" smtClean="0">
                <a:solidFill>
                  <a:srgbClr val="000000"/>
                </a:solidFill>
                <a:latin typeface="Sylfaen" panose="010A0502050306030303" pitchFamily="18" charset="0"/>
                <a:cs typeface="Arial"/>
              </a:rPr>
              <a:t>:</a:t>
            </a:r>
            <a:endParaRPr lang="hy-AM" sz="1000" dirty="0">
              <a:latin typeface="Sylfaen" panose="010A0502050306030303" pitchFamily="18" charset="0"/>
              <a:cs typeface="Arial"/>
            </a:endParaRPr>
          </a:p>
        </p:txBody>
      </p:sp>
      <p:graphicFrame>
        <p:nvGraphicFramePr>
          <p:cNvPr id="67" name="Object 66"/>
          <p:cNvGraphicFramePr>
            <a:graphicFrameLocks/>
          </p:cNvGraphicFramePr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559170498"/>
              </p:ext>
            </p:extLst>
          </p:nvPr>
        </p:nvGraphicFramePr>
        <p:xfrm>
          <a:off x="5270500" y="1824038"/>
          <a:ext cx="3257685" cy="150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674" name="Chart" r:id="rId77" imgW="3257550" imgH="1504950" progId="MSGraph.Chart.8">
                  <p:embed followColorScheme="full"/>
                </p:oleObj>
              </mc:Choice>
              <mc:Fallback>
                <p:oleObj name="Chart" r:id="rId77" imgW="3257550" imgH="1504950" progId="MSGraph.Chart.8">
                  <p:embed followColorScheme="full"/>
                  <p:pic>
                    <p:nvPicPr>
                      <p:cNvPr id="0" name="Picture 580"/>
                      <p:cNvPicPr>
                        <a:picLocks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1824038"/>
                        <a:ext cx="3257685" cy="1505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>
            <p:custDataLst>
              <p:tags r:id="rId46"/>
            </p:custDataLst>
          </p:nvPr>
        </p:nvCxnSpPr>
        <p:spPr bwMode="gray">
          <a:xfrm flipV="1">
            <a:off x="8721725" y="1916113"/>
            <a:ext cx="0" cy="244475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47"/>
            </p:custDataLst>
          </p:nvPr>
        </p:nvCxnSpPr>
        <p:spPr bwMode="gray">
          <a:xfrm>
            <a:off x="8366125" y="1919288"/>
            <a:ext cx="4127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48"/>
            </p:custDataLst>
          </p:nvPr>
        </p:nvCxnSpPr>
        <p:spPr bwMode="gray">
          <a:xfrm>
            <a:off x="7689850" y="2157413"/>
            <a:ext cx="10890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auto">
          <a:xfrm>
            <a:off x="8443913" y="1636713"/>
            <a:ext cx="555625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DAD1EF67-4766-48FE-932F-3DA39FFA1596}" type="datetime'''''''''+''''''''''''2''''''''3''''''''%'''''">
              <a:rPr lang="en-US" sz="1200" b="1">
                <a:latin typeface="Sylfaen" panose="010A0502050306030303" pitchFamily="18" charset="0"/>
              </a:rPr>
              <a:pPr algn="ctr">
                <a:lnSpc>
                  <a:spcPct val="90000"/>
                </a:lnSpc>
              </a:pPr>
              <a:t>+23%</a:t>
            </a:fld>
            <a:endParaRPr lang="en-US" sz="1200" b="1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4" name="Rectangle 113"/>
          <p:cNvSpPr>
            <a:spLocks noGrp="1" noChangeArrowheads="1"/>
          </p:cNvSpPr>
          <p:nvPr>
            <p:custDataLst>
              <p:tags r:id="rId50"/>
            </p:custDataLst>
          </p:nvPr>
        </p:nvSpPr>
        <p:spPr bwMode="auto">
          <a:xfrm>
            <a:off x="8151813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13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1" name="Rectangle 110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auto">
          <a:xfrm>
            <a:off x="7813675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12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4" name="Rectangle 133"/>
          <p:cNvSpPr>
            <a:spLocks noGrp="1" noChangeArrowheads="1"/>
          </p:cNvSpPr>
          <p:nvPr>
            <p:custDataLst>
              <p:tags r:id="rId52"/>
            </p:custDataLst>
          </p:nvPr>
        </p:nvSpPr>
        <p:spPr bwMode="auto">
          <a:xfrm>
            <a:off x="7780338" y="187325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DB7533B-AB5F-4B61-BE3F-373E6EDE79CA}" type="datetime'''''''''0''''''''.''''''''''''''''''''''''''''3'">
              <a:rPr lang="en-US" sz="1200">
                <a:latin typeface="Sylfaen" panose="010A0502050306030303" pitchFamily="18" charset="0"/>
              </a:rPr>
              <a:pPr algn="ctr"/>
              <a:t>0.3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0" name="Rectangle 109"/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auto">
          <a:xfrm>
            <a:off x="7481888" y="3278188"/>
            <a:ext cx="169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11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3" name="Rectangle 132"/>
          <p:cNvSpPr>
            <a:spLocks noGrp="1" noChangeArrowheads="1"/>
          </p:cNvSpPr>
          <p:nvPr>
            <p:custDataLst>
              <p:tags r:id="rId54"/>
            </p:custDataLst>
          </p:nvPr>
        </p:nvSpPr>
        <p:spPr bwMode="auto">
          <a:xfrm>
            <a:off x="7442200" y="194945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CB56CEA-3AFE-4614-9E1A-4CC645E946C7}" type="datetime'''''0''''''''''''''''.''''3'''''">
              <a:rPr lang="en-US" sz="1200">
                <a:latin typeface="Sylfaen" panose="010A0502050306030303" pitchFamily="18" charset="0"/>
              </a:rPr>
              <a:pPr algn="ctr"/>
              <a:t>0.3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9" name="Rectangle 108"/>
          <p:cNvSpPr>
            <a:spLocks noGrp="1" noChangeArrowheads="1"/>
          </p:cNvSpPr>
          <p:nvPr>
            <p:custDataLst>
              <p:tags r:id="rId55"/>
            </p:custDataLst>
          </p:nvPr>
        </p:nvSpPr>
        <p:spPr bwMode="auto">
          <a:xfrm>
            <a:off x="7137400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10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2" name="Rectangle 131"/>
          <p:cNvSpPr>
            <a:spLocks noGrp="1" noChangeArrowheads="1"/>
          </p:cNvSpPr>
          <p:nvPr>
            <p:custDataLst>
              <p:tags r:id="rId56"/>
            </p:custDataLst>
          </p:nvPr>
        </p:nvSpPr>
        <p:spPr bwMode="auto">
          <a:xfrm>
            <a:off x="7104063" y="20066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E8295DC-91CD-4804-933E-24B56497CD4B}" type="datetime'0''''''''''''.''''''''3'''''''''">
              <a:rPr lang="en-US" sz="1200">
                <a:latin typeface="Sylfaen" panose="010A0502050306030303" pitchFamily="18" charset="0"/>
              </a:rPr>
              <a:pPr algn="ctr"/>
              <a:t>0.3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8" name="Rectangle 107"/>
          <p:cNvSpPr>
            <a:spLocks noGrp="1" noChangeArrowheads="1"/>
          </p:cNvSpPr>
          <p:nvPr>
            <p:custDataLst>
              <p:tags r:id="rId57"/>
            </p:custDataLst>
          </p:nvPr>
        </p:nvSpPr>
        <p:spPr bwMode="auto">
          <a:xfrm>
            <a:off x="6799263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09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Grp="1" noChangeArrowheads="1"/>
          </p:cNvSpPr>
          <p:nvPr>
            <p:custDataLst>
              <p:tags r:id="rId58"/>
            </p:custDataLst>
          </p:nvPr>
        </p:nvSpPr>
        <p:spPr bwMode="auto">
          <a:xfrm>
            <a:off x="6765925" y="23780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C9E12E7-94F1-4797-B51C-8A5603534BB3}" type="datetime'''''''''0''''''''''''''''''''''''''''''''''''.''''2'''''''''">
              <a:rPr lang="en-US" sz="1200">
                <a:latin typeface="Sylfaen" panose="010A0502050306030303" pitchFamily="18" charset="0"/>
              </a:rPr>
              <a:pPr algn="ctr"/>
              <a:t>0.2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7" name="Rectangle 106"/>
          <p:cNvSpPr>
            <a:spLocks noGrp="1" noChangeArrowheads="1"/>
          </p:cNvSpPr>
          <p:nvPr>
            <p:custDataLst>
              <p:tags r:id="rId59"/>
            </p:custDataLst>
          </p:nvPr>
        </p:nvSpPr>
        <p:spPr bwMode="auto">
          <a:xfrm>
            <a:off x="6461125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08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60"/>
            </p:custDataLst>
          </p:nvPr>
        </p:nvSpPr>
        <p:spPr bwMode="auto">
          <a:xfrm>
            <a:off x="6427788" y="22828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A23367C-A624-43E5-974F-A5D37E67C8A3}" type="datetime'''0''''''''''''''''''''.''''''''''''''''''''''2'">
              <a:rPr lang="en-US" sz="1200">
                <a:latin typeface="Sylfaen" panose="010A0502050306030303" pitchFamily="18" charset="0"/>
              </a:rPr>
              <a:pPr algn="ctr"/>
              <a:t>0.2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6" name="Rectangle 105"/>
          <p:cNvSpPr>
            <a:spLocks noGrp="1" noChangeArrowheads="1"/>
          </p:cNvSpPr>
          <p:nvPr>
            <p:custDataLst>
              <p:tags r:id="rId61"/>
            </p:custDataLst>
          </p:nvPr>
        </p:nvSpPr>
        <p:spPr bwMode="auto">
          <a:xfrm>
            <a:off x="6122988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07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9" name="Rectangle 128"/>
          <p:cNvSpPr>
            <a:spLocks noGrp="1" noChangeArrowheads="1"/>
          </p:cNvSpPr>
          <p:nvPr>
            <p:custDataLst>
              <p:tags r:id="rId62"/>
            </p:custDataLst>
          </p:nvPr>
        </p:nvSpPr>
        <p:spPr bwMode="auto">
          <a:xfrm>
            <a:off x="6089650" y="22066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DB028D6-A656-4C97-AF49-EC5EB2289B40}" type="datetime'''''''''''''''''''''''0''''.''''''''''''''2'''''''''''''">
              <a:rPr lang="en-US" sz="1200">
                <a:latin typeface="Sylfaen" panose="010A0502050306030303" pitchFamily="18" charset="0"/>
              </a:rPr>
              <a:pPr algn="ctr"/>
              <a:t>0.2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63"/>
            </p:custDataLst>
          </p:nvPr>
        </p:nvSpPr>
        <p:spPr bwMode="auto">
          <a:xfrm>
            <a:off x="5784850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06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8" name="Rectangle 127"/>
          <p:cNvSpPr>
            <a:spLocks noGrp="1" noChangeArrowheads="1"/>
          </p:cNvSpPr>
          <p:nvPr>
            <p:custDataLst>
              <p:tags r:id="rId64"/>
            </p:custDataLst>
          </p:nvPr>
        </p:nvSpPr>
        <p:spPr bwMode="auto">
          <a:xfrm>
            <a:off x="5751513" y="21685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C6B3F69-918A-46F5-AF51-FEC081D32AD3}" type="datetime'''''''''''''''''''0''''.''''2'''''''''''''''''''''">
              <a:rPr lang="en-US" sz="1200">
                <a:latin typeface="Sylfaen" panose="010A0502050306030303" pitchFamily="18" charset="0"/>
              </a:rPr>
              <a:pPr algn="ctr"/>
              <a:t>0.2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4" name="Rectangle 103"/>
          <p:cNvSpPr>
            <a:spLocks noGrp="1" noChangeArrowheads="1"/>
          </p:cNvSpPr>
          <p:nvPr>
            <p:custDataLst>
              <p:tags r:id="rId65"/>
            </p:custDataLst>
          </p:nvPr>
        </p:nvSpPr>
        <p:spPr bwMode="auto">
          <a:xfrm>
            <a:off x="5446713" y="3278188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05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7" name="Rectangle 126"/>
          <p:cNvSpPr>
            <a:spLocks noGrp="1" noChangeArrowheads="1"/>
          </p:cNvSpPr>
          <p:nvPr>
            <p:custDataLst>
              <p:tags r:id="rId66"/>
            </p:custDataLst>
          </p:nvPr>
        </p:nvSpPr>
        <p:spPr bwMode="auto">
          <a:xfrm>
            <a:off x="5413375" y="20351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513A57F-7326-4485-9681-E309F6F5D2BB}" type="datetime'''''''''''0''''''''.''3'''''''''''''''''''''''''''''''''''">
              <a:rPr lang="en-US" sz="1200">
                <a:latin typeface="Sylfaen" panose="010A0502050306030303" pitchFamily="18" charset="0"/>
              </a:rPr>
              <a:pPr algn="ctr"/>
              <a:t>0.3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5" name="Rectangle 134"/>
          <p:cNvSpPr>
            <a:spLocks noGrp="1" noChangeArrowheads="1"/>
          </p:cNvSpPr>
          <p:nvPr>
            <p:custDataLst>
              <p:tags r:id="rId67"/>
            </p:custDataLst>
          </p:nvPr>
        </p:nvSpPr>
        <p:spPr bwMode="auto">
          <a:xfrm>
            <a:off x="8118475" y="17113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7F1035C-C990-4FC9-B65E-B596AFCF0F9A}" type="datetime'0''''''''''''''''''''''''''.4'''">
              <a:rPr lang="en-US" sz="1200">
                <a:latin typeface="Sylfaen" panose="010A0502050306030303" pitchFamily="18" charset="0"/>
              </a:rPr>
              <a:pPr algn="ctr"/>
              <a:t>0.4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6" name="Rectangle 6"/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5284788" y="1352865"/>
            <a:ext cx="33728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… Delta </a:t>
            </a:r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Սիրակուզներում</a:t>
            </a:r>
            <a:endParaRPr lang="en-US" sz="120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83" name="Group 82"/>
          <p:cNvGrpSpPr/>
          <p:nvPr>
            <p:custDataLst>
              <p:tags r:id="rId69"/>
            </p:custDataLst>
          </p:nvPr>
        </p:nvGrpSpPr>
        <p:grpSpPr>
          <a:xfrm>
            <a:off x="2869766" y="5821898"/>
            <a:ext cx="380550" cy="657177"/>
            <a:chOff x="5361031" y="3297892"/>
            <a:chExt cx="526001" cy="942388"/>
          </a:xfrm>
        </p:grpSpPr>
        <p:sp>
          <p:nvSpPr>
            <p:cNvPr id="84" name="Chevron 83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85" name="Chevron 84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138" name="McK 5. Source"/>
          <p:cNvSpPr>
            <a:spLocks noChangeArrowheads="1"/>
          </p:cNvSpPr>
          <p:nvPr>
            <p:custDataLst>
              <p:tags r:id="rId70"/>
            </p:custDataLst>
          </p:nvPr>
        </p:nvSpPr>
        <p:spPr bwMode="gray">
          <a:xfrm>
            <a:off x="173851" y="6704124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Ավիաուղիների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պաշտոնական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տեղեկատու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(OAG),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մամուլի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ուսումնասիրություն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6" name="AutoShape 71"/>
          <p:cNvSpPr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5284788" y="1055688"/>
            <a:ext cx="3372818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Նստատեղեր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մեկնող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չվերթներում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…,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մլն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2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2102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67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74944" y="216741"/>
            <a:ext cx="7489880" cy="615553"/>
          </a:xfrm>
        </p:spPr>
        <p:txBody>
          <a:bodyPr/>
          <a:lstStyle/>
          <a:p>
            <a:r>
              <a:rPr lang="en-US" dirty="0" err="1" smtClean="0"/>
              <a:t>Սույն</a:t>
            </a:r>
            <a:r>
              <a:rPr lang="en-US" dirty="0" smtClean="0"/>
              <a:t> </a:t>
            </a:r>
            <a:r>
              <a:rPr lang="en-US" dirty="0" err="1" smtClean="0"/>
              <a:t>փաստաթուղթը</a:t>
            </a:r>
            <a:r>
              <a:rPr lang="en-US" dirty="0" smtClean="0"/>
              <a:t> </a:t>
            </a:r>
            <a:r>
              <a:rPr lang="en-US" dirty="0" err="1" smtClean="0"/>
              <a:t>մեր</a:t>
            </a:r>
            <a:r>
              <a:rPr lang="en-US" dirty="0" smtClean="0"/>
              <a:t> </a:t>
            </a:r>
            <a:r>
              <a:rPr lang="en-US" dirty="0" err="1" smtClean="0"/>
              <a:t>եզրահանգումները</a:t>
            </a:r>
            <a:r>
              <a:rPr lang="en-US" dirty="0" smtClean="0"/>
              <a:t> </a:t>
            </a:r>
            <a:r>
              <a:rPr lang="en-US" dirty="0" err="1" smtClean="0"/>
              <a:t>ներկայացնող</a:t>
            </a:r>
            <a:r>
              <a:rPr lang="en-US" dirty="0" smtClean="0"/>
              <a:t> և </a:t>
            </a:r>
            <a:r>
              <a:rPr lang="en-US" dirty="0" err="1" smtClean="0"/>
              <a:t>հիմնավորող</a:t>
            </a:r>
            <a:r>
              <a:rPr lang="en-US" dirty="0" smtClean="0"/>
              <a:t> </a:t>
            </a:r>
            <a:r>
              <a:rPr lang="en-US" dirty="0" err="1" smtClean="0"/>
              <a:t>փաստաթղթերից</a:t>
            </a:r>
            <a:r>
              <a:rPr lang="en-US" dirty="0" smtClean="0"/>
              <a:t> </a:t>
            </a:r>
            <a:r>
              <a:rPr lang="en-US" dirty="0" err="1" smtClean="0"/>
              <a:t>մեկն</a:t>
            </a:r>
            <a:r>
              <a:rPr lang="en-US" dirty="0" smtClean="0"/>
              <a:t> է: </a:t>
            </a:r>
            <a:endParaRPr lang="en-US" dirty="0"/>
          </a:p>
        </p:txBody>
      </p:sp>
      <p:sp>
        <p:nvSpPr>
          <p:cNvPr id="12" name="Rectangle 12"/>
          <p:cNvSpPr txBox="1"/>
          <p:nvPr>
            <p:custDataLst>
              <p:tags r:id="rId4"/>
            </p:custDataLst>
          </p:nvPr>
        </p:nvSpPr>
        <p:spPr bwMode="gray">
          <a:xfrm>
            <a:off x="3585881" y="5802451"/>
            <a:ext cx="541673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400" dirty="0" smtClean="0">
                <a:solidFill>
                  <a:schemeClr val="accent2"/>
                </a:solidFill>
              </a:rPr>
              <a:t>Փաստաթուղթը ներկայացնում է «Բաց երկնքի» միջավայրում պետական և մասնավոր հատվածների դերը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hy-AM" sz="1400" dirty="0" smtClean="0">
                <a:solidFill>
                  <a:schemeClr val="accent2"/>
                </a:solidFill>
              </a:rPr>
              <a:t>Հայաստանում ավիափոխադրումների ոլորտ</a:t>
            </a:r>
            <a:r>
              <a:rPr lang="en-US" sz="1400" dirty="0" smtClean="0">
                <a:solidFill>
                  <a:schemeClr val="accent2"/>
                </a:solidFill>
              </a:rPr>
              <a:t>ի</a:t>
            </a:r>
            <a:r>
              <a:rPr lang="hy-AM" sz="1400" dirty="0" smtClean="0">
                <a:solidFill>
                  <a:schemeClr val="accent2"/>
                </a:solidFill>
              </a:rPr>
              <a:t> զարգաց</a:t>
            </a:r>
            <a:r>
              <a:rPr lang="en-US" sz="1400" dirty="0" err="1" smtClean="0">
                <a:solidFill>
                  <a:schemeClr val="accent2"/>
                </a:solidFill>
              </a:rPr>
              <a:t>ման</a:t>
            </a:r>
            <a:r>
              <a:rPr lang="hy-AM" sz="1400" dirty="0" smtClean="0">
                <a:solidFill>
                  <a:schemeClr val="accent2"/>
                </a:solidFill>
              </a:rPr>
              <a:t> գործում:</a:t>
            </a:r>
            <a:endParaRPr lang="hy-AM" sz="1400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4627785" y="1687698"/>
            <a:ext cx="2528033" cy="1895806"/>
            <a:chOff x="4194299" y="1592449"/>
            <a:chExt cx="2234356" cy="1675574"/>
          </a:xfrm>
        </p:grpSpPr>
        <p:pic>
          <p:nvPicPr>
            <p:cNvPr id="799769" name="Picture 25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299" y="1592449"/>
              <a:ext cx="2234356" cy="167557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3"/>
            <p:cNvSpPr txBox="1"/>
            <p:nvPr>
              <p:custDataLst>
                <p:tags r:id="rId19"/>
              </p:custDataLst>
            </p:nvPr>
          </p:nvSpPr>
          <p:spPr>
            <a:xfrm>
              <a:off x="4239968" y="1867275"/>
              <a:ext cx="2131781" cy="32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hy-AM" sz="1200" dirty="0" smtClean="0">
                  <a:solidFill>
                    <a:schemeClr val="accent6"/>
                  </a:solidFill>
                </a:rPr>
                <a:t>Արդյունքները հիմնավորող մանրամասն վերլուծություններ </a:t>
              </a:r>
              <a:endParaRPr lang="hy-AM" sz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6"/>
          <p:cNvGrpSpPr/>
          <p:nvPr>
            <p:custDataLst>
              <p:tags r:id="rId6"/>
            </p:custDataLst>
          </p:nvPr>
        </p:nvGrpSpPr>
        <p:grpSpPr>
          <a:xfrm>
            <a:off x="5317076" y="2678552"/>
            <a:ext cx="2528033" cy="1895806"/>
            <a:chOff x="4559124" y="2510494"/>
            <a:chExt cx="2234356" cy="1675574"/>
          </a:xfrm>
        </p:grpSpPr>
        <p:pic>
          <p:nvPicPr>
            <p:cNvPr id="26" name="Picture 25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124" y="2510494"/>
              <a:ext cx="2234356" cy="167557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3"/>
            <p:cNvSpPr txBox="1"/>
            <p:nvPr/>
          </p:nvSpPr>
          <p:spPr>
            <a:xfrm>
              <a:off x="4599346" y="2757062"/>
              <a:ext cx="2140543" cy="48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hy-AM" sz="1200" dirty="0" smtClean="0">
                  <a:solidFill>
                    <a:schemeClr val="accent6"/>
                  </a:solidFill>
                </a:rPr>
                <a:t>Լիցենզավորման գործընթացը և տեղական փոխադրողին ներկայացվող չափ</a:t>
              </a:r>
              <a:r>
                <a:rPr lang="en-US" sz="1200" dirty="0" err="1" smtClean="0">
                  <a:solidFill>
                    <a:schemeClr val="accent6"/>
                  </a:solidFill>
                </a:rPr>
                <a:t>անիշներ</a:t>
              </a:r>
              <a:r>
                <a:rPr lang="hy-AM" sz="1200" dirty="0" smtClean="0">
                  <a:solidFill>
                    <a:schemeClr val="accent6"/>
                  </a:solidFill>
                </a:rPr>
                <a:t>ը</a:t>
              </a:r>
              <a:endParaRPr lang="hy-AM" sz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3"/>
          <p:cNvGrpSpPr/>
          <p:nvPr>
            <p:custDataLst>
              <p:tags r:id="rId7"/>
            </p:custDataLst>
          </p:nvPr>
        </p:nvGrpSpPr>
        <p:grpSpPr>
          <a:xfrm>
            <a:off x="6006366" y="3669405"/>
            <a:ext cx="2528033" cy="1895805"/>
            <a:chOff x="5408611" y="3428131"/>
            <a:chExt cx="2234356" cy="1675574"/>
          </a:xfrm>
        </p:grpSpPr>
        <p:pic>
          <p:nvPicPr>
            <p:cNvPr id="28" name="Picture 27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611" y="3428131"/>
              <a:ext cx="2234356" cy="167557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3"/>
            <p:cNvSpPr txBox="1"/>
            <p:nvPr>
              <p:custDataLst>
                <p:tags r:id="rId16"/>
              </p:custDataLst>
            </p:nvPr>
          </p:nvSpPr>
          <p:spPr>
            <a:xfrm>
              <a:off x="5408611" y="3837654"/>
              <a:ext cx="2171382" cy="1224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z="1500" i="1" dirty="0" smtClean="0">
                  <a:sym typeface="Arial"/>
                </a:rPr>
                <a:t>Պ</a:t>
              </a:r>
              <a:r>
                <a:rPr lang="hy-AM" sz="1500" i="1" dirty="0" smtClean="0">
                  <a:sym typeface="Arial"/>
                </a:rPr>
                <a:t>ետական</a:t>
              </a:r>
              <a:r>
                <a:rPr lang="en-US" sz="1500" i="1" dirty="0" smtClean="0">
                  <a:sym typeface="Arial"/>
                </a:rPr>
                <a:t> և </a:t>
              </a:r>
              <a:r>
                <a:rPr lang="hy-AM" sz="1500" i="1" dirty="0" smtClean="0">
                  <a:sym typeface="Arial"/>
                </a:rPr>
                <a:t>մասնավոր</a:t>
              </a:r>
              <a:r>
                <a:rPr lang="en-US" sz="1500" i="1" dirty="0" smtClean="0">
                  <a:sym typeface="Arial"/>
                </a:rPr>
                <a:t> </a:t>
              </a:r>
              <a:r>
                <a:rPr lang="en-US" sz="1500" i="1" dirty="0" err="1" smtClean="0">
                  <a:sym typeface="Arial"/>
                </a:rPr>
                <a:t>հատվածների</a:t>
              </a:r>
              <a:r>
                <a:rPr lang="en-US" sz="1500" i="1" dirty="0" smtClean="0">
                  <a:sym typeface="Arial"/>
                </a:rPr>
                <a:t> </a:t>
              </a:r>
              <a:r>
                <a:rPr lang="en-US" sz="1500" i="1" dirty="0" err="1" smtClean="0">
                  <a:sym typeface="Arial"/>
                </a:rPr>
                <a:t>համագործակցություն</a:t>
              </a:r>
              <a:r>
                <a:rPr lang="en-US" sz="1500" i="1" dirty="0" smtClean="0">
                  <a:sym typeface="Arial"/>
                </a:rPr>
                <a:t>՝</a:t>
              </a:r>
              <a:endParaRPr lang="hy-AM" sz="1500" i="1" dirty="0">
                <a:sym typeface="Arial"/>
              </a:endParaRPr>
            </a:p>
            <a:p>
              <a:pPr algn="r"/>
              <a:r>
                <a:rPr lang="en-US" sz="1500" i="1" dirty="0" smtClean="0">
                  <a:sym typeface="Arial"/>
                </a:rPr>
                <a:t> </a:t>
              </a:r>
              <a:r>
                <a:rPr lang="en-US" sz="1500" i="1" dirty="0" err="1" smtClean="0">
                  <a:sym typeface="Arial"/>
                </a:rPr>
                <a:t>ուղղված</a:t>
              </a:r>
              <a:r>
                <a:rPr lang="en-US" sz="1500" i="1" dirty="0" smtClean="0">
                  <a:sym typeface="Arial"/>
                </a:rPr>
                <a:t> </a:t>
              </a:r>
              <a:r>
                <a:rPr lang="hy-AM" sz="1500" i="1" dirty="0" smtClean="0">
                  <a:sym typeface="Arial"/>
                </a:rPr>
                <a:t>ՀՀ ավիափոխադրումների զարգացման խթանման</a:t>
              </a:r>
              <a:r>
                <a:rPr lang="en-US" sz="1500" i="1" dirty="0" smtClean="0">
                  <a:sym typeface="Arial"/>
                </a:rPr>
                <a:t>ը</a:t>
              </a:r>
              <a:r>
                <a:rPr lang="hy-AM" sz="1500" i="1" dirty="0" smtClean="0">
                  <a:sym typeface="Arial"/>
                </a:rPr>
                <a:t> </a:t>
              </a:r>
            </a:p>
          </p:txBody>
        </p:sp>
      </p:grp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>
          <a:xfrm>
            <a:off x="3497793" y="1380119"/>
            <a:ext cx="0" cy="5082961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141"/>
            <a:ext cx="3187381" cy="3877642"/>
          </a:xfrm>
          <a:prstGeom prst="rect">
            <a:avLst/>
          </a:prstGeom>
        </p:spPr>
      </p:pic>
      <p:pic>
        <p:nvPicPr>
          <p:cNvPr id="38" name="Picture 19" descr="Microsoft Word Icon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4" y="2126082"/>
            <a:ext cx="801450" cy="8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2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626825" y="3799317"/>
            <a:ext cx="18959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3"/>
                </a:solidFill>
              </a:rPr>
              <a:t>Իրականացման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ծրագիր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0" name="Rectangle 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626677" y="3106445"/>
            <a:ext cx="18744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3"/>
                </a:solidFill>
              </a:rPr>
              <a:t>Արդյունքների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ամփոփում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20" name="Picture 124" descr="Overlay Add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5530" y="3600924"/>
            <a:ext cx="64452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841" y="3726695"/>
            <a:ext cx="1785808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627785" y="1334649"/>
            <a:ext cx="22276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err="1" smtClean="0">
                <a:solidFill>
                  <a:schemeClr val="accent2"/>
                </a:solidFill>
              </a:rPr>
              <a:t>Օժանդակ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նյութեր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0" y="1381925"/>
            <a:ext cx="801450" cy="8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980661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12" name="think-cell Slide" r:id="rId123" imgW="360" imgH="360" progId="">
                  <p:embed/>
                </p:oleObj>
              </mc:Choice>
              <mc:Fallback>
                <p:oleObj name="think-cell Slide" r:id="rId123" imgW="360" imgH="360" progId="">
                  <p:embed/>
                  <p:pic>
                    <p:nvPicPr>
                      <p:cNvPr id="0" name="Picture 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200" b="1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4944" y="309074"/>
            <a:ext cx="7218837" cy="523220"/>
          </a:xfrm>
        </p:spPr>
        <p:txBody>
          <a:bodyPr/>
          <a:lstStyle/>
          <a:p>
            <a:pPr marL="334963"/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Ստորև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ներկայացված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են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փոխադրողների ուղղակի խրախուսման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դրական անդրադարձ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ի</a:t>
            </a:r>
            <a:r>
              <a:rPr lang="hy-AM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օրինակ</a:t>
            </a:r>
            <a:r>
              <a:rPr lang="en-US" sz="17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ներ</a:t>
            </a:r>
            <a:r>
              <a:rPr lang="en-US" sz="17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700" dirty="0" smtClean="0">
                <a:latin typeface="Sylfaen" panose="010A0502050306030303" pitchFamily="18" charset="0"/>
              </a:rPr>
              <a:t>(2/2</a:t>
            </a:r>
            <a:r>
              <a:rPr lang="en-US" sz="1700" dirty="0">
                <a:latin typeface="Sylfaen" panose="010A0502050306030303" pitchFamily="18" charset="0"/>
              </a:rPr>
              <a:t>)</a:t>
            </a:r>
          </a:p>
        </p:txBody>
      </p:sp>
      <p:sp>
        <p:nvSpPr>
          <p:cNvPr id="39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hy-AM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Աղբյուր՝ Ավիաուղիների պաշտոնական տեղեկատու (OAG), </a:t>
            </a:r>
            <a:r>
              <a:rPr lang="hy-AM" sz="10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օդանավակայանների կայքեր, մամուլի </a:t>
            </a:r>
            <a:r>
              <a:rPr lang="hy-AM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ուսումնասիրություն</a:t>
            </a:r>
            <a:endParaRPr lang="hy-AM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0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2" name="Rectangle 9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676" y="3956413"/>
            <a:ext cx="4374831" cy="235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2011թ. Sabena-ի սնանկությունից հետո </a:t>
            </a:r>
            <a:b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</a:b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զգալիորեն ակտիվացել են մարքեթինգային միջոցառումները:</a:t>
            </a:r>
          </a:p>
          <a:p>
            <a:pPr lvl="2">
              <a:spcBef>
                <a:spcPct val="1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Արտոնությունների նոր փաթեթ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ավիաուղիների համար և մինչև 50% զեղչ օգտագործողի վճարի գծով</a:t>
            </a:r>
          </a:p>
          <a:p>
            <a:pPr lvl="2">
              <a:spcBef>
                <a:spcPct val="1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Համագործակցություն Brussels Airlines- ի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հետ, օր.՝ թիրախային հաճախորդների</a:t>
            </a:r>
            <a:r>
              <a:rPr lang="en-US" sz="1100" dirty="0" smtClean="0">
                <a:latin typeface="Sylfaen" panose="010A0502050306030303" pitchFamily="18" charset="0"/>
                <a:cs typeface="Arial" pitchFamily="34" charset="0"/>
              </a:rPr>
              <a:t>ն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համատեղ այցելությունների միջոցով</a:t>
            </a:r>
          </a:p>
          <a:p>
            <a:pPr lvl="1">
              <a:spcBef>
                <a:spcPct val="2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/>
              </a:rPr>
              <a:t>Նոր փոխադրողների </a:t>
            </a:r>
            <a:r>
              <a:rPr lang="hy-AM" sz="11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ներգրավում, օր.</a:t>
            </a:r>
            <a:r>
              <a:rPr lang="en-US" sz="11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`</a:t>
            </a:r>
            <a:endParaRPr lang="hy-AM" sz="1100" b="1" dirty="0" smtClean="0">
              <a:solidFill>
                <a:srgbClr val="0077B2"/>
              </a:solidFill>
              <a:latin typeface="Sylfaen" panose="010A0502050306030303" pitchFamily="18" charset="0"/>
              <a:cs typeface="Arial"/>
            </a:endParaRPr>
          </a:p>
          <a:p>
            <a:pPr lvl="2">
              <a:spcBef>
                <a:spcPct val="10000"/>
              </a:spcBef>
            </a:pPr>
            <a:r>
              <a:rPr lang="hy-AM" sz="1100" dirty="0" smtClean="0">
                <a:latin typeface="Sylfaen" panose="010A0502050306030303" pitchFamily="18" charset="0"/>
                <a:cs typeface="Arial"/>
              </a:rPr>
              <a:t>2005թ.՝ Etihad</a:t>
            </a:r>
          </a:p>
          <a:p>
            <a:pPr lvl="2">
              <a:spcBef>
                <a:spcPct val="10000"/>
              </a:spcBef>
            </a:pPr>
            <a:r>
              <a:rPr lang="hy-AM" sz="1100" dirty="0" smtClean="0">
                <a:latin typeface="Sylfaen" panose="010A0502050306030303" pitchFamily="18" charset="0"/>
                <a:cs typeface="Arial"/>
              </a:rPr>
              <a:t>2007թ.՝ Jet Airways</a:t>
            </a:r>
          </a:p>
          <a:p>
            <a:pPr lvl="2">
              <a:spcBef>
                <a:spcPct val="10000"/>
              </a:spcBef>
            </a:pPr>
            <a:r>
              <a:rPr lang="hy-AM" sz="1100" dirty="0" smtClean="0">
                <a:latin typeface="Sylfaen" panose="010A0502050306030303" pitchFamily="18" charset="0"/>
                <a:cs typeface="Arial"/>
              </a:rPr>
              <a:t>2011թ.՝ Qatar Airways</a:t>
            </a:r>
          </a:p>
          <a:p>
            <a:pPr lvl="1">
              <a:spcBef>
                <a:spcPct val="2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/>
              </a:rPr>
              <a:t>Ուղղությունների աճ 41%-ով </a:t>
            </a:r>
            <a:r>
              <a:rPr lang="hy-AM" sz="1100" dirty="0" smtClean="0">
                <a:latin typeface="Sylfaen" panose="010A0502050306030303" pitchFamily="18" charset="0"/>
                <a:cs typeface="Arial"/>
              </a:rPr>
              <a:t>(141-ից 2002թ. մինչև 199-ը 2011թ.), </a:t>
            </a: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/>
              </a:rPr>
              <a:t>նստատեղերի քանակի աճ 13%-ով</a:t>
            </a:r>
          </a:p>
        </p:txBody>
      </p:sp>
      <p:pic>
        <p:nvPicPr>
          <p:cNvPr id="114" name="Picture 34" descr="Logo">
            <a:hlinkClick r:id="rId125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46" y="1403104"/>
            <a:ext cx="1041783" cy="2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416" name="Picture 8" descr="Hom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39" y="3760317"/>
            <a:ext cx="959169" cy="3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7479" y="1524338"/>
            <a:ext cx="446625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de-DE" sz="1100" b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2009թ. </a:t>
            </a:r>
            <a:r>
              <a:rPr lang="en-US" sz="1100" b="0" dirty="0">
                <a:solidFill>
                  <a:schemeClr val="tx1"/>
                </a:solidFill>
                <a:latin typeface="Sylfaen" panose="010A0502050306030303" pitchFamily="18" charset="0"/>
              </a:rPr>
              <a:t>ս</a:t>
            </a:r>
            <a:r>
              <a:rPr lang="de-DE" sz="1100" b="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կսած</a:t>
            </a:r>
            <a:r>
              <a:rPr lang="de-DE" sz="1100" b="0" dirty="0" smtClean="0">
                <a:solidFill>
                  <a:schemeClr val="tx1"/>
                </a:solidFill>
                <a:latin typeface="Sylfaen" panose="010A0502050306030303" pitchFamily="18" charset="0"/>
              </a:rPr>
              <a:t>՝ </a:t>
            </a:r>
            <a:r>
              <a:rPr lang="de-DE" sz="1100" dirty="0" err="1" smtClean="0">
                <a:latin typeface="Sylfaen" panose="010A0502050306030303" pitchFamily="18" charset="0"/>
              </a:rPr>
              <a:t>նոր</a:t>
            </a:r>
            <a:r>
              <a:rPr lang="de-DE" sz="1100" dirty="0" smtClean="0">
                <a:latin typeface="Sylfaen" panose="010A0502050306030303" pitchFamily="18" charset="0"/>
              </a:rPr>
              <a:t> </a:t>
            </a:r>
            <a:r>
              <a:rPr lang="de-DE" sz="1100" dirty="0" err="1" smtClean="0">
                <a:latin typeface="Sylfaen" panose="010A0502050306030303" pitchFamily="18" charset="0"/>
              </a:rPr>
              <a:t>ուղղությունները</a:t>
            </a:r>
            <a:r>
              <a:rPr lang="de-DE" sz="1100" dirty="0" smtClean="0">
                <a:latin typeface="Sylfaen" panose="010A0502050306030303" pitchFamily="18" charset="0"/>
              </a:rPr>
              <a:t> և </a:t>
            </a:r>
          </a:p>
          <a:p>
            <a:pPr marL="171450" lvl="1" indent="0">
              <a:spcBef>
                <a:spcPct val="20000"/>
              </a:spcBef>
              <a:buNone/>
            </a:pPr>
            <a:r>
              <a:rPr lang="de-DE" sz="1100" dirty="0" err="1" smtClean="0">
                <a:latin typeface="Sylfaen" panose="010A0502050306030303" pitchFamily="18" charset="0"/>
              </a:rPr>
              <a:t>չվերթների</a:t>
            </a:r>
            <a:r>
              <a:rPr lang="de-DE" sz="1100" dirty="0" smtClean="0">
                <a:latin typeface="Sylfaen" panose="010A0502050306030303" pitchFamily="18" charset="0"/>
              </a:rPr>
              <a:t> </a:t>
            </a:r>
            <a:r>
              <a:rPr lang="de-DE" sz="1100" dirty="0" err="1" smtClean="0">
                <a:latin typeface="Sylfaen" panose="010A0502050306030303" pitchFamily="18" charset="0"/>
              </a:rPr>
              <a:t>ավելի</a:t>
            </a:r>
            <a:r>
              <a:rPr lang="de-DE" sz="1100" dirty="0" smtClean="0">
                <a:latin typeface="Sylfaen" panose="010A0502050306030303" pitchFamily="18" charset="0"/>
              </a:rPr>
              <a:t> </a:t>
            </a:r>
            <a:r>
              <a:rPr lang="de-DE" sz="1100" dirty="0" err="1" smtClean="0">
                <a:latin typeface="Sylfaen" panose="010A0502050306030303" pitchFamily="18" charset="0"/>
              </a:rPr>
              <a:t>բարձր</a:t>
            </a:r>
            <a:r>
              <a:rPr lang="de-DE" sz="1100" dirty="0" smtClean="0">
                <a:latin typeface="Sylfaen" panose="010A0502050306030303" pitchFamily="18" charset="0"/>
              </a:rPr>
              <a:t> </a:t>
            </a:r>
            <a:r>
              <a:rPr lang="de-DE" sz="1100" dirty="0" err="1" smtClean="0">
                <a:latin typeface="Sylfaen" panose="010A0502050306030303" pitchFamily="18" charset="0"/>
              </a:rPr>
              <a:t>հաճախականությունը</a:t>
            </a:r>
            <a:r>
              <a:rPr lang="de-DE" sz="1100" dirty="0" smtClean="0">
                <a:latin typeface="Sylfaen" panose="010A0502050306030303" pitchFamily="18" charset="0"/>
              </a:rPr>
              <a:t> </a:t>
            </a:r>
            <a:r>
              <a:rPr lang="de-DE" sz="1100" dirty="0" err="1" smtClean="0">
                <a:latin typeface="Sylfaen" panose="010A0502050306030303" pitchFamily="18" charset="0"/>
              </a:rPr>
              <a:t>խթանելու</a:t>
            </a:r>
            <a:r>
              <a:rPr lang="de-DE" sz="1100" dirty="0" smtClean="0">
                <a:latin typeface="Sylfaen" panose="010A0502050306030303" pitchFamily="18" charset="0"/>
              </a:rPr>
              <a:t> </a:t>
            </a:r>
            <a:r>
              <a:rPr lang="de-DE" sz="1100" dirty="0" err="1" smtClean="0">
                <a:latin typeface="Sylfaen" panose="010A0502050306030303" pitchFamily="18" charset="0"/>
              </a:rPr>
              <a:t>ծրագիր</a:t>
            </a:r>
            <a:endParaRPr lang="en-US" sz="1100" dirty="0">
              <a:latin typeface="Sylfaen" panose="010A0502050306030303" pitchFamily="18" charset="0"/>
            </a:endParaRPr>
          </a:p>
          <a:p>
            <a:pPr lvl="2">
              <a:spcBef>
                <a:spcPct val="1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Արտոնությունների փաթեթ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ավիաուղիների համար՝ վայրէջքի վճարի զգալի նվազեցում՝ ընդհուպ մինչև </a:t>
            </a:r>
            <a:r>
              <a:rPr lang="en-US" sz="1100" dirty="0" smtClean="0">
                <a:latin typeface="Sylfaen" panose="010A0502050306030303" pitchFamily="18" charset="0"/>
                <a:cs typeface="Arial" pitchFamily="34" charset="0"/>
              </a:rPr>
              <a:t>95%</a:t>
            </a:r>
            <a:endParaRPr lang="en-US" sz="1100" dirty="0">
              <a:latin typeface="Sylfaen" panose="010A0502050306030303" pitchFamily="18" charset="0"/>
              <a:cs typeface="Arial" pitchFamily="34" charset="0"/>
            </a:endParaRPr>
          </a:p>
          <a:p>
            <a:pPr lvl="2">
              <a:spcBef>
                <a:spcPct val="10000"/>
              </a:spcBef>
            </a:pPr>
            <a:r>
              <a:rPr lang="hy-AM" sz="11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Կոբրենդային մարքեթինգային միջոցառումների </a:t>
            </a:r>
            <a:r>
              <a:rPr lang="hy-AM" sz="1100" dirty="0" smtClean="0">
                <a:latin typeface="Sylfaen" panose="010A0502050306030303" pitchFamily="18" charset="0"/>
                <a:cs typeface="Arial" pitchFamily="34" charset="0"/>
              </a:rPr>
              <a:t>գրավիչ առաջարկ</a:t>
            </a:r>
            <a:r>
              <a:rPr lang="de-DE" sz="11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1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pPr lvl="1">
              <a:spcBef>
                <a:spcPct val="20000"/>
              </a:spcBef>
            </a:pPr>
            <a:r>
              <a:rPr lang="hy-AM" sz="1100" dirty="0" smtClean="0">
                <a:latin typeface="Sylfaen" panose="010A0502050306030303" pitchFamily="18" charset="0"/>
                <a:cs typeface="Arial"/>
              </a:rPr>
              <a:t>Նոր փոխադրողների ներգրավում</a:t>
            </a:r>
            <a:r>
              <a:rPr lang="en-US" sz="1100" dirty="0" smtClean="0">
                <a:latin typeface="Sylfaen" panose="010A0502050306030303" pitchFamily="18" charset="0"/>
                <a:cs typeface="Arial"/>
              </a:rPr>
              <a:t>, </a:t>
            </a:r>
            <a:r>
              <a:rPr lang="en-US" sz="1100" dirty="0" err="1" smtClean="0">
                <a:latin typeface="Sylfaen" panose="010A0502050306030303" pitchFamily="18" charset="0"/>
                <a:cs typeface="Arial"/>
              </a:rPr>
              <a:t>օր</a:t>
            </a:r>
            <a:r>
              <a:rPr lang="en-US" sz="1100" dirty="0" smtClean="0">
                <a:latin typeface="Sylfaen" panose="010A0502050306030303" pitchFamily="18" charset="0"/>
                <a:cs typeface="Arial"/>
              </a:rPr>
              <a:t>.՝</a:t>
            </a:r>
            <a:endParaRPr lang="en-US" sz="1100" dirty="0">
              <a:latin typeface="Sylfaen" panose="010A0502050306030303" pitchFamily="18" charset="0"/>
              <a:cs typeface="Arial"/>
            </a:endParaRPr>
          </a:p>
          <a:p>
            <a:pPr lvl="2">
              <a:spcBef>
                <a:spcPct val="10000"/>
              </a:spcBef>
            </a:pPr>
            <a:r>
              <a:rPr lang="en-US" sz="1100" dirty="0" smtClean="0">
                <a:latin typeface="Sylfaen" panose="010A0502050306030303" pitchFamily="18" charset="0"/>
                <a:cs typeface="Arial"/>
              </a:rPr>
              <a:t>2010թ.՝ Emirates</a:t>
            </a:r>
            <a:endParaRPr lang="en-US" sz="1100" dirty="0">
              <a:latin typeface="Sylfaen" panose="010A0502050306030303" pitchFamily="18" charset="0"/>
              <a:cs typeface="Arial"/>
            </a:endParaRPr>
          </a:p>
          <a:p>
            <a:pPr lvl="2">
              <a:spcBef>
                <a:spcPct val="10000"/>
              </a:spcBef>
            </a:pPr>
            <a:r>
              <a:rPr lang="de-DE" sz="1100" dirty="0" smtClean="0">
                <a:latin typeface="Sylfaen" panose="010A0502050306030303" pitchFamily="18" charset="0"/>
                <a:cs typeface="Arial"/>
              </a:rPr>
              <a:t>2012թ.՝ </a:t>
            </a:r>
            <a:r>
              <a:rPr lang="de-DE" sz="1100" dirty="0">
                <a:latin typeface="Sylfaen" panose="010A0502050306030303" pitchFamily="18" charset="0"/>
                <a:cs typeface="Arial"/>
              </a:rPr>
              <a:t>Ural Airlines</a:t>
            </a:r>
            <a:endParaRPr lang="en-US" sz="1100" dirty="0">
              <a:latin typeface="Sylfaen" panose="010A0502050306030303" pitchFamily="18" charset="0"/>
              <a:cs typeface="Arial"/>
            </a:endParaRPr>
          </a:p>
          <a:p>
            <a:pPr lvl="1">
              <a:spcBef>
                <a:spcPct val="20000"/>
              </a:spcBef>
            </a:pPr>
            <a:r>
              <a:rPr lang="hy-AM" sz="1100" dirty="0" smtClean="0">
                <a:latin typeface="Sylfaen" panose="010A0502050306030303" pitchFamily="18" charset="0"/>
                <a:cs typeface="Arial"/>
              </a:rPr>
              <a:t>Նստատեղերի քանակի աճ</a:t>
            </a:r>
            <a:r>
              <a:rPr lang="en-US" sz="1100" dirty="0" smtClean="0">
                <a:latin typeface="Sylfaen" panose="010A0502050306030303" pitchFamily="18" charset="0"/>
                <a:cs typeface="Arial"/>
              </a:rPr>
              <a:t> 24%-</a:t>
            </a:r>
            <a:r>
              <a:rPr lang="en-US" sz="1100" dirty="0" err="1" smtClean="0">
                <a:latin typeface="Sylfaen" panose="010A0502050306030303" pitchFamily="18" charset="0"/>
                <a:cs typeface="Arial"/>
              </a:rPr>
              <a:t>ով</a:t>
            </a:r>
            <a:r>
              <a:rPr lang="en-US" sz="1100" dirty="0" smtClean="0">
                <a:latin typeface="Sylfaen" panose="010A0502050306030303" pitchFamily="18" charset="0"/>
                <a:cs typeface="Arial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(6.2 </a:t>
            </a:r>
            <a:r>
              <a:rPr lang="en-US" sz="1100" b="0" dirty="0" err="1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մլն-ից</a:t>
            </a:r>
            <a:r>
              <a:rPr lang="en-US" sz="1100" b="0" dirty="0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 2004թ. </a:t>
            </a:r>
            <a:r>
              <a:rPr lang="en-US" sz="1100" b="0" dirty="0" err="1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մ</a:t>
            </a:r>
            <a:r>
              <a:rPr lang="en-US" sz="1100" b="0" dirty="0" err="1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ինչև</a:t>
            </a:r>
            <a:r>
              <a:rPr lang="en-US" sz="1100" b="0" dirty="0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 7.6 </a:t>
            </a:r>
            <a:r>
              <a:rPr lang="en-US" sz="1100" b="0" dirty="0" err="1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մլն</a:t>
            </a:r>
            <a:r>
              <a:rPr lang="en-US" sz="1100" b="0" dirty="0" smtClean="0">
                <a:solidFill>
                  <a:schemeClr val="tx1"/>
                </a:solidFill>
                <a:latin typeface="Sylfaen" panose="010A0502050306030303" pitchFamily="18" charset="0"/>
                <a:cs typeface="Arial"/>
              </a:rPr>
              <a:t> 2012թ.)</a:t>
            </a:r>
            <a:endParaRPr lang="en-US" sz="1100" dirty="0">
              <a:solidFill>
                <a:schemeClr val="tx1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124" name="McK 1. On-page tracker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74944" y="0"/>
            <a:ext cx="5642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Միջոցառումներ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. 1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cxnSp>
        <p:nvCxnSpPr>
          <p:cNvPr id="55" name="Straight Connector 54"/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74944" y="3679825"/>
            <a:ext cx="880078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7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622800" y="932935"/>
            <a:ext cx="4270375" cy="3877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Մեկնող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hy-AM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չվերթներում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նստատեղերի ծավալների փոփոխությունը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մլն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նստատեղ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0" name="AutoShape 7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74944" y="1114425"/>
            <a:ext cx="4251325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Խ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րախուսման</a:t>
            </a:r>
            <a:r>
              <a:rPr lang="de-DE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ծրագիր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174944" y="1320800"/>
            <a:ext cx="880078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04441327"/>
              </p:ext>
            </p:extLst>
          </p:nvPr>
        </p:nvGraphicFramePr>
        <p:xfrm>
          <a:off x="4521200" y="1666875"/>
          <a:ext cx="3962400" cy="182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13" name="Chart" r:id="rId128" imgW="3962400" imgH="1828800" progId="MSGraph.Chart.8">
                  <p:embed followColorScheme="full"/>
                </p:oleObj>
              </mc:Choice>
              <mc:Fallback>
                <p:oleObj name="Chart" r:id="rId128" imgW="3962400" imgH="1828800" progId="MSGraph.Chart.8">
                  <p:embed followColorScheme="full"/>
                  <p:pic>
                    <p:nvPicPr>
                      <p:cNvPr id="0" name="Picture 595"/>
                      <p:cNvPicPr>
                        <a:picLocks noChangeArrowheads="1"/>
                      </p:cNvPicPr>
                      <p:nvPr/>
                    </p:nvPicPr>
                    <p:blipFill>
                      <a:blip r:embed="rId1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666875"/>
                        <a:ext cx="3962400" cy="1828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7" name="Straight Connector 226"/>
          <p:cNvCxnSpPr/>
          <p:nvPr>
            <p:custDataLst>
              <p:tags r:id="rId17"/>
            </p:custDataLst>
          </p:nvPr>
        </p:nvCxnSpPr>
        <p:spPr bwMode="gray">
          <a:xfrm>
            <a:off x="8312150" y="1924050"/>
            <a:ext cx="369888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>
            <p:custDataLst>
              <p:tags r:id="rId18"/>
            </p:custDataLst>
          </p:nvPr>
        </p:nvCxnSpPr>
        <p:spPr bwMode="gray">
          <a:xfrm>
            <a:off x="5016500" y="2200275"/>
            <a:ext cx="17462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>
            <p:custDataLst>
              <p:tags r:id="rId19"/>
            </p:custDataLst>
          </p:nvPr>
        </p:nvCxnSpPr>
        <p:spPr bwMode="gray">
          <a:xfrm>
            <a:off x="5453063" y="2200275"/>
            <a:ext cx="322897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>
            <p:custDataLst>
              <p:tags r:id="rId20"/>
            </p:custDataLst>
          </p:nvPr>
        </p:nvCxnSpPr>
        <p:spPr bwMode="gray">
          <a:xfrm flipV="1">
            <a:off x="8624888" y="1920875"/>
            <a:ext cx="0" cy="282575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8347075" y="1641475"/>
            <a:ext cx="555625" cy="234950"/>
          </a:xfrm>
          <a:prstGeom prst="ellips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C84B5A2C-9729-48AD-8E50-A3A4BC68E301}" type="datetime'''''''''''''''+''''''''''2''''''4''''''''''''''''''''%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>
                <a:lnSpc>
                  <a:spcPct val="90000"/>
                </a:lnSpc>
              </a:pPr>
              <a:t>+24%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8021638" y="17160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47222DE-D9C3-422D-B6E5-3B009AC2598B}" type="datetime'''''''7''''.''''''''''''''6'''''''''''''''''''''''''''''''''">
              <a:rPr lang="en-US" sz="1200">
                <a:latin typeface="Sylfaen" panose="010A0502050306030303" pitchFamily="18" charset="0"/>
              </a:rPr>
              <a:pPr algn="ctr"/>
              <a:t>7.6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3" name="Rectangle 242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gray">
          <a:xfrm>
            <a:off x="6140450" y="23002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7736174-7FF9-4565-9F2C-A1DC37A0780A}" type="datetime'''''2''''''''.''''''''''''''''''''''''''''''''''''''4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5" name="Rectangle 234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6140450" y="19002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9156D57-A09C-4501-A8E4-60C741527C80}" type="datetime'''''''2.''''''''''''''''''''''''''0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2.0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77" name="Rectangle 276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702300" y="343535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06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83" name="Rectangle 82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5668963" y="17256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2A2225E-5948-40A9-AB3D-ACF0F874714C}" type="datetime'''''''''''7''''''''''''''''''''''''''''.6'''''''''''''''''''">
              <a:rPr lang="en-US" sz="1200">
                <a:latin typeface="Sylfaen" panose="010A0502050306030303" pitchFamily="18" charset="0"/>
              </a:rPr>
              <a:pPr algn="ctr"/>
              <a:t>7.6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2" name="Rectangle 241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gray">
          <a:xfrm>
            <a:off x="5668963" y="23526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4E6AED4-B7BB-46F1-8D31-FBC8A521836A}" type="datetime'''''''''''''''''''''''''''''2.''''''2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4" name="Rectangle 233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gray">
          <a:xfrm>
            <a:off x="5668963" y="19954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3071D23-DB41-4146-B5DA-F170EF20E0A4}" type="datetime'''''1''''''''''''''''''.''7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1.7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76" name="Rectangle 275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5230813" y="343535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05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85" name="Rectangle 84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5197475" y="17827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EDC96E1-1F64-4073-A9A0-D59BF7196DDA}" type="datetime'''''''''''''''''''''7''''.''''''''''''''''''''''''''3'''''">
              <a:rPr lang="en-US" sz="1200">
                <a:latin typeface="Sylfaen" panose="010A0502050306030303" pitchFamily="18" charset="0"/>
              </a:rPr>
              <a:pPr algn="ctr"/>
              <a:t>7.3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1" name="Rectangle 240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gray">
          <a:xfrm>
            <a:off x="5197475" y="23574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01C5836-2A6D-4E3D-AD37-BB7C275DEEF5}" type="datetime'''''''''''''2''''''''''.2''''''''''''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3" name="Rectangle 232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gray">
          <a:xfrm>
            <a:off x="5197475" y="20288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BA86333-B53C-44A1-9AA3-F8C86DF2A184}" type="datetime'1.''''''''4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75" name="Rectangle 274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4675188" y="343535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0D3CBD8-31B7-4F2C-88D7-215A94E9AEF5}" type="datetime'''''''''''''2''''''''''''''''''0''''''''''''04'''''''">
              <a:rPr lang="en-US" sz="1200">
                <a:latin typeface="Sylfaen" panose="010A0502050306030303" pitchFamily="18" charset="0"/>
              </a:rPr>
              <a:pPr/>
              <a:t>2004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4" name="Rectangle 93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4725988" y="19923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341DE3D-1571-42A7-96A8-7D28F1097FD2}" type="datetime'''''''''6''''''.2'">
              <a:rPr lang="en-US" sz="1200">
                <a:latin typeface="Sylfaen" panose="010A0502050306030303" pitchFamily="18" charset="0"/>
              </a:rPr>
              <a:pPr algn="ctr"/>
              <a:t>6.2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0" name="Rectangle 239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gray">
          <a:xfrm>
            <a:off x="4725988" y="24860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216CA16-41AC-4EC4-B836-D7CDB8CA6296}" type="datetime'''1''''''''.''''''''''''''''''''''''''''''''''''''''''8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1.8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2" name="Rectangle 231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gray">
          <a:xfrm>
            <a:off x="4725988" y="22145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60964BE-9F55-4065-9731-36E20C3504EE}" type="datetime'1''''''''''.''''''''''1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1.1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2" name="Rectangle 281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7970838" y="343535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14EB10A-0309-4D3B-BA69-8ADC513951D2}" type="datetime'2''''''''''''''''01''''''''''''''''''''''''''''''1'''">
              <a:rPr lang="en-US" sz="1200">
                <a:latin typeface="Sylfaen" panose="010A0502050306030303" pitchFamily="18" charset="0"/>
              </a:rPr>
              <a:pPr/>
              <a:t>2011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7" name="Rectangle 246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gray">
          <a:xfrm>
            <a:off x="8021638" y="24003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00DEFFA-AB62-4EBD-8CA2-2F8F6A2866F0}" type="datetime'''''''2''''''.''''''6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2.6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9" name="Rectangle 238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gray">
          <a:xfrm>
            <a:off x="8021638" y="19954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CD06233-7715-47F2-8AE8-D964BD7D5B66}" type="datetime'1''''''''''''''''''''''''''''''''''''''''''''.''''8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1.8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1" name="Rectangle 280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auto">
          <a:xfrm>
            <a:off x="7583488" y="343535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10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3" name="Rectangle 72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auto">
          <a:xfrm>
            <a:off x="7550150" y="17256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E1BAC66-11FA-4463-A2A7-2B9C57107AE8}" type="datetime'''''''''''''''''7''''''''''''.''''''''''''6'''''''''''''''">
              <a:rPr lang="en-US" sz="1200">
                <a:latin typeface="Sylfaen" panose="010A0502050306030303" pitchFamily="18" charset="0"/>
              </a:rPr>
              <a:pPr algn="ctr"/>
              <a:t>7.6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gray">
          <a:xfrm>
            <a:off x="7550150" y="23764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810AA4B-20F1-42AD-A183-F39916738942}" type="datetime'2''''''''''''.''''''''2''''''''''''''''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8" name="Rectangle 237"/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gray">
          <a:xfrm>
            <a:off x="7550150" y="20097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9FF8138-BC1B-40DA-9B6D-5AE24E972DEC}" type="datetime'''1''''''''''''''''''''.''''''''''''''''''''''8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1.8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0" name="Rectangle 279"/>
          <p:cNvSpPr>
            <a:spLocks noGrp="1" noChangeArrowheads="1"/>
          </p:cNvSpPr>
          <p:nvPr>
            <p:custDataLst>
              <p:tags r:id="rId44"/>
            </p:custDataLst>
          </p:nvPr>
        </p:nvSpPr>
        <p:spPr bwMode="auto">
          <a:xfrm>
            <a:off x="7112000" y="343535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09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5" name="Rectangle 74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7078663" y="16970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5D47C3C-4801-41EE-946C-5AAA540369A5}" type="datetime'7''''''''''''''''''''''''''.''''''''''''8'''''''''">
              <a:rPr lang="en-US" sz="1200">
                <a:latin typeface="Sylfaen" panose="010A0502050306030303" pitchFamily="18" charset="0"/>
              </a:rPr>
              <a:pPr algn="ctr"/>
              <a:t>7.8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custDataLst>
              <p:tags r:id="rId46"/>
            </p:custDataLst>
          </p:nvPr>
        </p:nvSpPr>
        <p:spPr bwMode="gray">
          <a:xfrm>
            <a:off x="7078663" y="23383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B19A442-F06F-4C0D-9420-FF46C017C041}" type="datetime'''''''''''2''''''''''''''''.''''''''''''''1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2.1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7" name="Rectangle 236"/>
          <p:cNvSpPr>
            <a:spLocks noGrp="1" noChangeArrowheads="1"/>
          </p:cNvSpPr>
          <p:nvPr>
            <p:custDataLst>
              <p:tags r:id="rId47"/>
            </p:custDataLst>
          </p:nvPr>
        </p:nvSpPr>
        <p:spPr bwMode="gray">
          <a:xfrm>
            <a:off x="7078663" y="19812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F2D0C51-CF7E-41F2-9D43-DA1D30F4DC95}" type="datetime'''''''''1''''''.''''''''''''''''''''''''''8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1.8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79" name="Rectangle 278"/>
          <p:cNvSpPr>
            <a:spLocks noGrp="1" noChangeArrowheads="1"/>
          </p:cNvSpPr>
          <p:nvPr>
            <p:custDataLst>
              <p:tags r:id="rId48"/>
            </p:custDataLst>
          </p:nvPr>
        </p:nvSpPr>
        <p:spPr bwMode="auto">
          <a:xfrm>
            <a:off x="6645275" y="343535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08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7" name="Rectangle 76"/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auto">
          <a:xfrm>
            <a:off x="6611938" y="15541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CE4A071-41B0-4E2D-BBC8-78AC21A9FED6}" type="datetime'8''''''''''''''''''''''.''''''5'''''''">
              <a:rPr lang="en-US" sz="1200">
                <a:latin typeface="Sylfaen" panose="010A0502050306030303" pitchFamily="18" charset="0"/>
              </a:rPr>
              <a:pPr algn="ctr"/>
              <a:t>8.5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44" name="Rectangle 243"/>
          <p:cNvSpPr>
            <a:spLocks noGrp="1" noChangeArrowheads="1"/>
          </p:cNvSpPr>
          <p:nvPr>
            <p:custDataLst>
              <p:tags r:id="rId50"/>
            </p:custDataLst>
          </p:nvPr>
        </p:nvSpPr>
        <p:spPr bwMode="gray">
          <a:xfrm>
            <a:off x="6611938" y="22717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24EA41D-CC1F-4718-ADF4-C21091A80F67}" type="datetime'''''''''''''''''''2''.4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36" name="Rectangle 235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gray">
          <a:xfrm>
            <a:off x="6611938" y="18621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60C2747-E7C5-42DC-AA9E-67AD638AA2E2}" type="datetime'''''2''''''''''.1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2.1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78" name="Rectangle 277"/>
          <p:cNvSpPr>
            <a:spLocks noGrp="1" noChangeArrowheads="1"/>
          </p:cNvSpPr>
          <p:nvPr>
            <p:custDataLst>
              <p:tags r:id="rId52"/>
            </p:custDataLst>
          </p:nvPr>
        </p:nvSpPr>
        <p:spPr bwMode="auto">
          <a:xfrm>
            <a:off x="6173788" y="343535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07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9" name="Rectangle 78"/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auto">
          <a:xfrm>
            <a:off x="6140450" y="16017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3283C25-238A-43F3-B964-F8B94A94F5AC}" type="datetime'''''''''''''8''''''''''''''''''''''.''''''''''''''''3'''''''">
              <a:rPr lang="en-US" sz="1200">
                <a:latin typeface="Sylfaen" panose="010A0502050306030303" pitchFamily="18" charset="0"/>
              </a:rPr>
              <a:pPr algn="ctr"/>
              <a:t>8.3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graphicFrame>
        <p:nvGraphicFramePr>
          <p:cNvPr id="177" name="Object 176"/>
          <p:cNvGraphicFramePr>
            <a:graphicFrameLocks/>
          </p:cNvGraphicFramePr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327270787"/>
              </p:ext>
            </p:extLst>
          </p:nvPr>
        </p:nvGraphicFramePr>
        <p:xfrm>
          <a:off x="4521200" y="4578350"/>
          <a:ext cx="3962400" cy="155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14" name="Chart" r:id="rId130" imgW="3962400" imgH="1552575" progId="MSGraph.Chart.8">
                  <p:embed followColorScheme="full"/>
                </p:oleObj>
              </mc:Choice>
              <mc:Fallback>
                <p:oleObj name="Chart" r:id="rId130" imgW="3962400" imgH="1552575" progId="MSGraph.Chart.8">
                  <p:embed followColorScheme="full"/>
                  <p:pic>
                    <p:nvPicPr>
                      <p:cNvPr id="0" name="Picture 596"/>
                      <p:cNvPicPr>
                        <a:picLocks noChangeArrowheads="1"/>
                      </p:cNvPicPr>
                      <p:nvPr/>
                    </p:nvPicPr>
                    <p:blipFill>
                      <a:blip r:embed="rId1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8350"/>
                        <a:ext cx="3962400" cy="1552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3" name="Straight Connector 302"/>
          <p:cNvCxnSpPr/>
          <p:nvPr>
            <p:custDataLst>
              <p:tags r:id="rId55"/>
            </p:custDataLst>
          </p:nvPr>
        </p:nvCxnSpPr>
        <p:spPr bwMode="gray">
          <a:xfrm>
            <a:off x="5197475" y="4797425"/>
            <a:ext cx="1946275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>
            <p:custDataLst>
              <p:tags r:id="rId56"/>
            </p:custDataLst>
          </p:nvPr>
        </p:nvCxnSpPr>
        <p:spPr bwMode="gray">
          <a:xfrm>
            <a:off x="8348664" y="4797425"/>
            <a:ext cx="1841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>
            <p:custDataLst>
              <p:tags r:id="rId57"/>
            </p:custDataLst>
          </p:nvPr>
        </p:nvCxnSpPr>
        <p:spPr bwMode="gray">
          <a:xfrm>
            <a:off x="7405687" y="4797425"/>
            <a:ext cx="681038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>
            <p:custDataLst>
              <p:tags r:id="rId58"/>
            </p:custDataLst>
          </p:nvPr>
        </p:nvCxnSpPr>
        <p:spPr bwMode="gray">
          <a:xfrm>
            <a:off x="8475663" y="4794250"/>
            <a:ext cx="0" cy="206375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>
            <p:custDataLst>
              <p:tags r:id="rId59"/>
            </p:custDataLst>
          </p:nvPr>
        </p:nvCxnSpPr>
        <p:spPr bwMode="gray">
          <a:xfrm>
            <a:off x="8331200" y="4997450"/>
            <a:ext cx="2016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>
            <a:spLocks noGrp="1" noChangeArrowheads="1"/>
          </p:cNvSpPr>
          <p:nvPr>
            <p:custDataLst>
              <p:tags r:id="rId60"/>
            </p:custDataLst>
          </p:nvPr>
        </p:nvSpPr>
        <p:spPr bwMode="auto">
          <a:xfrm>
            <a:off x="4594225" y="607060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23DCD52-0260-4332-90B6-B785B72894C1}" type="datetime'''''''''''''''''''2''''0''''''''''''''''''0''''0'''">
              <a:rPr lang="en-US" sz="1200">
                <a:latin typeface="Sylfaen" panose="010A0502050306030303" pitchFamily="18" charset="0"/>
              </a:rPr>
              <a:pPr/>
              <a:t>2000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5" name="Rectangle 394"/>
          <p:cNvSpPr>
            <a:spLocks noGrp="1" noChangeArrowheads="1"/>
          </p:cNvSpPr>
          <p:nvPr>
            <p:custDataLst>
              <p:tags r:id="rId61"/>
            </p:custDataLst>
          </p:nvPr>
        </p:nvSpPr>
        <p:spPr bwMode="gray">
          <a:xfrm>
            <a:off x="5588000" y="5106988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41C6836-DCAD-45B3-A770-082669D96AC5}" type="datetime'''''''0.''''''''''''''''''''''''''''''''''''''4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15" name="Rectangle 314"/>
          <p:cNvSpPr>
            <a:spLocks noGrp="1" noChangeArrowheads="1"/>
          </p:cNvSpPr>
          <p:nvPr>
            <p:custDataLst>
              <p:tags r:id="rId62"/>
            </p:custDataLst>
          </p:nvPr>
        </p:nvSpPr>
        <p:spPr bwMode="gray">
          <a:xfrm>
            <a:off x="5273675" y="54070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689BDD2-7558-456E-8BD1-A36231678495}" type="datetime'''''''''''''''''1''''''''''.''''''''''''5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1.5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99" name="Rectangle 198"/>
          <p:cNvSpPr>
            <a:spLocks noGrp="1" noChangeArrowheads="1"/>
          </p:cNvSpPr>
          <p:nvPr>
            <p:custDataLst>
              <p:tags r:id="rId63"/>
            </p:custDataLst>
          </p:nvPr>
        </p:nvSpPr>
        <p:spPr bwMode="auto">
          <a:xfrm>
            <a:off x="4645025" y="44656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67CCD05-744E-4CCE-9910-C1C711AA8590}" type="datetime'''''''3''''''''.''''''''''''''''''''''''''''''''''''''8'''">
              <a:rPr lang="en-US" sz="1200">
                <a:latin typeface="Sylfaen" panose="010A0502050306030303" pitchFamily="18" charset="0"/>
              </a:rPr>
              <a:pPr algn="ctr"/>
              <a:t>3.8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4" name="Rectangle 393"/>
          <p:cNvSpPr>
            <a:spLocks noGrp="1" noChangeArrowheads="1"/>
          </p:cNvSpPr>
          <p:nvPr>
            <p:custDataLst>
              <p:tags r:id="rId64"/>
            </p:custDataLst>
          </p:nvPr>
        </p:nvSpPr>
        <p:spPr bwMode="gray">
          <a:xfrm>
            <a:off x="5273675" y="5087938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E9A62E4-4A70-4145-9096-BEC21DC1E261}" type="datetime'''''0''.''''''''''''4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97" name="Rectangle 196"/>
          <p:cNvSpPr>
            <a:spLocks noGrp="1" noChangeArrowheads="1"/>
          </p:cNvSpPr>
          <p:nvPr>
            <p:custDataLst>
              <p:tags r:id="rId65"/>
            </p:custDataLst>
          </p:nvPr>
        </p:nvSpPr>
        <p:spPr bwMode="auto">
          <a:xfrm>
            <a:off x="4959350" y="45704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63A1A56-CA9A-4B28-B50C-67628586FEE5}" type="datetime'''''''3''''''''''''''''''''''''.''''''''''''''''''''4'''">
              <a:rPr lang="en-US" sz="1200">
                <a:latin typeface="Sylfaen" panose="010A0502050306030303" pitchFamily="18" charset="0"/>
              </a:rPr>
              <a:pPr algn="ctr"/>
              <a:t>3.4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4" name="Rectangle 283"/>
          <p:cNvSpPr>
            <a:spLocks noGrp="1" noChangeArrowheads="1"/>
          </p:cNvSpPr>
          <p:nvPr>
            <p:custDataLst>
              <p:tags r:id="rId66"/>
            </p:custDataLst>
          </p:nvPr>
        </p:nvSpPr>
        <p:spPr bwMode="auto">
          <a:xfrm>
            <a:off x="4992688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01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95" name="Rectangle 194"/>
          <p:cNvSpPr>
            <a:spLocks noGrp="1" noChangeArrowheads="1"/>
          </p:cNvSpPr>
          <p:nvPr>
            <p:custDataLst>
              <p:tags r:id="rId67"/>
            </p:custDataLst>
          </p:nvPr>
        </p:nvSpPr>
        <p:spPr bwMode="auto">
          <a:xfrm>
            <a:off x="5273675" y="49037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9B5FFA5-5288-42AC-923D-6984424A2B49}" type="datetime'''''''''''2''''''.''''''''''''''''''''''''''''''''5'''''''">
              <a:rPr lang="en-US" sz="1200">
                <a:latin typeface="Sylfaen" panose="010A0502050306030303" pitchFamily="18" charset="0"/>
              </a:rPr>
              <a:pPr algn="ctr"/>
              <a:t>2.5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5" name="Rectangle 284"/>
          <p:cNvSpPr>
            <a:spLocks noGrp="1" noChangeArrowheads="1"/>
          </p:cNvSpPr>
          <p:nvPr>
            <p:custDataLst>
              <p:tags r:id="rId68"/>
            </p:custDataLst>
          </p:nvPr>
        </p:nvSpPr>
        <p:spPr bwMode="auto">
          <a:xfrm>
            <a:off x="5307013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02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6" name="Rectangle 285"/>
          <p:cNvSpPr>
            <a:spLocks noGrp="1" noChangeArrowheads="1"/>
          </p:cNvSpPr>
          <p:nvPr>
            <p:custDataLst>
              <p:tags r:id="rId69"/>
            </p:custDataLst>
          </p:nvPr>
        </p:nvSpPr>
        <p:spPr bwMode="auto">
          <a:xfrm>
            <a:off x="5621338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03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85" name="Rectangle 184"/>
          <p:cNvSpPr>
            <a:spLocks noGrp="1" noChangeArrowheads="1"/>
          </p:cNvSpPr>
          <p:nvPr>
            <p:custDataLst>
              <p:tags r:id="rId70"/>
            </p:custDataLst>
          </p:nvPr>
        </p:nvSpPr>
        <p:spPr bwMode="auto">
          <a:xfrm>
            <a:off x="5588000" y="49228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36FCE81-C4F6-4C63-A474-175566B7C8A3}" type="datetime'2''''''''.''''''''''''''''''4'''''''''''''''''''''">
              <a:rPr lang="en-US" sz="1200">
                <a:latin typeface="Sylfaen" panose="010A0502050306030303" pitchFamily="18" charset="0"/>
              </a:rPr>
              <a:pPr algn="ctr"/>
              <a:t>2.4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91" name="Rectangle 290"/>
          <p:cNvSpPr>
            <a:spLocks noGrp="1" noChangeArrowheads="1"/>
          </p:cNvSpPr>
          <p:nvPr>
            <p:custDataLst>
              <p:tags r:id="rId71"/>
            </p:custDataLst>
          </p:nvPr>
        </p:nvSpPr>
        <p:spPr bwMode="auto">
          <a:xfrm>
            <a:off x="7183438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08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1" name="Rectangle 320"/>
          <p:cNvSpPr>
            <a:spLocks noGrp="1" noChangeArrowheads="1"/>
          </p:cNvSpPr>
          <p:nvPr>
            <p:custDataLst>
              <p:tags r:id="rId72"/>
            </p:custDataLst>
          </p:nvPr>
        </p:nvSpPr>
        <p:spPr bwMode="gray">
          <a:xfrm>
            <a:off x="6216650" y="54117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BC3AD98-3C6D-42A0-A8BD-DE4B6B854CBF}" type="datetime'''''''''''''''''''''''''''''''''''''''''1''''''.''''''4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6" name="Rectangle 325"/>
          <p:cNvSpPr>
            <a:spLocks noGrp="1" noChangeArrowheads="1"/>
          </p:cNvSpPr>
          <p:nvPr>
            <p:custDataLst>
              <p:tags r:id="rId73"/>
            </p:custDataLst>
          </p:nvPr>
        </p:nvSpPr>
        <p:spPr bwMode="gray">
          <a:xfrm>
            <a:off x="7150100" y="52355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7C4D4EF-B7C5-4AB4-B873-6ADD2B80163B}" type="datetime'''''''''''''1''''''''.''''''''''''''''''''''7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1.7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00" name="Rectangle 399"/>
          <p:cNvSpPr>
            <a:spLocks noGrp="1" noChangeArrowheads="1"/>
          </p:cNvSpPr>
          <p:nvPr>
            <p:custDataLst>
              <p:tags r:id="rId74"/>
            </p:custDataLst>
          </p:nvPr>
        </p:nvSpPr>
        <p:spPr bwMode="gray">
          <a:xfrm>
            <a:off x="7150100" y="4897438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DD47B1E-3C60-4C95-BA9A-6AB22C5DE7E8}" type="datetime'''''''''''''0''''''''''''''''''''.''''''''''''''''2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14" name="Rectangle 213"/>
          <p:cNvSpPr>
            <a:spLocks noGrp="1" noChangeArrowheads="1"/>
          </p:cNvSpPr>
          <p:nvPr>
            <p:custDataLst>
              <p:tags r:id="rId75"/>
            </p:custDataLst>
          </p:nvPr>
        </p:nvSpPr>
        <p:spPr bwMode="auto">
          <a:xfrm>
            <a:off x="7464425" y="483235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55BD41C-8B9A-4094-B626-D7A7723147C2}" type="datetime'2''''''''.''''''''''''''''''''''''''''''''''''''''''7'''''''">
              <a:rPr lang="en-US" sz="1200">
                <a:latin typeface="Sylfaen" panose="010A0502050306030303" pitchFamily="18" charset="0"/>
              </a:rPr>
              <a:pPr algn="ctr"/>
              <a:t>2.7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92" name="Rectangle 291"/>
          <p:cNvSpPr>
            <a:spLocks noGrp="1" noChangeArrowheads="1"/>
          </p:cNvSpPr>
          <p:nvPr>
            <p:custDataLst>
              <p:tags r:id="rId76"/>
            </p:custDataLst>
          </p:nvPr>
        </p:nvSpPr>
        <p:spPr bwMode="auto">
          <a:xfrm>
            <a:off x="7497763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09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01" name="Rectangle 400"/>
          <p:cNvSpPr>
            <a:spLocks noGrp="1" noChangeArrowheads="1"/>
          </p:cNvSpPr>
          <p:nvPr>
            <p:custDataLst>
              <p:tags r:id="rId77"/>
            </p:custDataLst>
          </p:nvPr>
        </p:nvSpPr>
        <p:spPr bwMode="gray">
          <a:xfrm>
            <a:off x="7464425" y="4992688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649479E-2332-4DE2-A4EC-6BEEE49EA9B0}" type="datetime'''''''0''''''''''''''.''''''''''''''''''''''''''''2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16" name="Rectangle 215"/>
          <p:cNvSpPr>
            <a:spLocks noGrp="1" noChangeArrowheads="1"/>
          </p:cNvSpPr>
          <p:nvPr>
            <p:custDataLst>
              <p:tags r:id="rId78"/>
            </p:custDataLst>
          </p:nvPr>
        </p:nvSpPr>
        <p:spPr bwMode="auto">
          <a:xfrm>
            <a:off x="8093075" y="47847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0C29D59-6DCD-4B5A-AB1B-F4232AF8B305}" type="datetime'''''''''''''''''''''''''2''.''''''9'''">
              <a:rPr lang="en-US" sz="1200">
                <a:latin typeface="Sylfaen" panose="010A0502050306030303" pitchFamily="18" charset="0"/>
              </a:rPr>
              <a:pPr algn="ctr"/>
              <a:t>2.9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94" name="Oval 193"/>
          <p:cNvSpPr>
            <a:spLocks noGrp="1" noChangeArrowheads="1"/>
          </p:cNvSpPr>
          <p:nvPr>
            <p:custDataLst>
              <p:tags r:id="rId79"/>
            </p:custDataLst>
          </p:nvPr>
        </p:nvSpPr>
        <p:spPr bwMode="auto">
          <a:xfrm>
            <a:off x="8224838" y="4514850"/>
            <a:ext cx="501650" cy="234950"/>
          </a:xfrm>
          <a:prstGeom prst="ellips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2604C06A-C002-4496-8B7B-15C4003C4451}" type="datetime'''''-''''''''''''''''1''''''''7''''%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>
                <a:lnSpc>
                  <a:spcPct val="90000"/>
                </a:lnSpc>
              </a:pPr>
              <a:t>-17%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7" name="Rectangle 326"/>
          <p:cNvSpPr>
            <a:spLocks noGrp="1" noChangeArrowheads="1"/>
          </p:cNvSpPr>
          <p:nvPr>
            <p:custDataLst>
              <p:tags r:id="rId80"/>
            </p:custDataLst>
          </p:nvPr>
        </p:nvSpPr>
        <p:spPr bwMode="gray">
          <a:xfrm>
            <a:off x="7464425" y="52879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90394ED-05DB-4BC2-96BC-250A6CA57635}" type="datetime'1''.''''''''''''''''''''''5''''''''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1.5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03" name="Rectangle 402"/>
          <p:cNvSpPr>
            <a:spLocks noGrp="1" noChangeArrowheads="1"/>
          </p:cNvSpPr>
          <p:nvPr>
            <p:custDataLst>
              <p:tags r:id="rId81"/>
            </p:custDataLst>
          </p:nvPr>
        </p:nvSpPr>
        <p:spPr bwMode="gray">
          <a:xfrm>
            <a:off x="8093075" y="4945063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E0F4E22-6D05-4CA3-9389-4F90BC7053E4}" type="datetime'''''''0.''''''''''''''''''''''''''2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13" name="Rectangle 212"/>
          <p:cNvSpPr>
            <a:spLocks noGrp="1" noChangeArrowheads="1"/>
          </p:cNvSpPr>
          <p:nvPr>
            <p:custDataLst>
              <p:tags r:id="rId82"/>
            </p:custDataLst>
          </p:nvPr>
        </p:nvSpPr>
        <p:spPr bwMode="auto">
          <a:xfrm>
            <a:off x="7150100" y="47371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71247CF-6833-491B-85B6-FBDCC967E4AD}" type="datetime'''3''''''''''''''''.''''''''''''''''0'''''''''''''''''''''''''">
              <a:rPr lang="en-US" sz="1200">
                <a:latin typeface="Sylfaen" panose="010A0502050306030303" pitchFamily="18" charset="0"/>
              </a:rPr>
              <a:pPr algn="ctr"/>
              <a:t>3.0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9" name="Rectangle 328"/>
          <p:cNvSpPr>
            <a:spLocks noGrp="1" noChangeArrowheads="1"/>
          </p:cNvSpPr>
          <p:nvPr>
            <p:custDataLst>
              <p:tags r:id="rId83"/>
            </p:custDataLst>
          </p:nvPr>
        </p:nvSpPr>
        <p:spPr bwMode="gray">
          <a:xfrm>
            <a:off x="8093075" y="52546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3614408-7BF3-4071-B3C2-F9CAC5BD8609}" type="datetime'1''''''''''''''''''.''''''''6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1.6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94" name="Rectangle 293"/>
          <p:cNvSpPr>
            <a:spLocks noGrp="1" noChangeArrowheads="1"/>
          </p:cNvSpPr>
          <p:nvPr>
            <p:custDataLst>
              <p:tags r:id="rId84"/>
            </p:custDataLst>
          </p:nvPr>
        </p:nvSpPr>
        <p:spPr bwMode="auto">
          <a:xfrm>
            <a:off x="8042275" y="607060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0A31833-B373-4C10-A103-45C001CD386B}" type="datetime'''2''0''''''''1''''''''''''''''''''''''''''''''1'''''''''''''">
              <a:rPr lang="en-US" sz="1200">
                <a:latin typeface="Sylfaen" panose="010A0502050306030303" pitchFamily="18" charset="0"/>
              </a:rPr>
              <a:pPr/>
              <a:t>2011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8" name="Rectangle 327"/>
          <p:cNvSpPr>
            <a:spLocks noGrp="1" noChangeArrowheads="1"/>
          </p:cNvSpPr>
          <p:nvPr>
            <p:custDataLst>
              <p:tags r:id="rId85"/>
            </p:custDataLst>
          </p:nvPr>
        </p:nvSpPr>
        <p:spPr bwMode="gray">
          <a:xfrm>
            <a:off x="7778750" y="52879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4F68B0A-250B-498C-8AC8-520C81B2D2A5}" type="datetime'''1''''''''''''''''''''''''''''''''''''''.''''5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1.5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02" name="Rectangle 401"/>
          <p:cNvSpPr>
            <a:spLocks noGrp="1" noChangeArrowheads="1"/>
          </p:cNvSpPr>
          <p:nvPr>
            <p:custDataLst>
              <p:tags r:id="rId86"/>
            </p:custDataLst>
          </p:nvPr>
        </p:nvSpPr>
        <p:spPr bwMode="gray">
          <a:xfrm>
            <a:off x="7778750" y="4997450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C121823-F532-427D-9260-64B58565043B}" type="datetime'0''''''''''''.''''''''''''''2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93" name="Rectangle 292"/>
          <p:cNvSpPr>
            <a:spLocks noGrp="1" noChangeArrowheads="1"/>
          </p:cNvSpPr>
          <p:nvPr>
            <p:custDataLst>
              <p:tags r:id="rId87"/>
            </p:custDataLst>
          </p:nvPr>
        </p:nvSpPr>
        <p:spPr bwMode="auto">
          <a:xfrm>
            <a:off x="7812088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10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15" name="Rectangle 214"/>
          <p:cNvSpPr>
            <a:spLocks noGrp="1" noChangeArrowheads="1"/>
          </p:cNvSpPr>
          <p:nvPr>
            <p:custDataLst>
              <p:tags r:id="rId88"/>
            </p:custDataLst>
          </p:nvPr>
        </p:nvSpPr>
        <p:spPr bwMode="auto">
          <a:xfrm>
            <a:off x="7778750" y="483235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5EF3FB7-3584-43F8-8172-D8BEA1743D8A}" type="datetime'''''''''''''''''''''''''''2''.''''''''''7'''''''">
              <a:rPr lang="en-US" sz="1200">
                <a:latin typeface="Sylfaen" panose="010A0502050306030303" pitchFamily="18" charset="0"/>
              </a:rPr>
              <a:pPr algn="ctr"/>
              <a:t>2.7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8" name="Rectangle 397"/>
          <p:cNvSpPr>
            <a:spLocks noGrp="1" noChangeArrowheads="1"/>
          </p:cNvSpPr>
          <p:nvPr>
            <p:custDataLst>
              <p:tags r:id="rId89"/>
            </p:custDataLst>
          </p:nvPr>
        </p:nvSpPr>
        <p:spPr bwMode="gray">
          <a:xfrm>
            <a:off x="6526213" y="5111750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39CF630-9E94-4CBA-A1F2-BA842A1B2266}" type="datetime'''''''''''''''''''0''''''''.''''''''''''''''''''''''''''4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90" name="Rectangle 289"/>
          <p:cNvSpPr>
            <a:spLocks noGrp="1" noChangeArrowheads="1"/>
          </p:cNvSpPr>
          <p:nvPr>
            <p:custDataLst>
              <p:tags r:id="rId90"/>
            </p:custDataLst>
          </p:nvPr>
        </p:nvSpPr>
        <p:spPr bwMode="auto">
          <a:xfrm>
            <a:off x="6869113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07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81" name="Rectangle 180"/>
          <p:cNvSpPr>
            <a:spLocks noGrp="1" noChangeArrowheads="1"/>
          </p:cNvSpPr>
          <p:nvPr>
            <p:custDataLst>
              <p:tags r:id="rId91"/>
            </p:custDataLst>
          </p:nvPr>
        </p:nvSpPr>
        <p:spPr bwMode="auto">
          <a:xfrm>
            <a:off x="6835775" y="48656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862DC94-ED49-4AAD-8B3D-BD2AC850ABA8}" type="datetime'''''''''''''2''''''''''''''''''''''''''''.''''''6'''''">
              <a:rPr lang="en-US" sz="1200">
                <a:latin typeface="Sylfaen" panose="010A0502050306030303" pitchFamily="18" charset="0"/>
              </a:rPr>
              <a:pPr algn="ctr"/>
              <a:t>2.6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9" name="Rectangle 288"/>
          <p:cNvSpPr>
            <a:spLocks noGrp="1" noChangeArrowheads="1"/>
          </p:cNvSpPr>
          <p:nvPr>
            <p:custDataLst>
              <p:tags r:id="rId92"/>
            </p:custDataLst>
          </p:nvPr>
        </p:nvSpPr>
        <p:spPr bwMode="auto">
          <a:xfrm>
            <a:off x="6559550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06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92" name="Rectangle 191"/>
          <p:cNvSpPr>
            <a:spLocks noGrp="1" noChangeArrowheads="1"/>
          </p:cNvSpPr>
          <p:nvPr>
            <p:custDataLst>
              <p:tags r:id="rId93"/>
            </p:custDataLst>
          </p:nvPr>
        </p:nvSpPr>
        <p:spPr bwMode="auto">
          <a:xfrm>
            <a:off x="6526213" y="49323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27494AF-CA2D-4E56-9781-FA29C19AA891}" type="datetime'2''''''''''''''''''''''''''''''''.''''4'''''''''''''''''">
              <a:rPr lang="en-US" sz="1200">
                <a:latin typeface="Sylfaen" panose="010A0502050306030303" pitchFamily="18" charset="0"/>
              </a:rPr>
              <a:pPr algn="ctr"/>
              <a:t>2.4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8" name="Rectangle 287"/>
          <p:cNvSpPr>
            <a:spLocks noGrp="1" noChangeArrowheads="1"/>
          </p:cNvSpPr>
          <p:nvPr>
            <p:custDataLst>
              <p:tags r:id="rId94"/>
            </p:custDataLst>
          </p:nvPr>
        </p:nvSpPr>
        <p:spPr bwMode="auto">
          <a:xfrm>
            <a:off x="6249988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05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88" name="Rectangle 187"/>
          <p:cNvSpPr>
            <a:spLocks noGrp="1" noChangeArrowheads="1"/>
          </p:cNvSpPr>
          <p:nvPr>
            <p:custDataLst>
              <p:tags r:id="rId95"/>
            </p:custDataLst>
          </p:nvPr>
        </p:nvSpPr>
        <p:spPr bwMode="auto">
          <a:xfrm>
            <a:off x="6216650" y="49514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9B49E65-9293-41E4-9CFC-EEBFDFDB40B2}" type="datetime'2''.''''''''''4'''''''''''''''''">
              <a:rPr lang="en-US" sz="1200">
                <a:latin typeface="Sylfaen" panose="010A0502050306030303" pitchFamily="18" charset="0"/>
              </a:rPr>
              <a:pPr algn="ctr"/>
              <a:t>2.4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87" name="Rectangle 286"/>
          <p:cNvSpPr>
            <a:spLocks noGrp="1" noChangeArrowheads="1"/>
          </p:cNvSpPr>
          <p:nvPr>
            <p:custDataLst>
              <p:tags r:id="rId96"/>
            </p:custDataLst>
          </p:nvPr>
        </p:nvSpPr>
        <p:spPr bwMode="auto">
          <a:xfrm>
            <a:off x="5935663" y="60706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04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90" name="Rectangle 189"/>
          <p:cNvSpPr>
            <a:spLocks noGrp="1" noChangeArrowheads="1"/>
          </p:cNvSpPr>
          <p:nvPr>
            <p:custDataLst>
              <p:tags r:id="rId97"/>
            </p:custDataLst>
          </p:nvPr>
        </p:nvSpPr>
        <p:spPr bwMode="auto">
          <a:xfrm>
            <a:off x="5902325" y="49418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1086CF5-338D-4EA3-9C92-476DF91F470E}" type="datetime'''2''''''''''''''''.''''''''''''''''4'''''''''''''''''''''">
              <a:rPr lang="en-US" sz="1200">
                <a:latin typeface="Sylfaen" panose="010A0502050306030303" pitchFamily="18" charset="0"/>
              </a:rPr>
              <a:pPr algn="ctr"/>
              <a:t>2.4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13" name="Rectangle 312"/>
          <p:cNvSpPr>
            <a:spLocks noGrp="1" noChangeArrowheads="1"/>
          </p:cNvSpPr>
          <p:nvPr>
            <p:custDataLst>
              <p:tags r:id="rId98"/>
            </p:custDataLst>
          </p:nvPr>
        </p:nvSpPr>
        <p:spPr bwMode="gray">
          <a:xfrm>
            <a:off x="4959350" y="49879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118FF6A-7A06-44EA-8D55-955828177CC5}" type="datetime'''''''''''''''''''''''''''''1''''''.4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7" name="Rectangle 396"/>
          <p:cNvSpPr>
            <a:spLocks noGrp="1" noChangeArrowheads="1"/>
          </p:cNvSpPr>
          <p:nvPr>
            <p:custDataLst>
              <p:tags r:id="rId99"/>
            </p:custDataLst>
          </p:nvPr>
        </p:nvSpPr>
        <p:spPr bwMode="gray">
          <a:xfrm>
            <a:off x="6216650" y="5121275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480429E-2991-4BF1-A14D-DF30C1951B4E}" type="datetime'''''''0''''''''''''''''''''''''''''''.''''''3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0.3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19" name="Rectangle 318"/>
          <p:cNvSpPr>
            <a:spLocks noGrp="1" noChangeArrowheads="1"/>
          </p:cNvSpPr>
          <p:nvPr>
            <p:custDataLst>
              <p:tags r:id="rId100"/>
            </p:custDataLst>
          </p:nvPr>
        </p:nvSpPr>
        <p:spPr bwMode="gray">
          <a:xfrm>
            <a:off x="5902325" y="54117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7DC4377-6E6D-4EC4-85BF-C1C5B259A2F4}" type="datetime'1.''''''''''''''''''''''''''''''''''''''4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6" name="Rectangle 395"/>
          <p:cNvSpPr>
            <a:spLocks noGrp="1" noChangeArrowheads="1"/>
          </p:cNvSpPr>
          <p:nvPr>
            <p:custDataLst>
              <p:tags r:id="rId101"/>
            </p:custDataLst>
          </p:nvPr>
        </p:nvSpPr>
        <p:spPr bwMode="gray">
          <a:xfrm>
            <a:off x="5902325" y="5111750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414F58A-8926-48F2-BAEC-7C403DAC69AF}" type="datetime'''''''''''''''''''''''''''''''''''''0''''''.''''''''''''''3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0.3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17" name="Rectangle 316"/>
          <p:cNvSpPr>
            <a:spLocks noGrp="1" noChangeArrowheads="1"/>
          </p:cNvSpPr>
          <p:nvPr>
            <p:custDataLst>
              <p:tags r:id="rId102"/>
            </p:custDataLst>
          </p:nvPr>
        </p:nvSpPr>
        <p:spPr bwMode="gray">
          <a:xfrm>
            <a:off x="5588000" y="54117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43F209E-29F7-421D-BCD6-8AC239F0FC7B}" type="datetime'1''''''.''''''''''''''''''''''''4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3" name="Rectangle 392"/>
          <p:cNvSpPr>
            <a:spLocks noGrp="1" noChangeArrowheads="1"/>
          </p:cNvSpPr>
          <p:nvPr>
            <p:custDataLst>
              <p:tags r:id="rId103"/>
            </p:custDataLst>
          </p:nvPr>
        </p:nvSpPr>
        <p:spPr bwMode="gray">
          <a:xfrm>
            <a:off x="4959350" y="4730750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19800B7-01CD-43EC-BAC9-C1386C70BF6F}" type="datetime'''''0''''''''.1''''''''''''''''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0.1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12" name="Rectangle 311"/>
          <p:cNvSpPr>
            <a:spLocks noGrp="1" noChangeArrowheads="1"/>
          </p:cNvSpPr>
          <p:nvPr>
            <p:custDataLst>
              <p:tags r:id="rId104"/>
            </p:custDataLst>
          </p:nvPr>
        </p:nvSpPr>
        <p:spPr bwMode="gray">
          <a:xfrm>
            <a:off x="4645025" y="4940300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C993C1C-20C0-4485-8ECE-C708AB28A8E9}" type="datetime'''''''''''''''''''1''.''''''''''''''''''4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2" name="Rectangle 391"/>
          <p:cNvSpPr>
            <a:spLocks noGrp="1" noChangeArrowheads="1"/>
          </p:cNvSpPr>
          <p:nvPr>
            <p:custDataLst>
              <p:tags r:id="rId105"/>
            </p:custDataLst>
          </p:nvPr>
        </p:nvSpPr>
        <p:spPr bwMode="gray">
          <a:xfrm>
            <a:off x="4645025" y="4640263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A112A69-4DA2-4B47-8E72-31DF0D096FEE}" type="datetime'''''''''''''''''''''0''''''''.3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0.3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4" name="Rectangle 323"/>
          <p:cNvSpPr>
            <a:spLocks noGrp="1" noChangeArrowheads="1"/>
          </p:cNvSpPr>
          <p:nvPr>
            <p:custDataLst>
              <p:tags r:id="rId106"/>
            </p:custDataLst>
          </p:nvPr>
        </p:nvSpPr>
        <p:spPr bwMode="gray">
          <a:xfrm>
            <a:off x="6835775" y="531177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81F4A06-2E49-4F90-9187-C8CD109546C5}" type="datetime'''''''''''''''''''''''''''''''1''''''''.''''''''''''''''''5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1.5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9" name="Rectangle 398"/>
          <p:cNvSpPr>
            <a:spLocks noGrp="1" noChangeArrowheads="1"/>
          </p:cNvSpPr>
          <p:nvPr>
            <p:custDataLst>
              <p:tags r:id="rId107"/>
            </p:custDataLst>
          </p:nvPr>
        </p:nvSpPr>
        <p:spPr bwMode="gray">
          <a:xfrm>
            <a:off x="6835775" y="5026025"/>
            <a:ext cx="249238" cy="182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4FE65A3-3AED-405C-9AF2-40CA2A1CBEEA}" type="datetime'''''''0''.''''''2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0.2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59" name="Rectangle 358"/>
          <p:cNvSpPr>
            <a:spLocks noGrp="1" noChangeArrowheads="1"/>
          </p:cNvSpPr>
          <p:nvPr>
            <p:custDataLst>
              <p:tags r:id="rId108"/>
            </p:custDataLst>
          </p:nvPr>
        </p:nvSpPr>
        <p:spPr bwMode="auto">
          <a:xfrm>
            <a:off x="6526213" y="5764213"/>
            <a:ext cx="249238" cy="182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B34EF9E-C222-413A-BC72-6F0E2B87C0C9}" type="datetime'''''''''''''''''''''''''''''''''''''0''''''.''''''''7'''''''''">
              <a:rPr lang="en-US" sz="1200">
                <a:latin typeface="Sylfaen" panose="010A0502050306030303" pitchFamily="18" charset="0"/>
              </a:rPr>
              <a:pPr algn="ctr"/>
              <a:t>0.7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3" name="Rectangle 322"/>
          <p:cNvSpPr>
            <a:spLocks noGrp="1" noChangeArrowheads="1"/>
          </p:cNvSpPr>
          <p:nvPr>
            <p:custDataLst>
              <p:tags r:id="rId109"/>
            </p:custDataLst>
          </p:nvPr>
        </p:nvSpPr>
        <p:spPr bwMode="gray">
          <a:xfrm>
            <a:off x="6526213" y="5411788"/>
            <a:ext cx="249238" cy="18256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B5B29EF-EE33-424D-B7B6-170162216037}" type="datetime'''''''''''''''''''1''.''''''''''''4''''''''''''''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/>
              <a:t>1.4</a:t>
            </a:fld>
            <a:endParaRPr lang="en-US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73" name="Rectangle 272"/>
          <p:cNvSpPr/>
          <p:nvPr>
            <p:custDataLst>
              <p:tags r:id="rId110"/>
            </p:custDataLst>
          </p:nvPr>
        </p:nvSpPr>
        <p:spPr bwMode="auto">
          <a:xfrm>
            <a:off x="5000625" y="3735388"/>
            <a:ext cx="136525" cy="1365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95" name="Rectangle 294"/>
          <p:cNvSpPr/>
          <p:nvPr>
            <p:custDataLst>
              <p:tags r:id="rId111"/>
            </p:custDataLst>
          </p:nvPr>
        </p:nvSpPr>
        <p:spPr bwMode="auto">
          <a:xfrm>
            <a:off x="7813675" y="3735388"/>
            <a:ext cx="136525" cy="1365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74" name="Rectangle 273"/>
          <p:cNvSpPr/>
          <p:nvPr>
            <p:custDataLst>
              <p:tags r:id="rId112"/>
            </p:custDataLst>
          </p:nvPr>
        </p:nvSpPr>
        <p:spPr bwMode="auto">
          <a:xfrm>
            <a:off x="6335713" y="3735388"/>
            <a:ext cx="136525" cy="136525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37" name="Rectangle 336"/>
          <p:cNvSpPr>
            <a:spLocks noGrp="1" noChangeArrowheads="1"/>
          </p:cNvSpPr>
          <p:nvPr>
            <p:custDataLst>
              <p:tags r:id="rId113"/>
            </p:custDataLst>
          </p:nvPr>
        </p:nvSpPr>
        <p:spPr bwMode="auto">
          <a:xfrm>
            <a:off x="6573838" y="3733800"/>
            <a:ext cx="1036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>
                <a:latin typeface="Sylfaen" panose="010A0502050306030303" pitchFamily="18" charset="0"/>
              </a:rPr>
              <a:t>Բազմապրոֆիլային</a:t>
            </a:r>
            <a:r>
              <a:rPr lang="en-US" sz="1000" dirty="0">
                <a:latin typeface="Sylfaen" panose="010A0502050306030303" pitchFamily="18" charset="0"/>
              </a:rPr>
              <a:t> </a:t>
            </a:r>
          </a:p>
          <a:p>
            <a:r>
              <a:rPr lang="en-US" sz="1000" dirty="0" err="1" smtClean="0">
                <a:latin typeface="Sylfaen" panose="010A0502050306030303" pitchFamily="18" charset="0"/>
              </a:rPr>
              <a:t>փոխադրող</a:t>
            </a:r>
            <a:endParaRPr lang="en-US" sz="10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38" name="Rectangle 337"/>
          <p:cNvSpPr>
            <a:spLocks noGrp="1" noChangeArrowheads="1"/>
          </p:cNvSpPr>
          <p:nvPr>
            <p:custDataLst>
              <p:tags r:id="rId114"/>
            </p:custDataLst>
          </p:nvPr>
        </p:nvSpPr>
        <p:spPr bwMode="auto">
          <a:xfrm>
            <a:off x="8051800" y="3733800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C32DFB5-C2A6-4C36-8991-9EEAF9673083}" type="datetime'''''''''B''''ru''''''''''''''ssels'''' ''''Ai''rli''ne''''s'''">
              <a:rPr lang="en-US" sz="1000">
                <a:latin typeface="Sylfaen" panose="010A0502050306030303" pitchFamily="18" charset="0"/>
              </a:rPr>
              <a:pPr/>
              <a:t>Brussels Airlines</a:t>
            </a:fld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36" name="Rectangle 335"/>
          <p:cNvSpPr>
            <a:spLocks noGrp="1" noChangeArrowheads="1"/>
          </p:cNvSpPr>
          <p:nvPr>
            <p:custDataLst>
              <p:tags r:id="rId115"/>
            </p:custDataLst>
          </p:nvPr>
        </p:nvSpPr>
        <p:spPr bwMode="auto">
          <a:xfrm>
            <a:off x="5238750" y="3733800"/>
            <a:ext cx="89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>
                <a:latin typeface="Sylfaen" panose="010A0502050306030303" pitchFamily="18" charset="0"/>
              </a:rPr>
              <a:t>Բյուջետային</a:t>
            </a:r>
            <a:r>
              <a:rPr lang="en-US" sz="1000" dirty="0">
                <a:latin typeface="Sylfaen" panose="010A0502050306030303" pitchFamily="18" charset="0"/>
              </a:rPr>
              <a:t> </a:t>
            </a:r>
          </a:p>
          <a:p>
            <a:r>
              <a:rPr lang="en-US" sz="1000" dirty="0" err="1" smtClean="0">
                <a:latin typeface="Sylfaen" panose="010A0502050306030303" pitchFamily="18" charset="0"/>
              </a:rPr>
              <a:t>փոխադրող</a:t>
            </a:r>
            <a:endParaRPr lang="en-US" sz="10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09" name="Rectangle 308"/>
          <p:cNvSpPr/>
          <p:nvPr>
            <p:custDataLst>
              <p:tags r:id="rId116"/>
            </p:custDataLst>
          </p:nvPr>
        </p:nvSpPr>
        <p:spPr bwMode="auto">
          <a:xfrm>
            <a:off x="5114925" y="1385888"/>
            <a:ext cx="136525" cy="1365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171" name="Rectangle 170"/>
          <p:cNvSpPr/>
          <p:nvPr>
            <p:custDataLst>
              <p:tags r:id="rId117"/>
            </p:custDataLst>
          </p:nvPr>
        </p:nvSpPr>
        <p:spPr bwMode="auto">
          <a:xfrm>
            <a:off x="7927975" y="1385888"/>
            <a:ext cx="136525" cy="1365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10" name="Rectangle 309"/>
          <p:cNvSpPr/>
          <p:nvPr>
            <p:custDataLst>
              <p:tags r:id="rId118"/>
            </p:custDataLst>
          </p:nvPr>
        </p:nvSpPr>
        <p:spPr bwMode="auto">
          <a:xfrm>
            <a:off x="6450013" y="1385888"/>
            <a:ext cx="136525" cy="136525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74" name="Rectangle 373"/>
          <p:cNvSpPr>
            <a:spLocks noGrp="1" noChangeArrowheads="1"/>
          </p:cNvSpPr>
          <p:nvPr>
            <p:custDataLst>
              <p:tags r:id="rId119"/>
            </p:custDataLst>
          </p:nvPr>
        </p:nvSpPr>
        <p:spPr bwMode="auto">
          <a:xfrm>
            <a:off x="6688138" y="1384300"/>
            <a:ext cx="1036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 smtClean="0">
                <a:latin typeface="Sylfaen" panose="010A0502050306030303" pitchFamily="18" charset="0"/>
              </a:rPr>
              <a:t>Բազմապրոֆիլային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US" sz="1000" dirty="0" err="1" smtClean="0">
                <a:latin typeface="Sylfaen" panose="010A0502050306030303" pitchFamily="18" charset="0"/>
              </a:rPr>
              <a:t>փոխադրող</a:t>
            </a:r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73" name="Rectangle 372"/>
          <p:cNvSpPr>
            <a:spLocks noGrp="1" noChangeArrowheads="1"/>
          </p:cNvSpPr>
          <p:nvPr>
            <p:custDataLst>
              <p:tags r:id="rId120"/>
            </p:custDataLst>
          </p:nvPr>
        </p:nvSpPr>
        <p:spPr bwMode="auto">
          <a:xfrm>
            <a:off x="8166100" y="1384300"/>
            <a:ext cx="809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 smtClean="0">
                <a:latin typeface="Sylfaen" panose="010A0502050306030303" pitchFamily="18" charset="0"/>
              </a:rPr>
              <a:t>Չեխական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US" sz="1000" dirty="0" err="1" smtClean="0">
                <a:latin typeface="Sylfaen" panose="010A0502050306030303" pitchFamily="18" charset="0"/>
              </a:rPr>
              <a:t>ավիաուղիներ</a:t>
            </a:r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75" name="Rectangle 374"/>
          <p:cNvSpPr>
            <a:spLocks noGrp="1" noChangeArrowheads="1"/>
          </p:cNvSpPr>
          <p:nvPr>
            <p:custDataLst>
              <p:tags r:id="rId121"/>
            </p:custDataLst>
          </p:nvPr>
        </p:nvSpPr>
        <p:spPr bwMode="auto">
          <a:xfrm>
            <a:off x="5353050" y="1384300"/>
            <a:ext cx="893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err="1" smtClean="0">
                <a:latin typeface="Sylfaen" panose="010A0502050306030303" pitchFamily="18" charset="0"/>
              </a:rPr>
              <a:t>Բյուջետային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US" sz="1000" dirty="0" err="1" smtClean="0">
                <a:latin typeface="Sylfaen" panose="010A0502050306030303" pitchFamily="18" charset="0"/>
              </a:rPr>
              <a:t>փոխադրող</a:t>
            </a:r>
            <a:endParaRPr lang="en-US" sz="1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60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3349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19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4944" y="278296"/>
            <a:ext cx="7218837" cy="553998"/>
          </a:xfrm>
        </p:spPr>
        <p:txBody>
          <a:bodyPr/>
          <a:lstStyle/>
          <a:p>
            <a:pPr marL="355600"/>
            <a:r>
              <a:rPr lang="hy-AM" sz="1800" dirty="0" smtClean="0">
                <a:latin typeface="Sylfaen" panose="010A0502050306030303" pitchFamily="18" charset="0"/>
              </a:rPr>
              <a:t>Մի քանի օդանավակայաններ լուրջ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զեղչեր են տրամադր</a:t>
            </a:r>
            <a:r>
              <a:rPr lang="en-US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ում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 smtClean="0">
                <a:latin typeface="Sylfaen" panose="010A0502050306030303" pitchFamily="18" charset="0"/>
              </a:rPr>
              <a:t>օգտագործողներին խրախուսման ծրագրերի շրջանակներում:</a:t>
            </a:r>
            <a:endParaRPr lang="hy-AM" sz="1800" dirty="0">
              <a:latin typeface="Sylfaen" panose="010A0502050306030303" pitchFamily="18" charset="0"/>
            </a:endParaRPr>
          </a:p>
        </p:txBody>
      </p:sp>
      <p:sp>
        <p:nvSpPr>
          <p:cNvPr id="19" name="McK 4. Footnot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4944" y="6396370"/>
            <a:ext cx="8794112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hy-AM" dirty="0" smtClean="0">
                <a:latin typeface="Sylfaen" panose="010A0502050306030303" pitchFamily="18" charset="0"/>
              </a:rPr>
              <a:t>1 Ուղղություն, որը դեռ </a:t>
            </a:r>
            <a:r>
              <a:rPr lang="hy-AM" dirty="0" smtClean="0">
                <a:solidFill>
                  <a:srgbClr val="808080"/>
                </a:solidFill>
                <a:latin typeface="Sylfaen" panose="010A0502050306030303" pitchFamily="18" charset="0"/>
              </a:rPr>
              <a:t>չի </a:t>
            </a:r>
            <a:r>
              <a:rPr lang="en-US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սպասարկվում</a:t>
            </a:r>
            <a:r>
              <a:rPr lang="hy-AM" dirty="0" smtClean="0">
                <a:solidFill>
                  <a:srgbClr val="808080"/>
                </a:solidFill>
                <a:latin typeface="Sylfaen" panose="010A0502050306030303" pitchFamily="18" charset="0"/>
              </a:rPr>
              <a:t> տվյալ </a:t>
            </a:r>
            <a:r>
              <a:rPr lang="hy-AM" dirty="0" smtClean="0">
                <a:latin typeface="Sylfaen" panose="010A0502050306030303" pitchFamily="18" charset="0"/>
              </a:rPr>
              <a:t>օդանավակայանի կողմից </a:t>
            </a:r>
            <a:endParaRPr lang="hy-AM" dirty="0">
              <a:latin typeface="Sylfaen" panose="010A0502050306030303" pitchFamily="18" charset="0"/>
            </a:endParaRP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085771" y="2050537"/>
            <a:ext cx="740807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1085771" y="2656536"/>
            <a:ext cx="740807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085771" y="3048363"/>
            <a:ext cx="740807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1085771" y="3365846"/>
            <a:ext cx="7408074" cy="0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085771" y="4023500"/>
            <a:ext cx="740807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79541" y="4336321"/>
            <a:ext cx="740807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1085771" y="4681156"/>
            <a:ext cx="7408074" cy="0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1085771" y="5610957"/>
            <a:ext cx="740807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85770" y="4681156"/>
            <a:ext cx="29300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200" dirty="0" smtClean="0">
                <a:solidFill>
                  <a:srgbClr val="000000"/>
                </a:solidFill>
                <a:latin typeface="Sylfaen" panose="010A0502050306030303" pitchFamily="18" charset="0"/>
                <a:ea typeface="Arial Unicode MS"/>
                <a:cs typeface="Arial" pitchFamily="34" charset="0"/>
              </a:rPr>
              <a:t>Նոր ուղղություն</a:t>
            </a:r>
            <a:r>
              <a:rPr lang="hy-AM" sz="1200" baseline="30000" dirty="0" smtClean="0">
                <a:solidFill>
                  <a:srgbClr val="000000"/>
                </a:solidFill>
                <a:latin typeface="Sylfaen" panose="010A0502050306030303" pitchFamily="18" charset="0"/>
                <a:ea typeface="Arial Unicode MS"/>
                <a:cs typeface="Arial" pitchFamily="34" charset="0"/>
              </a:rPr>
              <a:t>1</a:t>
            </a:r>
            <a:endParaRPr lang="hy-AM" sz="1200" dirty="0">
              <a:latin typeface="Sylfaen" panose="010A0502050306030303" pitchFamily="18" charset="0"/>
              <a:ea typeface="Arial Unicode MS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85770" y="4865822"/>
            <a:ext cx="7408075" cy="738664"/>
            <a:chOff x="1085770" y="4897646"/>
            <a:chExt cx="7408075" cy="738664"/>
          </a:xfrm>
        </p:grpSpPr>
        <p:sp>
          <p:nvSpPr>
            <p:cNvPr id="14" name="Rectangle 6"/>
            <p:cNvSpPr txBox="1">
              <a:spLocks/>
            </p:cNvSpPr>
            <p:nvPr/>
          </p:nvSpPr>
          <p:spPr>
            <a:xfrm>
              <a:off x="4015842" y="4897646"/>
              <a:ext cx="447800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Մարքեթինգային աջակցություն</a:t>
              </a:r>
            </a:p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Վայրէջքի զեղչված վճար՝ 95%՝ 1-ին տարվա համար, 75%՝ 2-րդ տարվա համար, 50%՝ 3-րդ տարվա համար, 25%՝ 4-րդ տարվա համար</a:t>
              </a:r>
            </a:p>
          </p:txBody>
        </p:sp>
        <p:sp>
          <p:nvSpPr>
            <p:cNvPr id="23" name="Rectangle 6"/>
            <p:cNvSpPr txBox="1">
              <a:spLocks/>
            </p:cNvSpPr>
            <p:nvPr/>
          </p:nvSpPr>
          <p:spPr>
            <a:xfrm>
              <a:off x="1085770" y="4962437"/>
              <a:ext cx="2930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Չվերթներ կարճ/միջին տարածություններով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5770" y="5644964"/>
            <a:ext cx="7408075" cy="553998"/>
            <a:chOff x="1085770" y="5644964"/>
            <a:chExt cx="7408075" cy="553998"/>
          </a:xfrm>
        </p:grpSpPr>
        <p:sp>
          <p:nvSpPr>
            <p:cNvPr id="15" name="Rectangle 6"/>
            <p:cNvSpPr txBox="1">
              <a:spLocks/>
            </p:cNvSpPr>
            <p:nvPr/>
          </p:nvSpPr>
          <p:spPr>
            <a:xfrm>
              <a:off x="4015842" y="5644964"/>
              <a:ext cx="447800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Մարքեթինգային աջակցություն</a:t>
              </a:r>
            </a:p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Վայրէջքի զեղչված վճար՝ 95%՝ 1-ից 3-րդ տարիների համար, 70%՝ 4-րդ տարվա համար, 50%՝ 4-րդ տարվա համար</a:t>
              </a:r>
            </a:p>
          </p:txBody>
        </p:sp>
        <p:sp>
          <p:nvSpPr>
            <p:cNvPr id="24" name="Rectangle 6"/>
            <p:cNvSpPr txBox="1">
              <a:spLocks/>
            </p:cNvSpPr>
            <p:nvPr/>
          </p:nvSpPr>
          <p:spPr>
            <a:xfrm>
              <a:off x="1085770" y="5644964"/>
              <a:ext cx="2930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Չվերթներ երկար տարածություններով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5770" y="3615303"/>
            <a:ext cx="7408075" cy="369332"/>
            <a:chOff x="1085770" y="3412602"/>
            <a:chExt cx="7408075" cy="369332"/>
          </a:xfrm>
        </p:grpSpPr>
        <p:sp>
          <p:nvSpPr>
            <p:cNvPr id="11" name="Rectangle 6"/>
            <p:cNvSpPr txBox="1">
              <a:spLocks/>
            </p:cNvSpPr>
            <p:nvPr/>
          </p:nvSpPr>
          <p:spPr>
            <a:xfrm>
              <a:off x="4015842" y="3412602"/>
              <a:ext cx="447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50% զեղչ ուղևորների թվի </a:t>
              </a:r>
              <a:r>
                <a:rPr lang="en-US" sz="1200" dirty="0" err="1" smtClean="0">
                  <a:latin typeface="Sylfaen" panose="010A0502050306030303" pitchFamily="18" charset="0"/>
                  <a:cs typeface="Arial" pitchFamily="34" charset="0"/>
                </a:rPr>
                <a:t>համար</a:t>
              </a:r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 գանձվող վճարների մասով 1-ին տարվա համար, հետագայում՝ 25% զեղչ</a:t>
              </a:r>
            </a:p>
          </p:txBody>
        </p:sp>
        <p:sp>
          <p:nvSpPr>
            <p:cNvPr id="26" name="Rectangle 6"/>
            <p:cNvSpPr txBox="1">
              <a:spLocks/>
            </p:cNvSpPr>
            <p:nvPr/>
          </p:nvSpPr>
          <p:spPr>
            <a:xfrm>
              <a:off x="1085770" y="3412602"/>
              <a:ext cx="2930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Չվերթներ կարճ տարածություններով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5770" y="4019591"/>
            <a:ext cx="7408075" cy="369332"/>
            <a:chOff x="1085770" y="3815885"/>
            <a:chExt cx="7408075" cy="369332"/>
          </a:xfrm>
        </p:grpSpPr>
        <p:sp>
          <p:nvSpPr>
            <p:cNvPr id="12" name="Rectangle 6"/>
            <p:cNvSpPr txBox="1">
              <a:spLocks/>
            </p:cNvSpPr>
            <p:nvPr/>
          </p:nvSpPr>
          <p:spPr>
            <a:xfrm>
              <a:off x="4015842" y="3815885"/>
              <a:ext cx="447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50% զեղչ ուղևորների թվի </a:t>
              </a:r>
              <a:r>
                <a:rPr lang="en-US" sz="1200" dirty="0" err="1" smtClean="0">
                  <a:latin typeface="Sylfaen" panose="010A0502050306030303" pitchFamily="18" charset="0"/>
                  <a:cs typeface="Arial" pitchFamily="34" charset="0"/>
                </a:rPr>
                <a:t>համար</a:t>
              </a:r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 գանձվող վճարների մասով </a:t>
              </a:r>
            </a:p>
          </p:txBody>
        </p:sp>
        <p:sp>
          <p:nvSpPr>
            <p:cNvPr id="27" name="Rectangle 6"/>
            <p:cNvSpPr txBox="1">
              <a:spLocks/>
            </p:cNvSpPr>
            <p:nvPr/>
          </p:nvSpPr>
          <p:spPr>
            <a:xfrm>
              <a:off x="1085770" y="3879683"/>
              <a:ext cx="293007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Երկար տարածություններով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04741" y="4321676"/>
            <a:ext cx="7389104" cy="381544"/>
            <a:chOff x="1104741" y="4131513"/>
            <a:chExt cx="7389104" cy="381544"/>
          </a:xfrm>
        </p:grpSpPr>
        <p:sp>
          <p:nvSpPr>
            <p:cNvPr id="13" name="Rectangle 6"/>
            <p:cNvSpPr txBox="1">
              <a:spLocks/>
            </p:cNvSpPr>
            <p:nvPr/>
          </p:nvSpPr>
          <p:spPr>
            <a:xfrm>
              <a:off x="4015842" y="4143725"/>
              <a:ext cx="447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25% զեղչ ուղևորների թվի </a:t>
              </a:r>
              <a:r>
                <a:rPr lang="en-US" sz="1200" dirty="0" err="1" smtClean="0">
                  <a:latin typeface="Sylfaen" panose="010A0502050306030303" pitchFamily="18" charset="0"/>
                  <a:cs typeface="Arial" pitchFamily="34" charset="0"/>
                </a:rPr>
                <a:t>համար</a:t>
              </a:r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 գանձվող վճարների մասով </a:t>
              </a:r>
            </a:p>
          </p:txBody>
        </p:sp>
        <p:sp>
          <p:nvSpPr>
            <p:cNvPr id="28" name="Rectangle 6"/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4741" y="4131513"/>
              <a:ext cx="2930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Ավելի </a:t>
              </a:r>
              <a:r>
                <a:rPr lang="hy-AM" sz="1200" dirty="0" smtClean="0"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հաճախակի չվերթներ երկար տարածություններ</a:t>
              </a:r>
              <a:r>
                <a:rPr lang="en-US" sz="1200" dirty="0" err="1" smtClean="0"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5" name="Rectangle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85770" y="3365846"/>
            <a:ext cx="2930071" cy="18466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200" dirty="0" smtClean="0">
                <a:solidFill>
                  <a:srgbClr val="000000"/>
                </a:solidFill>
                <a:latin typeface="Sylfaen" panose="010A0502050306030303" pitchFamily="18" charset="0"/>
                <a:ea typeface="Arial Unicode MS"/>
                <a:cs typeface="Arial" pitchFamily="34" charset="0"/>
              </a:rPr>
              <a:t>Նոր ուղղություն</a:t>
            </a:r>
            <a:r>
              <a:rPr lang="hy-AM" sz="1200" baseline="30000" dirty="0" smtClean="0">
                <a:solidFill>
                  <a:srgbClr val="000000"/>
                </a:solidFill>
                <a:latin typeface="Sylfaen" panose="010A0502050306030303" pitchFamily="18" charset="0"/>
                <a:ea typeface="Arial Unicode MS"/>
                <a:cs typeface="Arial" pitchFamily="34" charset="0"/>
              </a:rPr>
              <a:t>1</a:t>
            </a:r>
            <a:endParaRPr lang="hy-AM" sz="1200" dirty="0">
              <a:latin typeface="Sylfaen" panose="010A0502050306030303" pitchFamily="18" charset="0"/>
              <a:ea typeface="Arial Unicode MS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85770" y="1487414"/>
            <a:ext cx="7553405" cy="553998"/>
            <a:chOff x="1085770" y="1420746"/>
            <a:chExt cx="7553405" cy="553998"/>
          </a:xfrm>
        </p:grpSpPr>
        <p:sp>
          <p:nvSpPr>
            <p:cNvPr id="6" name="Rectangle 6"/>
            <p:cNvSpPr txBox="1">
              <a:spLocks/>
            </p:cNvSpPr>
            <p:nvPr/>
          </p:nvSpPr>
          <p:spPr>
            <a:xfrm>
              <a:off x="4015841" y="1420746"/>
              <a:ext cx="46233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50,000 ԱՄՆ դոլարի աջակցություն մարքեթինգային արշավներում</a:t>
              </a:r>
            </a:p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Վայրէջքի վճարի բացակայություն 18 ամսվա ընթացքում</a:t>
              </a:r>
              <a:endParaRPr lang="hy-AM" sz="12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sp>
          <p:nvSpPr>
            <p:cNvPr id="32" name="Rectangle 6"/>
            <p:cNvSpPr txBox="1">
              <a:spLocks/>
            </p:cNvSpPr>
            <p:nvPr/>
          </p:nvSpPr>
          <p:spPr>
            <a:xfrm>
              <a:off x="1085770" y="1518969"/>
              <a:ext cx="293007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Շաբաթական 2 և </a:t>
              </a:r>
              <a:r>
                <a:rPr lang="hy-AM" sz="1200" dirty="0" smtClean="0"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ավել չվերթ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5770" y="2084550"/>
            <a:ext cx="7408075" cy="553998"/>
            <a:chOff x="1085770" y="1986050"/>
            <a:chExt cx="7408075" cy="553998"/>
          </a:xfrm>
        </p:grpSpPr>
        <p:sp>
          <p:nvSpPr>
            <p:cNvPr id="8" name="Rectangle 6"/>
            <p:cNvSpPr txBox="1">
              <a:spLocks/>
            </p:cNvSpPr>
            <p:nvPr/>
          </p:nvSpPr>
          <p:spPr>
            <a:xfrm>
              <a:off x="4015842" y="1986050"/>
              <a:ext cx="447800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75,000 ԱՄՆ դոլարի աջակցություն մարքեթինգային արշավներում</a:t>
              </a:r>
            </a:p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Վայրէջքի վճարի բացակայություն 18 ամսվա ընթացքում</a:t>
              </a:r>
              <a:endParaRPr lang="hy-AM" sz="12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sp>
          <p:nvSpPr>
            <p:cNvPr id="33" name="Rectangle 6"/>
            <p:cNvSpPr txBox="1">
              <a:spLocks/>
            </p:cNvSpPr>
            <p:nvPr/>
          </p:nvSpPr>
          <p:spPr>
            <a:xfrm>
              <a:off x="1085770" y="1986050"/>
              <a:ext cx="2930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Օրական չվերթներ նոր ուղղություններով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85770" y="3027973"/>
            <a:ext cx="7401431" cy="369332"/>
            <a:chOff x="1085770" y="2865809"/>
            <a:chExt cx="7401431" cy="369332"/>
          </a:xfrm>
        </p:grpSpPr>
        <p:sp>
          <p:nvSpPr>
            <p:cNvPr id="10" name="Rectangle 6"/>
            <p:cNvSpPr txBox="1">
              <a:spLocks/>
            </p:cNvSpPr>
            <p:nvPr/>
          </p:nvSpPr>
          <p:spPr>
            <a:xfrm>
              <a:off x="4009198" y="2865809"/>
              <a:ext cx="447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Տերմինալի տարածքի և համակարգերի համատեղ օգտագործման վճարի զեղչում</a:t>
              </a:r>
            </a:p>
          </p:txBody>
        </p:sp>
        <p:sp>
          <p:nvSpPr>
            <p:cNvPr id="30" name="Rectangle 6"/>
            <p:cNvSpPr txBox="1">
              <a:spLocks/>
            </p:cNvSpPr>
            <p:nvPr/>
          </p:nvSpPr>
          <p:spPr>
            <a:xfrm>
              <a:off x="1085770" y="2920212"/>
              <a:ext cx="293007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Նոր ավիաուղիներ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1" name="Rectangle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85770" y="1336180"/>
            <a:ext cx="29300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hy-AM" sz="1200" dirty="0" smtClean="0">
                <a:solidFill>
                  <a:srgbClr val="000000"/>
                </a:solidFill>
                <a:latin typeface="Sylfaen" panose="010A0502050306030303" pitchFamily="18" charset="0"/>
                <a:ea typeface="Arial Unicode MS"/>
                <a:cs typeface="Arial" pitchFamily="34" charset="0"/>
              </a:rPr>
              <a:t>Նոր ուղղություն</a:t>
            </a:r>
            <a:endParaRPr lang="hy-AM" sz="1200" dirty="0">
              <a:latin typeface="Sylfaen" panose="010A0502050306030303" pitchFamily="18" charset="0"/>
              <a:ea typeface="Arial Unicode MS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79540" y="2650261"/>
            <a:ext cx="7408075" cy="369332"/>
            <a:chOff x="1085770" y="2453131"/>
            <a:chExt cx="7408075" cy="369332"/>
          </a:xfrm>
        </p:grpSpPr>
        <p:sp>
          <p:nvSpPr>
            <p:cNvPr id="9" name="Rectangle 6"/>
            <p:cNvSpPr txBox="1">
              <a:spLocks/>
            </p:cNvSpPr>
            <p:nvPr/>
          </p:nvSpPr>
          <p:spPr>
            <a:xfrm>
              <a:off x="4015842" y="2453131"/>
              <a:ext cx="4478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10,000 ԱՄՆ դոլարի աջակցություն մարք. արշավներում</a:t>
              </a:r>
            </a:p>
            <a:p>
              <a:pPr lvl="1"/>
              <a:r>
                <a:rPr lang="hy-AM" sz="1200" dirty="0" smtClean="0">
                  <a:latin typeface="Sylfaen" panose="010A0502050306030303" pitchFamily="18" charset="0"/>
                  <a:cs typeface="Arial" pitchFamily="34" charset="0"/>
                </a:rPr>
                <a:t>Վճարների 50% զեղչ 12 ամսվա ընթացքում</a:t>
              </a:r>
            </a:p>
          </p:txBody>
        </p:sp>
        <p:sp>
          <p:nvSpPr>
            <p:cNvPr id="34" name="Rectangle 6"/>
            <p:cNvSpPr txBox="1">
              <a:spLocks/>
            </p:cNvSpPr>
            <p:nvPr/>
          </p:nvSpPr>
          <p:spPr>
            <a:xfrm>
              <a:off x="1085770" y="2453131"/>
              <a:ext cx="2930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/>
              <a:r>
                <a:rPr lang="hy-AM" sz="1200" dirty="0" smtClean="0">
                  <a:solidFill>
                    <a:srgbClr val="000000"/>
                  </a:solidFill>
                  <a:latin typeface="Sylfaen" panose="010A0502050306030303" pitchFamily="18" charset="0"/>
                  <a:ea typeface="Arial Unicode MS"/>
                  <a:cs typeface="Arial" pitchFamily="34" charset="0"/>
                </a:rPr>
                <a:t>Օրական չվերթներ արդեն գործող ուղղություններով</a:t>
              </a:r>
              <a:endParaRPr lang="hy-AM" sz="1200" dirty="0">
                <a:latin typeface="Sylfaen" panose="010A0502050306030303" pitchFamily="18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8" name="AutoShape 250"/>
          <p:cNvSpPr>
            <a:spLocks noChangeArrowheads="1"/>
          </p:cNvSpPr>
          <p:nvPr/>
        </p:nvSpPr>
        <p:spPr bwMode="auto">
          <a:xfrm>
            <a:off x="4015842" y="1065848"/>
            <a:ext cx="4478003" cy="2332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hy-AM" sz="1400" b="1" baseline="0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Խրախուսման միջոցներ</a:t>
            </a:r>
            <a:endParaRPr lang="hy-AM" sz="1400" baseline="0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5" name="AutoShape 250"/>
          <p:cNvSpPr>
            <a:spLocks noChangeArrowheads="1"/>
          </p:cNvSpPr>
          <p:nvPr/>
        </p:nvSpPr>
        <p:spPr bwMode="auto">
          <a:xfrm>
            <a:off x="1085771" y="1065848"/>
            <a:ext cx="2757176" cy="2332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hy-AM" sz="14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Նախապայման</a:t>
            </a:r>
            <a:endParaRPr lang="hy-AM" sz="1400" baseline="0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8" name="Rectangle 78"/>
          <p:cNvSpPr txBox="1">
            <a:spLocks/>
          </p:cNvSpPr>
          <p:nvPr/>
        </p:nvSpPr>
        <p:spPr>
          <a:xfrm>
            <a:off x="174944" y="1332647"/>
            <a:ext cx="787946" cy="196517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Թալսա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, 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ԱՄՆ</a:t>
            </a:r>
            <a:endParaRPr lang="hy-AM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0" name="Rectangle 78"/>
          <p:cNvSpPr txBox="1">
            <a:spLocks/>
          </p:cNvSpPr>
          <p:nvPr/>
        </p:nvSpPr>
        <p:spPr>
          <a:xfrm>
            <a:off x="174944" y="3365846"/>
            <a:ext cx="787946" cy="13153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Բրյուսել</a:t>
            </a:r>
            <a:endParaRPr lang="hy-AM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1" name="Rectangle 78"/>
          <p:cNvSpPr txBox="1">
            <a:spLocks/>
          </p:cNvSpPr>
          <p:nvPr/>
        </p:nvSpPr>
        <p:spPr>
          <a:xfrm>
            <a:off x="174944" y="4828573"/>
            <a:ext cx="787946" cy="14627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Պրահա</a:t>
            </a:r>
            <a:endParaRPr lang="hy-AM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9" name="McK 1. On-page tracker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74944" y="0"/>
            <a:ext cx="5642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Միջոցառումներ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. 1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51" name="Rectangle 3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hy-AM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hy-AM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56" name="McK 5. Source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hy-AM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Աղբյուր՝ օդանավակայանների կայքեր, մամուլի ուսումնասիրություն</a:t>
            </a:r>
            <a:endParaRPr lang="hy-AM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085771" y="1302167"/>
            <a:ext cx="7408074" cy="0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0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30361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68" name="think-cell Slide" r:id="rId61" imgW="360" imgH="360" progId="">
                  <p:embed/>
                </p:oleObj>
              </mc:Choice>
              <mc:Fallback>
                <p:oleObj name="think-cell Slide" r:id="rId6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87959" y="155186"/>
            <a:ext cx="7218837" cy="738664"/>
          </a:xfrm>
        </p:spPr>
        <p:txBody>
          <a:bodyPr/>
          <a:lstStyle/>
          <a:p>
            <a:pPr marL="355600"/>
            <a:r>
              <a:rPr lang="hy-AM" sz="1600" dirty="0" smtClean="0">
                <a:latin typeface="Sylfaen" panose="010A0502050306030303" pitchFamily="18" charset="0"/>
              </a:rPr>
              <a:t>Զբոսաշրջիկների կտրուկ աճը Վրաստանում պայմանավորված է օդային հաղորդակցության ազատական քաղաքականությամբ և մեծածավալ մարքեթինգային միջոցառումներով:</a:t>
            </a:r>
            <a:endParaRPr lang="hy-AM" sz="1600" dirty="0">
              <a:latin typeface="Sylfaen" panose="010A0502050306030303" pitchFamily="18" charset="0"/>
            </a:endParaRPr>
          </a:p>
        </p:txBody>
      </p:sp>
      <p:sp>
        <p:nvSpPr>
          <p:cNvPr id="39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Diio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Mi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, ՎԶԱԳ,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մամուլի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ուսումնասիրություն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9" name="McK 1. On-page tracker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74944" y="0"/>
            <a:ext cx="56425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Միջոցառումներ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. 1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AutoShape 2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944" y="1065841"/>
            <a:ext cx="4019232" cy="51090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Վրաստանի</a:t>
            </a:r>
            <a:r>
              <a:rPr lang="en-US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օդային</a:t>
            </a:r>
            <a:r>
              <a:rPr lang="en-US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հաղորդակցության</a:t>
            </a:r>
            <a:r>
              <a:rPr lang="en-US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ազատականացում</a:t>
            </a:r>
            <a:endParaRPr lang="en-US" b="1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6" name="AutoShape 25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944" y="2719115"/>
            <a:ext cx="4019232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Վրաստանի</a:t>
            </a:r>
            <a:r>
              <a:rPr lang="en-US" b="1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մարքեթինգ</a:t>
            </a:r>
            <a:endParaRPr lang="en-US" b="1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5" name="Rectangle 5"/>
          <p:cNvSpPr txBox="1"/>
          <p:nvPr>
            <p:custDataLst>
              <p:tags r:id="rId9"/>
            </p:custDataLst>
          </p:nvPr>
        </p:nvSpPr>
        <p:spPr>
          <a:xfrm>
            <a:off x="174944" y="1603424"/>
            <a:ext cx="3446639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latin typeface="Sylfaen" panose="010A0502050306030303" pitchFamily="18" charset="0"/>
              </a:rPr>
              <a:t>2005թ.՝ </a:t>
            </a:r>
            <a:r>
              <a:rPr lang="en-US" sz="1200" dirty="0" err="1" smtClean="0">
                <a:latin typeface="Sylfaen" panose="010A0502050306030303" pitchFamily="18" charset="0"/>
              </a:rPr>
              <a:t>Վրաստանը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ներդնում</a:t>
            </a:r>
            <a:r>
              <a:rPr lang="en-US" sz="1200" dirty="0" smtClean="0">
                <a:latin typeface="Sylfaen" panose="010A0502050306030303" pitchFamily="18" charset="0"/>
              </a:rPr>
              <a:t> է </a:t>
            </a:r>
            <a:r>
              <a:rPr lang="en-US" sz="1200" dirty="0" err="1" smtClean="0">
                <a:latin typeface="Sylfaen" panose="010A0502050306030303" pitchFamily="18" charset="0"/>
              </a:rPr>
              <a:t>ազատական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ավիացիոն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քաղաքականություն</a:t>
            </a:r>
            <a:r>
              <a:rPr lang="en-US" sz="1200" dirty="0" smtClean="0">
                <a:latin typeface="Sylfaen" panose="010A0502050306030303" pitchFamily="18" charset="0"/>
              </a:rPr>
              <a:t>: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Sylfaen" panose="010A0502050306030303" pitchFamily="18" charset="0"/>
                <a:ea typeface="+mn-ea"/>
                <a:cs typeface="+mn-cs"/>
              </a:rPr>
              <a:t>2011թ.՝ </a:t>
            </a:r>
            <a:r>
              <a:rPr lang="en-US" sz="1200" dirty="0" err="1" smtClean="0">
                <a:latin typeface="Sylfaen" panose="010A0502050306030303" pitchFamily="18" charset="0"/>
                <a:ea typeface="+mn-ea"/>
                <a:cs typeface="+mn-cs"/>
              </a:rPr>
              <a:t>Վրաստանը</a:t>
            </a:r>
            <a:r>
              <a:rPr lang="en-US" sz="1200" dirty="0" smtClean="0"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ea typeface="+mn-ea"/>
                <a:cs typeface="+mn-cs"/>
              </a:rPr>
              <a:t>մտնում</a:t>
            </a:r>
            <a:r>
              <a:rPr lang="en-US" sz="1200" dirty="0" smtClean="0">
                <a:latin typeface="Sylfaen" panose="010A0502050306030303" pitchFamily="18" charset="0"/>
                <a:ea typeface="+mn-ea"/>
                <a:cs typeface="+mn-cs"/>
              </a:rPr>
              <a:t> է ԵՄ </a:t>
            </a:r>
            <a:r>
              <a:rPr lang="en-US" sz="1200" dirty="0" err="1" smtClean="0"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dirty="0" smtClean="0"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ea typeface="+mn-ea"/>
                <a:cs typeface="+mn-cs"/>
              </a:rPr>
              <a:t>ավիացիոն</a:t>
            </a:r>
            <a:r>
              <a:rPr lang="en-US" sz="1200" dirty="0" smtClean="0"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ea typeface="+mn-ea"/>
                <a:cs typeface="+mn-cs"/>
              </a:rPr>
              <a:t>գոտու</a:t>
            </a:r>
            <a:r>
              <a:rPr lang="en-US" sz="1200" dirty="0" smtClean="0"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ea typeface="+mn-ea"/>
                <a:cs typeface="+mn-cs"/>
              </a:rPr>
              <a:t>կազմի</a:t>
            </a:r>
            <a:r>
              <a:rPr lang="en-US" sz="1200" dirty="0" smtClean="0"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dirty="0" smtClean="0">
                <a:solidFill>
                  <a:srgbClr val="000000"/>
                </a:solidFill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3" name="Rectangle 6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74944" y="2982564"/>
            <a:ext cx="3532729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zh-CN" sz="1200" b="1" dirty="0" err="1" smtClean="0">
                <a:latin typeface="Sylfaen" panose="010A0502050306030303" pitchFamily="18" charset="0"/>
                <a:ea typeface="SimSun" pitchFamily="2" charset="-122"/>
              </a:rPr>
              <a:t>Բյուջե</a:t>
            </a:r>
            <a:endParaRPr lang="en-US" altLang="zh-CN" sz="1200" b="1" dirty="0" smtClean="0">
              <a:latin typeface="Sylfaen" panose="010A0502050306030303" pitchFamily="18" charset="0"/>
              <a:ea typeface="SimSun" pitchFamily="2" charset="-122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ՎԶԱԳ-ի</a:t>
            </a:r>
            <a:r>
              <a:rPr lang="en-US" altLang="zh-CN" sz="1200" baseline="30000" dirty="0" smtClean="0">
                <a:latin typeface="Sylfaen" panose="010A0502050306030303" pitchFamily="18" charset="0"/>
                <a:ea typeface="SimSun" pitchFamily="2" charset="-122"/>
              </a:rPr>
              <a:t>1 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2013թ. </a:t>
            </a:r>
            <a:r>
              <a:rPr lang="en-US" altLang="zh-CN" sz="1200" dirty="0" err="1">
                <a:latin typeface="Sylfaen" panose="010A0502050306030303" pitchFamily="18" charset="0"/>
                <a:ea typeface="SimSun" pitchFamily="2" charset="-122"/>
              </a:rPr>
              <a:t>բ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յուջե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՝ </a:t>
            </a:r>
            <a:r>
              <a:rPr lang="en-US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4.8 </a:t>
            </a:r>
            <a:r>
              <a:rPr lang="en-US" altLang="zh-CN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մլն</a:t>
            </a:r>
            <a:r>
              <a:rPr lang="en-US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եվրո</a:t>
            </a:r>
            <a:r>
              <a:rPr lang="en-US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 </a:t>
            </a:r>
            <a:endParaRPr lang="en-US" altLang="zh-CN" sz="1200" b="1" dirty="0">
              <a:solidFill>
                <a:schemeClr val="accent3"/>
              </a:solidFill>
              <a:latin typeface="Sylfaen" panose="010A0502050306030303" pitchFamily="18" charset="0"/>
              <a:ea typeface="SimSun" pitchFamily="2" charset="-122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Տարեկան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ընդհանուր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բյուջեի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50%-ը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նախատեսված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է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մարքեթինգի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համար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:</a:t>
            </a:r>
            <a:endParaRPr lang="en-US" altLang="zh-CN" sz="1200" dirty="0">
              <a:latin typeface="Sylfaen" panose="010A0502050306030303" pitchFamily="18" charset="0"/>
              <a:ea typeface="SimSun" pitchFamily="2" charset="-122"/>
            </a:endParaRPr>
          </a:p>
        </p:txBody>
      </p:sp>
      <p:graphicFrame>
        <p:nvGraphicFramePr>
          <p:cNvPr id="49" name="Object 48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22964081"/>
              </p:ext>
            </p:extLst>
          </p:nvPr>
        </p:nvGraphicFramePr>
        <p:xfrm>
          <a:off x="4491038" y="5156200"/>
          <a:ext cx="4581457" cy="109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69" name="Chart" r:id="rId63" imgW="4581449" imgH="1095451" progId="MSGraph.Chart.8">
                  <p:embed followColorScheme="full"/>
                </p:oleObj>
              </mc:Choice>
              <mc:Fallback>
                <p:oleObj name="Chart" r:id="rId63" imgW="4581449" imgH="1095451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156200"/>
                        <a:ext cx="4581457" cy="1095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12"/>
            </p:custDataLst>
          </p:nvPr>
        </p:nvCxnSpPr>
        <p:spPr bwMode="gray">
          <a:xfrm flipV="1">
            <a:off x="4862513" y="4918075"/>
            <a:ext cx="3833812" cy="74295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6200775" y="5172075"/>
            <a:ext cx="1276350" cy="234950"/>
          </a:xfrm>
          <a:prstGeom prst="ellips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C3784573-FFE6-4BCE-B04C-BEF6F75D086C}" type="datetime'''''''''''''''''''''''''''''''''''''''''''''''''''''+''35''%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>
                <a:lnSpc>
                  <a:spcPct val="90000"/>
                </a:lnSpc>
              </a:pPr>
              <a:t>+35%</a:t>
            </a:fld>
            <a:r>
              <a:rPr lang="de-DE" sz="1200" b="1" noProof="0" dirty="0" smtClean="0">
                <a:solidFill>
                  <a:schemeClr val="bg1"/>
                </a:solidFill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  <a:r>
              <a:rPr lang="de-DE" sz="1200" b="1" noProof="0" dirty="0" err="1" smtClean="0">
                <a:solidFill>
                  <a:schemeClr val="bg1"/>
                </a:solidFill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տարեկան</a:t>
            </a:r>
            <a:endParaRPr lang="de-DE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8521700" y="62007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11A48F2-F521-4755-B206-AA961108434A}" type="datetime'''''''''''''''''''''''''''2''''''''''''''''''''''0''1''2'''">
              <a:rPr lang="en-US" sz="1200">
                <a:latin typeface="Sylfaen" panose="010A0502050306030303" pitchFamily="18" charset="0"/>
              </a:rPr>
              <a:pPr/>
              <a:t>2012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572500" y="50434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E0A1917-EADA-4343-8DEA-87969D855539}" type="datetime'''''4''''''.''''''''''''''''''''''''4'">
              <a:rPr lang="en-US" sz="1200">
                <a:latin typeface="Sylfaen" panose="010A0502050306030303" pitchFamily="18" charset="0"/>
              </a:rPr>
              <a:pPr algn="ctr"/>
              <a:t>4.4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8058150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8DE22B5-B10F-4769-B6FA-10D06DDE5366}" type="datetime'1''''1'''''''''''''''">
              <a:rPr lang="en-US" sz="1200">
                <a:latin typeface="Sylfaen" panose="010A0502050306030303" pitchFamily="18" charset="0"/>
              </a:rPr>
              <a:pPr/>
              <a:t>11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8024813" y="53482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9E9042A-F30E-4A04-92B2-8166F966A10B}" type="datetime'''''''''''''''''''''2''.''''''''''''''8'''''''''''''''">
              <a:rPr lang="en-US" sz="1200">
                <a:latin typeface="Sylfaen" panose="010A0502050306030303" pitchFamily="18" charset="0"/>
              </a:rPr>
              <a:pPr algn="ctr"/>
              <a:t>2.8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7510463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DE76618-A0EB-4EF4-83D9-39C5D14FBDB0}" type="datetime'''''10'''''''''''''''''''''''''''''''''''''">
              <a:rPr lang="en-US" sz="1200">
                <a:latin typeface="Sylfaen" panose="010A0502050306030303" pitchFamily="18" charset="0"/>
              </a:rPr>
              <a:pPr/>
              <a:t>10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7477125" y="55006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C7DB159-2D90-47E0-BFC6-D28F83CF7867}" type="datetime'''''''''''''''2''''''''.''0'''''''''''''''''''">
              <a:rPr lang="en-US" sz="1200">
                <a:latin typeface="Sylfaen" panose="010A0502050306030303" pitchFamily="18" charset="0"/>
              </a:rPr>
              <a:pPr algn="ctr"/>
              <a:t>2.0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1" name="Rectangle 60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962775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2FA20AA-74A8-4571-B03B-5D45E347AA92}" type="datetime'''''''''''''''0''''9'''''">
              <a:rPr lang="en-US" sz="1200">
                <a:latin typeface="Sylfaen" panose="010A0502050306030303" pitchFamily="18" charset="0"/>
              </a:rPr>
              <a:pPr/>
              <a:t>09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929438" y="56054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09CE6A7-DB4C-456C-BEAC-D674A80D989D}" type="datetime'''''''''1''''''''''''''''''''''''''.5'''''''''''''''''''''">
              <a:rPr lang="en-US" sz="1200">
                <a:latin typeface="Sylfaen" panose="010A0502050306030303" pitchFamily="18" charset="0"/>
              </a:rPr>
              <a:pPr algn="ctr"/>
              <a:t>1.5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6415088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53FF87-853C-4EDA-AFD6-20A0EEC6DDF8}" type="datetime'''''''''''0''''''8'''''''''''''''''''''''''''">
              <a:rPr lang="en-US" sz="1200">
                <a:latin typeface="Sylfaen" panose="010A0502050306030303" pitchFamily="18" charset="0"/>
              </a:rPr>
              <a:pPr/>
              <a:t>08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6381750" y="56435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6721299-782B-44D3-A8FE-ABBA1906CE06}" type="datetime'''''1''''''.''''''''''''''3'''''''''''''''''''''''''''''''''''">
              <a:rPr lang="en-US" sz="1200">
                <a:latin typeface="Sylfaen" panose="010A0502050306030303" pitchFamily="18" charset="0"/>
              </a:rPr>
              <a:pPr algn="ctr"/>
              <a:t>1.3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867400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DB420CE-AE83-42EB-ACBD-3EA16C1D76AC}" type="datetime'''''0''7'''''''''''''''''''''''''''''''''''''''''''''''''''">
              <a:rPr lang="en-US" sz="1200">
                <a:latin typeface="Sylfaen" panose="010A0502050306030303" pitchFamily="18" charset="0"/>
              </a:rPr>
              <a:pPr/>
              <a:t>07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834063" y="56911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A6093DB-B875-487C-9642-92449F165FD6}" type="datetime'''''''''''''''1.''1'''''''''''''''''''''''''''''''''''">
              <a:rPr lang="en-US" sz="1200">
                <a:latin typeface="Sylfaen" panose="010A0502050306030303" pitchFamily="18" charset="0"/>
              </a:rPr>
              <a:pPr algn="ctr"/>
              <a:t>1.1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5319713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41D1A1F-38B4-427C-8D9E-93D145F37D6C}" type="datetime'''''''''''''''''0''''6'''''''''''''''''''''''''''''''''''">
              <a:rPr lang="en-US" sz="1200">
                <a:latin typeface="Sylfaen" panose="010A0502050306030303" pitchFamily="18" charset="0"/>
              </a:rPr>
              <a:pPr/>
              <a:t>06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8" name="Rectangle 67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5286375" y="57483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E1CE280-464C-4BC2-841E-543DB0856CCB}" type="datetime'''''''0''''''''''''''''''.''''''''''''''''''8'''''''''''''''">
              <a:rPr lang="en-US" sz="1200">
                <a:latin typeface="Sylfaen" panose="010A0502050306030303" pitchFamily="18" charset="0"/>
              </a:rPr>
              <a:pPr algn="ctr"/>
              <a:t>0.8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9" name="Rectangle 68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4687888" y="62007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31CCDAD-9A1A-46F9-8D1C-74EF8D5BD67D}" type="datetime'''''''''2''00''''''''''''''''''''''''''''''''''''''5'''''''">
              <a:rPr lang="en-US" sz="1200">
                <a:latin typeface="Sylfaen" panose="010A0502050306030303" pitchFamily="18" charset="0"/>
              </a:rPr>
              <a:pPr/>
              <a:t>2005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4738688" y="57864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A2EA6F7-BA9D-4627-B056-F2AE175E850C}" type="datetime'''0''''''''''''''''.''''''''''''''''5'''''''''''''''''''''">
              <a:rPr lang="en-US" sz="1200">
                <a:latin typeface="Sylfaen" panose="010A0502050306030303" pitchFamily="18" charset="0"/>
              </a:rPr>
              <a:pPr algn="ctr"/>
              <a:t>0.5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graphicFrame>
        <p:nvGraphicFramePr>
          <p:cNvPr id="75" name="Object 74"/>
          <p:cNvGraphicFramePr>
            <a:graphicFrameLocks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123488594"/>
              </p:ext>
            </p:extLst>
          </p:nvPr>
        </p:nvGraphicFramePr>
        <p:xfrm>
          <a:off x="4524374" y="1936750"/>
          <a:ext cx="3533792" cy="236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70" name="Chart" r:id="rId65" imgW="3533851" imgH="2362200" progId="MSGraph.Chart.8">
                  <p:embed followColorScheme="full"/>
                </p:oleObj>
              </mc:Choice>
              <mc:Fallback>
                <p:oleObj name="Chart" r:id="rId65" imgW="3533851" imgH="2362200" progId="MSGraph.Chart.8">
                  <p:embed followColorScheme="full"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4" y="1936750"/>
                        <a:ext cx="3533792" cy="236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8003082" y="3612531"/>
            <a:ext cx="623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050" dirty="0" err="1" smtClean="0">
                <a:latin typeface="Sylfaen" panose="010A0502050306030303" pitchFamily="18" charset="0"/>
              </a:rPr>
              <a:t>Վրացական</a:t>
            </a:r>
            <a:r>
              <a:rPr lang="en-GB" sz="105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GB" sz="1050" dirty="0" err="1" smtClean="0">
                <a:latin typeface="Sylfaen" panose="010A0502050306030303" pitchFamily="18" charset="0"/>
              </a:rPr>
              <a:t>փոխադրողներ</a:t>
            </a:r>
            <a:endParaRPr lang="en-GB" sz="105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0" name="Rectangle 89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7995743" y="2826544"/>
            <a:ext cx="885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05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Արտասահմանյան</a:t>
            </a:r>
            <a:r>
              <a:rPr lang="en-GB" sz="105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</a:p>
          <a:p>
            <a:r>
              <a:rPr lang="en-GB" sz="105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հիմնական</a:t>
            </a:r>
            <a:r>
              <a:rPr lang="en-GB" sz="105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</a:p>
          <a:p>
            <a:r>
              <a:rPr lang="en-GB" sz="105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փոխադրողներ</a:t>
            </a:r>
            <a:endParaRPr lang="en-GB" sz="105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1" name="Rectangle 90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8011019" y="2097088"/>
            <a:ext cx="608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05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Բյուջետային</a:t>
            </a:r>
            <a:r>
              <a:rPr lang="en-GB" sz="1050" dirty="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</a:p>
          <a:p>
            <a:r>
              <a:rPr lang="en-GB" sz="1050" dirty="0" err="1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փոխադրողներ</a:t>
            </a:r>
            <a:endParaRPr lang="en-GB" sz="105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3" name="Rectangle 92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7862888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12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4" name="Rectangle 93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7516813" y="4152900"/>
            <a:ext cx="169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11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5" name="Rectangle 94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7158038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10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99" name="Rectangle 98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6805613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09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0" name="Rectangle 99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auto">
          <a:xfrm>
            <a:off x="6462713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08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1" name="Rectangle 100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6110288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07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2" name="Rectangle 101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auto">
          <a:xfrm>
            <a:off x="5757863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06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3" name="Rectangle 102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05438" y="4152900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05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04" name="Rectangle 103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auto">
          <a:xfrm>
            <a:off x="4968875" y="415290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BCB4650-D224-432E-A7DF-F062CAE295BB}" type="datetime'''''''''''''''''''2''''0''''04'''''">
              <a:rPr lang="en-US" sz="120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pPr/>
              <a:t>2004</a:t>
            </a:fld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cxnSp>
        <p:nvCxnSpPr>
          <p:cNvPr id="107" name="Straight Connector 106"/>
          <p:cNvCxnSpPr>
            <a:cxnSpLocks/>
          </p:cNvCxnSpPr>
          <p:nvPr>
            <p:custDataLst>
              <p:tags r:id="rId43"/>
            </p:custDataLst>
          </p:nvPr>
        </p:nvCxnSpPr>
        <p:spPr bwMode="auto">
          <a:xfrm flipV="1">
            <a:off x="5459413" y="2162175"/>
            <a:ext cx="0" cy="1888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cxnSpLocks/>
          </p:cNvCxnSpPr>
          <p:nvPr>
            <p:custDataLst>
              <p:tags r:id="rId44"/>
            </p:custDataLst>
          </p:nvPr>
        </p:nvCxnSpPr>
        <p:spPr bwMode="auto">
          <a:xfrm flipV="1">
            <a:off x="7326313" y="2162175"/>
            <a:ext cx="0" cy="1888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>
            <p:custDataLst>
              <p:tags r:id="rId45"/>
            </p:custDataLst>
          </p:nvPr>
        </p:nvCxnSpPr>
        <p:spPr>
          <a:xfrm flipV="1">
            <a:off x="5535613" y="2439988"/>
            <a:ext cx="1764904" cy="773112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>
            <p:custDataLst>
              <p:tags r:id="rId46"/>
            </p:custDataLst>
          </p:nvPr>
        </p:nvCxnSpPr>
        <p:spPr>
          <a:xfrm flipV="1">
            <a:off x="7340600" y="2114550"/>
            <a:ext cx="662482" cy="325568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>
            <p:custDataLst>
              <p:tags r:id="rId47"/>
            </p:custDataLst>
          </p:nvPr>
        </p:nvSpPr>
        <p:spPr>
          <a:xfrm>
            <a:off x="5705605" y="2636838"/>
            <a:ext cx="1503503" cy="2596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14% </a:t>
            </a:r>
            <a:r>
              <a:rPr lang="en-GB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տարեկան</a:t>
            </a:r>
            <a:endParaRPr lang="en-GB" sz="1200" b="1" dirty="0" smtClean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12" name="Oval 111"/>
          <p:cNvSpPr/>
          <p:nvPr>
            <p:custDataLst>
              <p:tags r:id="rId48"/>
            </p:custDataLst>
          </p:nvPr>
        </p:nvSpPr>
        <p:spPr>
          <a:xfrm>
            <a:off x="7021642" y="1851025"/>
            <a:ext cx="1503503" cy="2596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13% </a:t>
            </a:r>
            <a:r>
              <a:rPr lang="en-GB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տարեկան</a:t>
            </a:r>
            <a:endParaRPr lang="en-GB" sz="1200" b="1" dirty="0" smtClean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13" name="Rectangle 4"/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4592638" y="1312062"/>
            <a:ext cx="4120831" cy="49244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="1">
                <a:solidFill>
                  <a:schemeClr val="accent1">
                    <a:lumMod val="50000"/>
                  </a:schemeClr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GB" sz="1600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Նստատեղերի</a:t>
            </a:r>
            <a:r>
              <a:rPr lang="en-GB" sz="1600" dirty="0" smtClean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GB" sz="1600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ծավալներ</a:t>
            </a:r>
            <a:r>
              <a:rPr lang="en-GB" sz="1600" dirty="0" smtClean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, 2012թ.</a:t>
            </a:r>
          </a:p>
          <a:p>
            <a:pPr>
              <a:buClr>
                <a:srgbClr val="000000"/>
              </a:buClr>
            </a:pPr>
            <a:r>
              <a:rPr lang="en-GB" sz="1600" b="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Հազար</a:t>
            </a:r>
            <a:endParaRPr lang="en-GB" sz="1600" dirty="0">
              <a:solidFill>
                <a:srgbClr val="0077B2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4" name="AutoShape 2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92638" y="4479526"/>
            <a:ext cx="3936372" cy="51090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Միջազգային</a:t>
            </a:r>
            <a:r>
              <a:rPr lang="en-US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 </a:t>
            </a:r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զբոսաշրջիկների</a:t>
            </a:r>
            <a:r>
              <a:rPr lang="en-US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ներհոսք</a:t>
            </a:r>
            <a:endParaRPr lang="en-US" b="1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r>
              <a:rPr lang="en-US" baseline="0" noProof="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Միլիոն</a:t>
            </a:r>
            <a:endParaRPr lang="en-US" baseline="0" noProof="0" dirty="0">
              <a:solidFill>
                <a:srgbClr val="80808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6" y="986783"/>
            <a:ext cx="1321671" cy="755240"/>
          </a:xfrm>
          <a:prstGeom prst="rect">
            <a:avLst/>
          </a:prstGeom>
        </p:spPr>
      </p:pic>
      <p:pic>
        <p:nvPicPr>
          <p:cNvPr id="77" name="Picture 65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3856112"/>
            <a:ext cx="3902241" cy="11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McK 4. Footnote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4944" y="6439669"/>
            <a:ext cx="8794112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latin typeface="Sylfaen" panose="010A0502050306030303" pitchFamily="18" charset="0"/>
              </a:rPr>
              <a:t>1 </a:t>
            </a:r>
            <a:r>
              <a:rPr lang="en-US" dirty="0" err="1" smtClean="0">
                <a:latin typeface="Sylfaen" panose="010A0502050306030303" pitchFamily="18" charset="0"/>
              </a:rPr>
              <a:t>Վրաստանի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զբոսաշրջության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ազգային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գործակալություն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79" name="Rectangle 3"/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74942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բ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8" name="Rectangle 63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174944" y="5047629"/>
            <a:ext cx="3902239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20000"/>
              </a:spcBef>
              <a:buNone/>
            </a:pPr>
            <a:r>
              <a:rPr lang="en-US" altLang="zh-CN" sz="1200" b="1" dirty="0" err="1" smtClean="0">
                <a:latin typeface="Sylfaen" panose="010A0502050306030303" pitchFamily="18" charset="0"/>
                <a:ea typeface="SimSun" pitchFamily="2" charset="-122"/>
              </a:rPr>
              <a:t>Թիրախային</a:t>
            </a:r>
            <a:r>
              <a:rPr lang="en-US" altLang="zh-CN" sz="1200" b="1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b="1" dirty="0" err="1" smtClean="0">
                <a:latin typeface="Sylfaen" panose="010A0502050306030303" pitchFamily="18" charset="0"/>
                <a:ea typeface="SimSun" pitchFamily="2" charset="-122"/>
              </a:rPr>
              <a:t>շուկաներ</a:t>
            </a:r>
            <a:r>
              <a:rPr lang="en-US" altLang="zh-CN" sz="1200" b="1" dirty="0" smtClean="0">
                <a:latin typeface="Sylfaen" panose="010A0502050306030303" pitchFamily="18" charset="0"/>
                <a:ea typeface="SimSun" pitchFamily="2" charset="-122"/>
              </a:rPr>
              <a:t> և </a:t>
            </a:r>
            <a:r>
              <a:rPr lang="en-US" altLang="zh-CN" sz="1200" b="1" dirty="0" err="1" smtClean="0">
                <a:latin typeface="Sylfaen" panose="010A0502050306030303" pitchFamily="18" charset="0"/>
                <a:ea typeface="SimSun" pitchFamily="2" charset="-122"/>
              </a:rPr>
              <a:t>դիրքավորում</a:t>
            </a:r>
            <a:endParaRPr lang="en-US" altLang="zh-CN" sz="1200" b="1" dirty="0">
              <a:latin typeface="Sylfaen" panose="010A0502050306030303" pitchFamily="18" charset="0"/>
              <a:ea typeface="SimSun" pitchFamily="2" charset="-122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Ուկրաինա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,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Բալթյան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երկրներ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,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Լեհաստան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,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Ռուսաստան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,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Իսրայել</a:t>
            </a:r>
            <a:endParaRPr lang="en-US" altLang="zh-CN" sz="1200" dirty="0" smtClean="0">
              <a:latin typeface="Sylfaen" panose="010A0502050306030303" pitchFamily="18" charset="0"/>
              <a:ea typeface="SimSun" pitchFamily="2" charset="-122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Ապագա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շուկաներ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՝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Քուվեյթ</a:t>
            </a:r>
            <a:r>
              <a:rPr lang="de-DE" sz="1200" dirty="0" smtClean="0">
                <a:latin typeface="Sylfaen" panose="010A0502050306030303" pitchFamily="18" charset="0"/>
              </a:rPr>
              <a:t>, </a:t>
            </a:r>
            <a:r>
              <a:rPr lang="de-DE" sz="1200" dirty="0" err="1" smtClean="0">
                <a:latin typeface="Sylfaen" panose="010A0502050306030303" pitchFamily="18" charset="0"/>
              </a:rPr>
              <a:t>Քաթար</a:t>
            </a:r>
            <a:r>
              <a:rPr lang="de-DE" sz="1200" dirty="0" smtClean="0">
                <a:latin typeface="Sylfaen" panose="010A0502050306030303" pitchFamily="18" charset="0"/>
              </a:rPr>
              <a:t>, </a:t>
            </a:r>
            <a:r>
              <a:rPr lang="de-DE" sz="1200" dirty="0" err="1" smtClean="0">
                <a:latin typeface="Sylfaen" panose="010A0502050306030303" pitchFamily="18" charset="0"/>
              </a:rPr>
              <a:t>Օման</a:t>
            </a:r>
            <a:r>
              <a:rPr lang="de-DE" sz="1200" dirty="0" smtClean="0">
                <a:latin typeface="Sylfaen" panose="010A0502050306030303" pitchFamily="18" charset="0"/>
              </a:rPr>
              <a:t> և </a:t>
            </a:r>
            <a:r>
              <a:rPr lang="de-DE" sz="1200" dirty="0" err="1" smtClean="0">
                <a:latin typeface="Sylfaen" panose="010A0502050306030303" pitchFamily="18" charset="0"/>
              </a:rPr>
              <a:t>Ղազախստան</a:t>
            </a:r>
            <a:endParaRPr lang="de-DE" sz="1200" dirty="0" smtClean="0">
              <a:latin typeface="Sylfaen" panose="010A0502050306030303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Վրաստանի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՝ </a:t>
            </a:r>
            <a:r>
              <a:rPr lang="en-US" altLang="zh-CN" sz="1200" dirty="0" err="1">
                <a:latin typeface="Sylfaen" panose="010A0502050306030303" pitchFamily="18" charset="0"/>
                <a:ea typeface="SimSun" pitchFamily="2" charset="-122"/>
              </a:rPr>
              <a:t>որպես</a:t>
            </a:r>
            <a:r>
              <a:rPr lang="en-US" altLang="zh-CN" sz="1200" dirty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եզակի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վայրի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առաջխաղացում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և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երկրի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մասին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իրազեկվածության</a:t>
            </a:r>
            <a:r>
              <a:rPr lang="en-US" altLang="zh-CN" sz="1200" dirty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բարձրացում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  <a:latin typeface="Sylfaen" panose="010A0502050306030303" pitchFamily="18" charset="0"/>
                <a:ea typeface="SimSun" pitchFamily="2" charset="-122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Sylfaen" panose="010A0502050306030303" pitchFamily="18" charset="0"/>
              <a:ea typeface="SimSun" pitchFamily="2" charset="-122"/>
            </a:endParaRPr>
          </a:p>
        </p:txBody>
      </p:sp>
      <p:cxnSp>
        <p:nvCxnSpPr>
          <p:cNvPr id="13" name="Straight Connector 12"/>
          <p:cNvCxnSpPr/>
          <p:nvPr>
            <p:custDataLst>
              <p:tags r:id="rId56"/>
            </p:custDataLst>
          </p:nvPr>
        </p:nvCxnSpPr>
        <p:spPr>
          <a:xfrm>
            <a:off x="174943" y="2607132"/>
            <a:ext cx="39104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57"/>
            </p:custDataLst>
          </p:nvPr>
        </p:nvCxnSpPr>
        <p:spPr>
          <a:xfrm>
            <a:off x="4368800" y="1281242"/>
            <a:ext cx="0" cy="509892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6"/>
          <p:cNvGrpSpPr/>
          <p:nvPr>
            <p:custDataLst>
              <p:tags r:id="rId58"/>
            </p:custDataLst>
          </p:nvPr>
        </p:nvGrpSpPr>
        <p:grpSpPr>
          <a:xfrm>
            <a:off x="4140200" y="3359508"/>
            <a:ext cx="526001" cy="942388"/>
            <a:chOff x="5361031" y="3297892"/>
            <a:chExt cx="526001" cy="942388"/>
          </a:xfrm>
        </p:grpSpPr>
        <p:sp>
          <p:nvSpPr>
            <p:cNvPr id="92" name="Chevron 91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6" name="Chevron 95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pic>
        <p:nvPicPr>
          <p:cNvPr id="106" name="Picture 124" descr="Overlay Add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89963" y="2317418"/>
            <a:ext cx="562434" cy="5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8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359071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92" name="think-cell Slide" r:id="rId61" imgW="360" imgH="360" progId="">
                  <p:embed/>
                </p:oleObj>
              </mc:Choice>
              <mc:Fallback>
                <p:oleObj name="think-cell Slide" r:id="rId6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67062" y="132103"/>
            <a:ext cx="7292601" cy="784830"/>
          </a:xfrm>
        </p:spPr>
        <p:txBody>
          <a:bodyPr/>
          <a:lstStyle/>
          <a:p>
            <a:pPr marL="355600"/>
            <a:r>
              <a:rPr lang="hy-AM" sz="1700" dirty="0" smtClean="0">
                <a:latin typeface="Sylfaen" panose="010A0502050306030303" pitchFamily="18" charset="0"/>
              </a:rPr>
              <a:t>Վերջին մի քանի տարվա ընթացքում Ադրբեջանը զգալիորեն ակտիվացրեց գովազդային միջոցառումները, ինչը խթանեց զբոսաշրջիկների ներհոսքը</a:t>
            </a:r>
            <a:endParaRPr lang="hy-AM" sz="1700" dirty="0">
              <a:latin typeface="Sylfaen" panose="010A0502050306030303" pitchFamily="18" charset="0"/>
            </a:endParaRPr>
          </a:p>
        </p:txBody>
      </p:sp>
      <p:sp>
        <p:nvSpPr>
          <p:cNvPr id="39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Diio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Mi</a:t>
            </a:r>
            <a:r>
              <a:rPr lang="en-US" sz="1000" dirty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,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մամուլի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ուսումնասիրություն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9" name="McK 1. On-page tracker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74944" y="0"/>
            <a:ext cx="483465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2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Միջոցառումներ</a:t>
            </a:r>
            <a:r>
              <a:rPr lang="en-US" sz="1200" b="1" dirty="0">
                <a:solidFill>
                  <a:schemeClr val="accent3"/>
                </a:solidFill>
                <a:latin typeface="Sylfaen" panose="010A0502050306030303" pitchFamily="18" charset="0"/>
              </a:rPr>
              <a:t>. 1 </a:t>
            </a:r>
            <a:r>
              <a:rPr lang="en-US" sz="12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2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2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2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26" name="AutoShape 2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944" y="1179719"/>
            <a:ext cx="4019232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Ադրբեջանի</a:t>
            </a:r>
            <a:r>
              <a:rPr lang="en-US" b="1" baseline="0" noProof="0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baseline="0" noProof="0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մարքեթինգ</a:t>
            </a:r>
            <a:endParaRPr lang="en-US" b="1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3" name="Rectangle 6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74944" y="1473799"/>
            <a:ext cx="353272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40000"/>
              </a:spcBef>
            </a:pPr>
            <a:r>
              <a:rPr lang="hy-AM" altLang="zh-CN" sz="1200" b="1" dirty="0" smtClean="0">
                <a:latin typeface="Sylfaen" panose="010A0502050306030303" pitchFamily="18" charset="0"/>
                <a:ea typeface="SimSun" pitchFamily="2" charset="-122"/>
              </a:rPr>
              <a:t>Միջոցառումները և բյուջեն</a:t>
            </a:r>
          </a:p>
          <a:p>
            <a:pPr lvl="1">
              <a:buFont typeface="Wingdings" pitchFamily="2" charset="2"/>
              <a:buChar char="§"/>
            </a:pPr>
            <a:r>
              <a:rPr lang="hy-AM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2010թ.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 Ադրբեջան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ը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 զբոսաշրջության ոլորտի զա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րգ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ացման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ն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 ուղղել է </a:t>
            </a:r>
            <a:r>
              <a:rPr lang="hy-AM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3.0 մլն եվրո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, որի կեսը նախատեսված էր մարքեթինգային նպատակների համար:</a:t>
            </a:r>
          </a:p>
          <a:p>
            <a:pPr lvl="1">
              <a:buFont typeface="Wingdings" pitchFamily="2" charset="2"/>
              <a:buChar char="§"/>
            </a:pP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Ձգտելով Ադրբեջանը ներկայացնել որպես զբոսա</a:t>
            </a:r>
            <a:r>
              <a:rPr lang="en-US" altLang="zh-CN" sz="1200" dirty="0" err="1" smtClean="0">
                <a:latin typeface="Sylfaen" panose="010A0502050306030303" pitchFamily="18" charset="0"/>
                <a:ea typeface="SimSun" pitchFamily="2" charset="-122"/>
              </a:rPr>
              <a:t>շր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ջության տեսանկյունից հետաքրքիր երկիր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`</a:t>
            </a: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 նախարարությունը զգալիորեն </a:t>
            </a:r>
            <a:r>
              <a:rPr lang="en-US" altLang="zh-CN" sz="1200" b="1" dirty="0" err="1" smtClean="0">
                <a:solidFill>
                  <a:srgbClr val="0077B2"/>
                </a:solidFill>
                <a:latin typeface="Sylfaen" panose="010A0502050306030303" pitchFamily="18" charset="0"/>
                <a:ea typeface="SimSun" pitchFamily="2" charset="-122"/>
              </a:rPr>
              <a:t>ավելացրեց</a:t>
            </a:r>
            <a:r>
              <a:rPr lang="en-US" altLang="zh-CN" sz="1200" dirty="0" smtClean="0">
                <a:solidFill>
                  <a:srgbClr val="0077B2"/>
                </a:solidFill>
                <a:latin typeface="Sylfaen" panose="010A0502050306030303" pitchFamily="18" charset="0"/>
                <a:ea typeface="SimSun" pitchFamily="2" charset="-122"/>
              </a:rPr>
              <a:t> </a:t>
            </a:r>
            <a:r>
              <a:rPr lang="hy-AM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մարքեթինգային միջոցառումները</a:t>
            </a:r>
            <a:r>
              <a:rPr lang="en-US" altLang="zh-CN" sz="1200" b="1" dirty="0" smtClean="0">
                <a:solidFill>
                  <a:schemeClr val="accent3"/>
                </a:solidFill>
                <a:latin typeface="Sylfaen" panose="010A0502050306030303" pitchFamily="18" charset="0"/>
                <a:ea typeface="SimSun" pitchFamily="2" charset="-122"/>
              </a:rPr>
              <a:t>:</a:t>
            </a:r>
            <a:endParaRPr lang="en-US" altLang="zh-CN" sz="1200" b="1" dirty="0">
              <a:solidFill>
                <a:schemeClr val="accent3"/>
              </a:solidFill>
              <a:latin typeface="Sylfaen" panose="010A0502050306030303" pitchFamily="18" charset="0"/>
              <a:ea typeface="SimSun" pitchFamily="2" charset="-122"/>
            </a:endParaRPr>
          </a:p>
        </p:txBody>
      </p:sp>
      <p:graphicFrame>
        <p:nvGraphicFramePr>
          <p:cNvPr id="49" name="Object 48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2478725"/>
              </p:ext>
            </p:extLst>
          </p:nvPr>
        </p:nvGraphicFramePr>
        <p:xfrm>
          <a:off x="4491038" y="5156200"/>
          <a:ext cx="4514940" cy="109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93" name="Chart" r:id="rId63" imgW="4515002" imgH="1095451" progId="MSGraph.Chart.8">
                  <p:embed followColorScheme="full"/>
                </p:oleObj>
              </mc:Choice>
              <mc:Fallback>
                <p:oleObj name="Chart" r:id="rId63" imgW="4515002" imgH="1095451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156200"/>
                        <a:ext cx="4514940" cy="1095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>
            <p:custDataLst>
              <p:tags r:id="rId10"/>
            </p:custDataLst>
          </p:nvPr>
        </p:nvCxnSpPr>
        <p:spPr bwMode="gray">
          <a:xfrm flipV="1">
            <a:off x="4824413" y="4752975"/>
            <a:ext cx="3829050" cy="466725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6138864" y="4868863"/>
            <a:ext cx="1201738" cy="234950"/>
          </a:xfrm>
          <a:prstGeom prst="ellips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B450C70A-D900-409A-8030-8FA1B6DD7795}" type="datetime'''''''''''''''''+''''''''''''''1''1''''''''''''''''%'''">
              <a:rPr lang="en-US" sz="1200" b="1">
                <a:solidFill>
                  <a:schemeClr val="bg1"/>
                </a:solidFill>
                <a:latin typeface="Sylfaen" panose="010A0502050306030303" pitchFamily="18" charset="0"/>
              </a:rPr>
              <a:pPr algn="ctr">
                <a:lnSpc>
                  <a:spcPct val="90000"/>
                </a:lnSpc>
              </a:pPr>
              <a:t>+11%</a:t>
            </a:fld>
            <a:r>
              <a:rPr lang="de-DE" sz="1200" b="1" noProof="0" dirty="0" smtClean="0">
                <a:solidFill>
                  <a:schemeClr val="bg1"/>
                </a:solidFill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  <a:r>
              <a:rPr lang="de-DE" sz="1200" b="1" noProof="0" dirty="0" err="1" smtClean="0">
                <a:solidFill>
                  <a:schemeClr val="bg1"/>
                </a:solidFill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տարեկան</a:t>
            </a:r>
            <a:endParaRPr lang="de-DE" sz="1200" b="1" noProof="0" dirty="0" smtClean="0">
              <a:solidFill>
                <a:schemeClr val="bg1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40" name="Rectangle 139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8478838" y="62007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7389AE7-A0DD-47B5-8ECB-8C8B4EA780E4}" type="datetime'2''''''''0''''1''''''''''''''''''''''''''2'''''''''''''''">
              <a:rPr lang="en-US" sz="1200">
                <a:latin typeface="Sylfaen" panose="010A0502050306030303" pitchFamily="18" charset="0"/>
              </a:rPr>
              <a:pPr/>
              <a:t>2012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41" name="Rectangle 140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8529638" y="50434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D715257-059C-4CAA-BFFF-35F736F3EDE0}" type="datetime'''''2''.''''''3'''''''''''''''''">
              <a:rPr lang="en-US" sz="1200">
                <a:latin typeface="Sylfaen" panose="010A0502050306030303" pitchFamily="18" charset="0"/>
              </a:rPr>
              <a:pPr algn="ctr"/>
              <a:t>2.3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8086725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81BEB14-ECAA-44FA-A1B6-0D957B030610}" type="datetime'1''''''''''''''''''''''''1'''''''''">
              <a:rPr lang="en-US" sz="1200">
                <a:latin typeface="Sylfaen" panose="010A0502050306030303" pitchFamily="18" charset="0"/>
              </a:rPr>
              <a:pPr/>
              <a:t>11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053388" y="51006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0822B11-68F1-4CCD-9885-4F7E8DD585F4}" type="datetime'''''''2''''''''.''''''''''''''''''''2'''''''''''''''''''''''">
              <a:rPr lang="en-US" sz="1200">
                <a:latin typeface="Sylfaen" panose="010A0502050306030303" pitchFamily="18" charset="0"/>
              </a:rPr>
              <a:pPr algn="ctr"/>
              <a:t>2.2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7605713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78AD6A6-4FDB-40C6-99F7-F23AB8991607}" type="datetime'''1''''''''''''''''''''''''''''''''''''''''''''''''''''''0'">
              <a:rPr lang="en-US" sz="1200">
                <a:latin typeface="Sylfaen" panose="010A0502050306030303" pitchFamily="18" charset="0"/>
              </a:rPr>
              <a:pPr/>
              <a:t>10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72375" y="51863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CB94124-468A-4501-A720-D88C80CAE978}" type="datetime'''''''''''''2''''''''.''''0'''''''''''''''''">
              <a:rPr lang="en-US" sz="1200">
                <a:latin typeface="Sylfaen" panose="010A0502050306030303" pitchFamily="18" charset="0"/>
              </a:rPr>
              <a:pPr algn="ctr"/>
              <a:t>2.0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7124700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E755795-BCB1-439D-884C-19EE1D22F2A0}" type="datetime'''''''0''''''''''''''''''''''''''''''''''''9'''''''''''''''''">
              <a:rPr lang="en-US" sz="1200">
                <a:latin typeface="Sylfaen" panose="010A0502050306030303" pitchFamily="18" charset="0"/>
              </a:rPr>
              <a:pPr/>
              <a:t>09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7091363" y="52339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5DAE927-5C6D-4BDD-A5DD-30ED9BEF0E12}" type="datetime'''''''''''''1''''''''''''''''.''8'''''''''''''">
              <a:rPr lang="en-US" sz="1200">
                <a:latin typeface="Sylfaen" panose="010A0502050306030303" pitchFamily="18" charset="0"/>
              </a:rPr>
              <a:pPr algn="ctr"/>
              <a:t>1.8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1" name="Rectangle 60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648450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CA0C83B-84FB-4349-A069-5755FC364AA8}" type="datetime'''''''''''''''''''''''''''''''0''''''''''''''''8'''">
              <a:rPr lang="en-US" sz="1200">
                <a:latin typeface="Sylfaen" panose="010A0502050306030303" pitchFamily="18" charset="0"/>
              </a:rPr>
              <a:pPr/>
              <a:t>08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615113" y="52054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E5EA37D-4225-4E34-AC4D-9C988A1175A9}" type="datetime'''1''''''''''''''''''''''''''''''''''''.9'''''''''">
              <a:rPr lang="en-US" sz="1200">
                <a:latin typeface="Sylfaen" panose="010A0502050306030303" pitchFamily="18" charset="0"/>
              </a:rPr>
              <a:pPr algn="ctr"/>
              <a:t>1.9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36B08B6-86C1-465E-88B3-B94E205B4CB8}" type="datetime'''''''''''''''''''''''''0''''''7'''''''''">
              <a:rPr lang="en-US" sz="1200">
                <a:latin typeface="Sylfaen" panose="010A0502050306030303" pitchFamily="18" charset="0"/>
              </a:rPr>
              <a:pPr/>
              <a:t>07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6138863" y="541496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3BF3684-A19A-4A05-8ADA-F2F2D105A6B4}" type="datetime'''''''''''''1''.''''3'''''''''''''''''''''''''''">
              <a:rPr lang="en-US" sz="1200">
                <a:latin typeface="Sylfaen" panose="010A0502050306030303" pitchFamily="18" charset="0"/>
              </a:rPr>
              <a:pPr algn="ctr"/>
              <a:t>1.3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691188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866E5FE-59C3-4A17-8B9F-A7402F51D2E5}" type="datetime'''''''''''0''''6'''''''''''''''''''">
              <a:rPr lang="en-US" sz="1200">
                <a:latin typeface="Sylfaen" panose="010A0502050306030303" pitchFamily="18" charset="0"/>
              </a:rPr>
              <a:pPr/>
              <a:t>06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657850" y="54340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0433C76-CBA7-4DA4-A02E-C3B8607AEB34}" type="datetime'''''''''''''''''''''1''''''''''.''3'''''''''''''''''''''''''">
              <a:rPr lang="en-US" sz="1200">
                <a:latin typeface="Sylfaen" panose="010A0502050306030303" pitchFamily="18" charset="0"/>
              </a:rPr>
              <a:pPr algn="ctr"/>
              <a:t>1.3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5210175" y="620077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9CFBF46-9BB6-4423-A3DC-9E72B9C9273B}" type="datetime'''''''''''''''''''''''''''''''0''''''''''5'''''''">
              <a:rPr lang="en-US" sz="1200">
                <a:latin typeface="Sylfaen" panose="010A0502050306030303" pitchFamily="18" charset="0"/>
              </a:rPr>
              <a:pPr/>
              <a:t>05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8" name="Rectangle 67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5176838" y="546258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9B073B9-98D8-4BD4-97E1-D2BF6907B5C0}" type="datetime'''''1''''''''''''.''''''''''''''''''''''''''''''''''2'''''">
              <a:rPr lang="en-US" sz="1200">
                <a:latin typeface="Sylfaen" panose="010A0502050306030303" pitchFamily="18" charset="0"/>
              </a:rPr>
              <a:pPr algn="ctr"/>
              <a:t>1.2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9" name="Rectangle 68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4649788" y="62007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7CAAA71-0B1E-4B86-9F91-1F7E01D8EAB8}" type="datetime'2''''0''''''''''''''0''''''''''''''''''''''4'">
              <a:rPr lang="en-US" sz="1200">
                <a:latin typeface="Sylfaen" panose="010A0502050306030303" pitchFamily="18" charset="0"/>
              </a:rPr>
              <a:pPr/>
              <a:t>2004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4700588" y="5510213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55DFBF2-2AB8-4305-9509-DF31BB25B797}" type="datetime'''''''''''''''''''''''''''''''1''''''''''''''.''1'''''">
              <a:rPr lang="en-US" sz="1200">
                <a:latin typeface="Sylfaen" panose="010A0502050306030303" pitchFamily="18" charset="0"/>
              </a:rPr>
              <a:pPr algn="ctr"/>
              <a:t>1.1</a:t>
            </a:fld>
            <a:endParaRPr lang="de-DE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3" name="Rectangle 4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4500408" y="1198185"/>
            <a:ext cx="4120831" cy="49244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="1">
                <a:solidFill>
                  <a:schemeClr val="accent1">
                    <a:lumMod val="50000"/>
                  </a:schemeClr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GB" sz="1600" dirty="0" err="1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Նստատեղերի</a:t>
            </a:r>
            <a:r>
              <a:rPr lang="en-GB" sz="1600" dirty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GB" sz="1600" dirty="0" err="1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ծավալներ</a:t>
            </a:r>
            <a:r>
              <a:rPr lang="en-GB" sz="1600" dirty="0">
                <a:solidFill>
                  <a:srgbClr val="0077B2"/>
                </a:solidFill>
                <a:latin typeface="Sylfaen" panose="010A0502050306030303" pitchFamily="18" charset="0"/>
                <a:cs typeface="Arial"/>
              </a:rPr>
              <a:t>, 2012թ.</a:t>
            </a:r>
          </a:p>
          <a:p>
            <a:pPr>
              <a:buClr>
                <a:srgbClr val="000000"/>
              </a:buClr>
            </a:pPr>
            <a:r>
              <a:rPr lang="en-GB" sz="1600" b="0" dirty="0" err="1" smtClean="0">
                <a:solidFill>
                  <a:srgbClr val="808080"/>
                </a:solidFill>
                <a:latin typeface="Sylfaen" panose="010A0502050306030303" pitchFamily="18" charset="0"/>
              </a:rPr>
              <a:t>Հազար</a:t>
            </a:r>
            <a:endParaRPr lang="en-GB" sz="1600" dirty="0">
              <a:solidFill>
                <a:srgbClr val="0077B2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4" name="AutoShape 25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92638" y="4479526"/>
            <a:ext cx="3936372" cy="51090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b="1" dirty="0" err="1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Միջազգային</a:t>
            </a:r>
            <a:r>
              <a:rPr lang="en-US" b="1" dirty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 </a:t>
            </a:r>
            <a:r>
              <a:rPr lang="en-US" b="1" dirty="0" err="1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զբոսաշրջիկների</a:t>
            </a:r>
            <a:r>
              <a:rPr lang="en-US" b="1" dirty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ներհոսք</a:t>
            </a:r>
            <a:endParaRPr lang="en-US" b="1" baseline="0" noProof="0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r>
              <a:rPr lang="en-US" baseline="0" noProof="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Միլիոն</a:t>
            </a:r>
            <a:endParaRPr lang="en-US" baseline="0" noProof="0" dirty="0">
              <a:solidFill>
                <a:srgbClr val="80808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9" name="Rectangle 3"/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բ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8" name="Rectangle 63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74944" y="4140200"/>
            <a:ext cx="3532729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20000"/>
              </a:spcBef>
              <a:buNone/>
            </a:pPr>
            <a:r>
              <a:rPr lang="hy-AM" altLang="zh-CN" sz="1200" b="1" dirty="0" smtClean="0">
                <a:latin typeface="Sylfaen" panose="010A0502050306030303" pitchFamily="18" charset="0"/>
                <a:ea typeface="SimSun" pitchFamily="2" charset="-122"/>
              </a:rPr>
              <a:t>Թիրախային շուկաներ և դիրքավորում</a:t>
            </a:r>
          </a:p>
          <a:p>
            <a:pPr lvl="1">
              <a:buFont typeface="Wingdings" pitchFamily="2" charset="2"/>
              <a:buChar char="§"/>
            </a:pP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Գերմանիա, Ավստրիա, Կենտրոնական Եվրոպա, ինչպես նաև Ռուսաստան և Թուրքիա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 </a:t>
            </a:r>
            <a:endParaRPr lang="hy-AM" altLang="zh-CN" sz="1200" dirty="0" smtClean="0">
              <a:latin typeface="Sylfaen" panose="010A0502050306030303" pitchFamily="18" charset="0"/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Վերջերս Ադրբեջանը կենտրոնացել է նաև Միջին Արևելքի շուկաների վրա: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hy-AM" altLang="zh-CN" sz="1200" dirty="0" smtClean="0">
                <a:latin typeface="Sylfaen" panose="010A0502050306030303" pitchFamily="18" charset="0"/>
                <a:ea typeface="SimSun" pitchFamily="2" charset="-122"/>
              </a:rPr>
              <a:t>Մշակույթի և զբոսաշրջության նախարարությունը մշակել է նոր պետական ծրագիր՝ ուղղված նոր նորմերի տարածմանը, զբոսաշրջության ոլորտում կրթության առաջխաղացմանը, ինչպես նաև հաճախորդների սպասարկման որակի բարձրացմանը</a:t>
            </a:r>
            <a:r>
              <a:rPr lang="en-US" altLang="zh-CN" sz="1200" dirty="0" smtClean="0">
                <a:latin typeface="Sylfaen" panose="010A0502050306030303" pitchFamily="18" charset="0"/>
                <a:ea typeface="SimSun" pitchFamily="2" charset="-122"/>
              </a:rPr>
              <a:t>:</a:t>
            </a:r>
            <a:r>
              <a:rPr lang="en-US" altLang="zh-CN" sz="1200" dirty="0">
                <a:latin typeface="Sylfaen" panose="010A0502050306030303" pitchFamily="18" charset="0"/>
                <a:ea typeface="SimSun" pitchFamily="2" charset="-122"/>
              </a:rPr>
              <a:t/>
            </a:r>
            <a:br>
              <a:rPr lang="en-US" altLang="zh-CN" sz="1200" dirty="0">
                <a:latin typeface="Sylfaen" panose="010A0502050306030303" pitchFamily="18" charset="0"/>
                <a:ea typeface="SimSun" pitchFamily="2" charset="-122"/>
              </a:rPr>
            </a:br>
            <a:r>
              <a:rPr lang="en-US" altLang="zh-CN" sz="1200" dirty="0">
                <a:latin typeface="Sylfaen" panose="010A0502050306030303" pitchFamily="18" charset="0"/>
                <a:ea typeface="SimSun" pitchFamily="2" charset="-122"/>
              </a:rPr>
              <a:t/>
            </a:r>
            <a:br>
              <a:rPr lang="en-US" altLang="zh-CN" sz="1200" dirty="0">
                <a:latin typeface="Sylfaen" panose="010A0502050306030303" pitchFamily="18" charset="0"/>
                <a:ea typeface="SimSun" pitchFamily="2" charset="-122"/>
              </a:rPr>
            </a:br>
            <a:endParaRPr lang="en-US" altLang="zh-CN" sz="1200" dirty="0">
              <a:latin typeface="Sylfaen" panose="010A0502050306030303" pitchFamily="18" charset="0"/>
              <a:ea typeface="SimSun" pitchFamily="2" charset="-122"/>
            </a:endParaRPr>
          </a:p>
          <a:p>
            <a:pPr marL="1587" lvl="1" indent="0">
              <a:spcBef>
                <a:spcPct val="20000"/>
              </a:spcBef>
              <a:buNone/>
            </a:pPr>
            <a:endParaRPr lang="en-US" altLang="zh-CN" sz="1200" b="1" dirty="0">
              <a:latin typeface="Sylfaen" panose="010A0502050306030303" pitchFamily="18" charset="0"/>
              <a:ea typeface="SimSun" pitchFamily="2" charset="-122"/>
            </a:endParaRPr>
          </a:p>
        </p:txBody>
      </p:sp>
      <p:cxnSp>
        <p:nvCxnSpPr>
          <p:cNvPr id="105" name="Straight Connector 104"/>
          <p:cNvCxnSpPr/>
          <p:nvPr>
            <p:custDataLst>
              <p:tags r:id="rId34"/>
            </p:custDataLst>
          </p:nvPr>
        </p:nvCxnSpPr>
        <p:spPr>
          <a:xfrm>
            <a:off x="4368800" y="1281242"/>
            <a:ext cx="0" cy="509892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6"/>
          <p:cNvGrpSpPr/>
          <p:nvPr>
            <p:custDataLst>
              <p:tags r:id="rId35"/>
            </p:custDataLst>
          </p:nvPr>
        </p:nvGrpSpPr>
        <p:grpSpPr>
          <a:xfrm>
            <a:off x="4140200" y="3359508"/>
            <a:ext cx="526001" cy="942388"/>
            <a:chOff x="5361031" y="3297892"/>
            <a:chExt cx="526001" cy="942388"/>
          </a:xfrm>
        </p:grpSpPr>
        <p:sp>
          <p:nvSpPr>
            <p:cNvPr id="92" name="Chevron 91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6" name="Chevron 95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pic>
        <p:nvPicPr>
          <p:cNvPr id="72" name="Picture 64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33" y="1139674"/>
            <a:ext cx="1017331" cy="43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7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0" y="3135792"/>
            <a:ext cx="1363239" cy="87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8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79" y="3135792"/>
            <a:ext cx="1424204" cy="87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7" name="Object 96"/>
          <p:cNvGraphicFramePr>
            <a:graphicFrameLocks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152194901"/>
              </p:ext>
            </p:extLst>
          </p:nvPr>
        </p:nvGraphicFramePr>
        <p:xfrm>
          <a:off x="4657724" y="1857375"/>
          <a:ext cx="3438576" cy="236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94" name="Chart" r:id="rId68" imgW="3438449" imgH="2362200" progId="MSGraph.Chart.8">
                  <p:embed followColorScheme="full"/>
                </p:oleObj>
              </mc:Choice>
              <mc:Fallback>
                <p:oleObj name="Chart" r:id="rId68" imgW="3438449" imgH="2362200" progId="MSGraph.Chart.8">
                  <p:embed followColorScheme="full"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4" y="1857375"/>
                        <a:ext cx="3438576" cy="236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>
            <p:custDataLst>
              <p:tags r:id="rId40"/>
            </p:custDataLst>
          </p:nvPr>
        </p:nvCxnSpPr>
        <p:spPr bwMode="gray">
          <a:xfrm flipH="1">
            <a:off x="8029575" y="2338388"/>
            <a:ext cx="57150" cy="6191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41"/>
            </p:custDataLst>
          </p:nvPr>
        </p:nvCxnSpPr>
        <p:spPr bwMode="gray">
          <a:xfrm flipH="1">
            <a:off x="8086725" y="2338388"/>
            <a:ext cx="4763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auto">
          <a:xfrm>
            <a:off x="8058150" y="3465577"/>
            <a:ext cx="715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050" dirty="0" err="1" smtClean="0">
                <a:latin typeface="Sylfaen" panose="010A0502050306030303" pitchFamily="18" charset="0"/>
              </a:rPr>
              <a:t>Ադրբեջանական</a:t>
            </a:r>
            <a:endParaRPr lang="en-GB" sz="1050" dirty="0" smtClean="0">
              <a:latin typeface="Sylfaen" panose="010A0502050306030303" pitchFamily="18" charset="0"/>
            </a:endParaRPr>
          </a:p>
          <a:p>
            <a:r>
              <a:rPr lang="en-GB" sz="1050" dirty="0" err="1" smtClean="0">
                <a:latin typeface="Sylfaen" panose="010A0502050306030303" pitchFamily="18" charset="0"/>
              </a:rPr>
              <a:t>փոխադրողներ</a:t>
            </a:r>
            <a:endParaRPr lang="en-GB" sz="105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19" name="Rectangle 118"/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auto">
          <a:xfrm>
            <a:off x="8029575" y="2662238"/>
            <a:ext cx="5572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050" dirty="0" err="1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Արտասահմանյան</a:t>
            </a:r>
            <a:r>
              <a:rPr lang="en-GB" sz="105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</a:p>
          <a:p>
            <a:r>
              <a:rPr lang="en-GB" sz="1050" dirty="0" err="1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հիմնական</a:t>
            </a:r>
            <a:r>
              <a:rPr lang="en-GB" sz="105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</a:p>
          <a:p>
            <a:r>
              <a:rPr lang="en-GB" sz="1050" dirty="0" err="1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փոխադրողներ</a:t>
            </a:r>
            <a:endParaRPr lang="en-GB" sz="105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0" name="Rectangle 119"/>
          <p:cNvSpPr>
            <a:spLocks noGrp="1" noChangeArrowheads="1"/>
          </p:cNvSpPr>
          <p:nvPr>
            <p:custDataLst>
              <p:tags r:id="rId44"/>
            </p:custDataLst>
          </p:nvPr>
        </p:nvSpPr>
        <p:spPr bwMode="auto">
          <a:xfrm>
            <a:off x="8116888" y="2065338"/>
            <a:ext cx="5064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050" dirty="0" err="1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Բյուջետային</a:t>
            </a:r>
            <a:r>
              <a:rPr lang="en-GB" sz="1050" dirty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 </a:t>
            </a:r>
          </a:p>
          <a:p>
            <a:r>
              <a:rPr lang="en-GB" sz="1050" dirty="0" err="1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փոխադրողներ</a:t>
            </a:r>
            <a:endParaRPr lang="en-GB" sz="105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1" name="Rectangle 120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7900988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12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2" name="Rectangle 121"/>
          <p:cNvSpPr>
            <a:spLocks noGrp="1" noChangeArrowheads="1"/>
          </p:cNvSpPr>
          <p:nvPr>
            <p:custDataLst>
              <p:tags r:id="rId46"/>
            </p:custDataLst>
          </p:nvPr>
        </p:nvSpPr>
        <p:spPr bwMode="auto">
          <a:xfrm>
            <a:off x="7564438" y="4073525"/>
            <a:ext cx="169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11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6" name="Rectangle 125"/>
          <p:cNvSpPr>
            <a:spLocks noGrp="1" noChangeArrowheads="1"/>
          </p:cNvSpPr>
          <p:nvPr>
            <p:custDataLst>
              <p:tags r:id="rId47"/>
            </p:custDataLst>
          </p:nvPr>
        </p:nvSpPr>
        <p:spPr bwMode="auto">
          <a:xfrm>
            <a:off x="7224713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10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7" name="Rectangle 126"/>
          <p:cNvSpPr>
            <a:spLocks noGrp="1" noChangeArrowheads="1"/>
          </p:cNvSpPr>
          <p:nvPr>
            <p:custDataLst>
              <p:tags r:id="rId48"/>
            </p:custDataLst>
          </p:nvPr>
        </p:nvSpPr>
        <p:spPr bwMode="auto">
          <a:xfrm>
            <a:off x="6881813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09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8" name="Rectangle 127"/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auto">
          <a:xfrm>
            <a:off x="6548438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08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29" name="Rectangle 128"/>
          <p:cNvSpPr>
            <a:spLocks noGrp="1" noChangeArrowheads="1"/>
          </p:cNvSpPr>
          <p:nvPr>
            <p:custDataLst>
              <p:tags r:id="rId50"/>
            </p:custDataLst>
          </p:nvPr>
        </p:nvSpPr>
        <p:spPr bwMode="auto">
          <a:xfrm>
            <a:off x="6205538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07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auto">
          <a:xfrm>
            <a:off x="5862638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06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Grp="1" noChangeArrowheads="1"/>
          </p:cNvSpPr>
          <p:nvPr>
            <p:custDataLst>
              <p:tags r:id="rId52"/>
            </p:custDataLst>
          </p:nvPr>
        </p:nvSpPr>
        <p:spPr bwMode="auto">
          <a:xfrm>
            <a:off x="5529263" y="4073525"/>
            <a:ext cx="180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smtClean="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05</a:t>
            </a:r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132" name="Rectangle 131"/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auto">
          <a:xfrm>
            <a:off x="5102225" y="407352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78D1D7F-D375-463F-A7BA-EC9497F3315C}" type="datetime'''''''''''''''''''''''''''''2''0''''''''''0''4'''''''''''''''">
              <a:rPr lang="en-US" sz="1200"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pPr/>
              <a:t>2004</a:t>
            </a:fld>
            <a:endParaRPr lang="en-GB" sz="1200" dirty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cxnSp>
        <p:nvCxnSpPr>
          <p:cNvPr id="134" name="Straight Connector 133"/>
          <p:cNvCxnSpPr>
            <a:cxnSpLocks/>
          </p:cNvCxnSpPr>
          <p:nvPr>
            <p:custDataLst>
              <p:tags r:id="rId54"/>
            </p:custDataLst>
          </p:nvPr>
        </p:nvCxnSpPr>
        <p:spPr bwMode="auto">
          <a:xfrm flipV="1">
            <a:off x="5592763" y="2062163"/>
            <a:ext cx="0" cy="1900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cxnSpLocks/>
          </p:cNvCxnSpPr>
          <p:nvPr>
            <p:custDataLst>
              <p:tags r:id="rId55"/>
            </p:custDataLst>
          </p:nvPr>
        </p:nvCxnSpPr>
        <p:spPr bwMode="auto">
          <a:xfrm flipV="1">
            <a:off x="7459663" y="2062163"/>
            <a:ext cx="0" cy="1900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>
            <p:custDataLst>
              <p:tags r:id="rId56"/>
            </p:custDataLst>
          </p:nvPr>
        </p:nvCxnSpPr>
        <p:spPr>
          <a:xfrm flipV="1">
            <a:off x="5711825" y="2359819"/>
            <a:ext cx="1722438" cy="773906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>
            <p:custDataLst>
              <p:tags r:id="rId57"/>
            </p:custDataLst>
          </p:nvPr>
        </p:nvCxnSpPr>
        <p:spPr>
          <a:xfrm flipV="1">
            <a:off x="7473456" y="2071688"/>
            <a:ext cx="492619" cy="287487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>
            <p:custDataLst>
              <p:tags r:id="rId58"/>
            </p:custDataLst>
          </p:nvPr>
        </p:nvSpPr>
        <p:spPr>
          <a:xfrm>
            <a:off x="5898688" y="2556853"/>
            <a:ext cx="1384035" cy="2596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8</a:t>
            </a:r>
            <a:r>
              <a:rPr lang="en-GB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% </a:t>
            </a:r>
            <a:r>
              <a:rPr lang="en-GB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տարեկան</a:t>
            </a:r>
            <a:endParaRPr lang="en-GB" sz="1200" b="1" dirty="0" smtClean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39" name="Oval 138"/>
          <p:cNvSpPr/>
          <p:nvPr>
            <p:custDataLst>
              <p:tags r:id="rId59"/>
            </p:custDataLst>
          </p:nvPr>
        </p:nvSpPr>
        <p:spPr>
          <a:xfrm>
            <a:off x="7154498" y="1771262"/>
            <a:ext cx="1503503" cy="2596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12% </a:t>
            </a:r>
            <a:r>
              <a:rPr lang="en-GB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տարեկան</a:t>
            </a:r>
            <a:endParaRPr lang="en-GB" sz="1200" b="1" dirty="0" smtClean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8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37635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4" y="278296"/>
            <a:ext cx="7301123" cy="553998"/>
          </a:xfrm>
        </p:spPr>
        <p:txBody>
          <a:bodyPr/>
          <a:lstStyle/>
          <a:p>
            <a:pPr marL="355600">
              <a:tabLst>
                <a:tab pos="355600" algn="l"/>
              </a:tabLst>
            </a:pPr>
            <a:r>
              <a:rPr lang="en-US" sz="1800" dirty="0" err="1" smtClean="0">
                <a:latin typeface="Sylfaen" panose="010A0502050306030303" pitchFamily="18" charset="0"/>
              </a:rPr>
              <a:t>Մի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</a:rPr>
              <a:t>քանի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</a:rPr>
              <a:t>պետություն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</a:rPr>
              <a:t>աջակցել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</a:rPr>
              <a:t>են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</a:rPr>
              <a:t>տեղական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latin typeface="Sylfaen" panose="010A0502050306030303" pitchFamily="18" charset="0"/>
              </a:rPr>
              <a:t>փոխադրողներին</a:t>
            </a:r>
            <a:r>
              <a:rPr lang="en-US" sz="1800" dirty="0" smtClean="0">
                <a:latin typeface="Sylfaen" panose="010A0502050306030303" pitchFamily="18" charset="0"/>
              </a:rPr>
              <a:t> ՝ </a:t>
            </a:r>
            <a:r>
              <a:rPr lang="en-US" sz="1800" dirty="0" err="1" smtClean="0">
                <a:latin typeface="Sylfaen" panose="010A0502050306030303" pitchFamily="18" charset="0"/>
              </a:rPr>
              <a:t>տրամադրելով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վարկային</a:t>
            </a:r>
            <a:r>
              <a:rPr lang="en-US" sz="1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երաշխիք</a:t>
            </a:r>
            <a:r>
              <a:rPr lang="en-US" sz="1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:</a:t>
            </a:r>
            <a:endParaRPr lang="en-US" sz="1800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pic>
        <p:nvPicPr>
          <p:cNvPr id="763906" name="Picture 2" descr="Ausri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3" y="1100667"/>
            <a:ext cx="4319536" cy="22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/>
          <p:nvPr/>
        </p:nvSpPr>
        <p:spPr>
          <a:xfrm>
            <a:off x="1238467" y="1320947"/>
            <a:ext cx="26625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latin typeface="Sylfaen" panose="010A0502050306030303" pitchFamily="18" charset="0"/>
              </a:rPr>
              <a:t>Ճամայկա</a:t>
            </a:r>
            <a:r>
              <a:rPr lang="en-US" sz="1200" b="1" dirty="0" smtClean="0">
                <a:latin typeface="Sylfaen" panose="010A0502050306030303" pitchFamily="18" charset="0"/>
              </a:rPr>
              <a:t>, </a:t>
            </a:r>
            <a:r>
              <a:rPr lang="en-US" sz="1200" dirty="0" smtClean="0">
                <a:latin typeface="Sylfaen" panose="010A0502050306030303" pitchFamily="18" charset="0"/>
              </a:rPr>
              <a:t>2009թ. </a:t>
            </a:r>
            <a:r>
              <a:rPr lang="en-US" sz="1200" dirty="0" err="1" smtClean="0">
                <a:latin typeface="Sylfaen" panose="010A0502050306030303" pitchFamily="18" charset="0"/>
              </a:rPr>
              <a:t>հունիս</a:t>
            </a:r>
            <a:endParaRPr lang="en-US" sz="1200" dirty="0">
              <a:latin typeface="Sylfaen" panose="010A0502050306030303" pitchFamily="18" charset="0"/>
            </a:endParaRPr>
          </a:p>
        </p:txBody>
      </p:sp>
      <p:pic>
        <p:nvPicPr>
          <p:cNvPr id="763909" name="Picture 5" descr="http://www.mapsofworld.com/images/world-countries-flags/jamaica-fla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9" y="1291587"/>
            <a:ext cx="485414" cy="3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 txBox="1"/>
          <p:nvPr/>
        </p:nvSpPr>
        <p:spPr>
          <a:xfrm>
            <a:off x="480613" y="1684535"/>
            <a:ext cx="40099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b="1" dirty="0" smtClean="0">
                <a:latin typeface="Sylfaen" panose="010A0502050306030303" pitchFamily="18" charset="0"/>
              </a:rPr>
              <a:t>Ճամայկայի խորհրդարանը հաստատե</a:t>
            </a:r>
            <a:r>
              <a:rPr lang="en-US" sz="1200" b="1" dirty="0" smtClean="0">
                <a:latin typeface="Sylfaen" panose="010A0502050306030303" pitchFamily="18" charset="0"/>
              </a:rPr>
              <a:t>ց</a:t>
            </a:r>
            <a:r>
              <a:rPr lang="hy-AM" sz="1200" b="1" dirty="0" smtClean="0">
                <a:latin typeface="Sylfaen" panose="010A0502050306030303" pitchFamily="18" charset="0"/>
              </a:rPr>
              <a:t> Air Jamaica-ին 101.8 մլն ԱՄՆ դոլարի վարկային երաշխիքի տրամադրումը</a:t>
            </a:r>
            <a:r>
              <a:rPr lang="en-US" sz="1200" b="1" dirty="0" smtClean="0">
                <a:latin typeface="Sylfaen" panose="010A0502050306030303" pitchFamily="18" charset="0"/>
              </a:rPr>
              <a:t>:</a:t>
            </a:r>
            <a:r>
              <a:rPr lang="hy-AM" sz="1200" b="1" dirty="0" smtClean="0">
                <a:latin typeface="Sylfaen" panose="010A0502050306030303" pitchFamily="18" charset="0"/>
              </a:rPr>
              <a:t> </a:t>
            </a:r>
          </a:p>
          <a:p>
            <a:r>
              <a:rPr lang="hy-AM" sz="1200" dirty="0" smtClean="0">
                <a:latin typeface="Sylfaen" panose="010A0502050306030303" pitchFamily="18" charset="0"/>
              </a:rPr>
              <a:t>Գումարը կուղղվի ազգային ավիաուղիների </a:t>
            </a:r>
            <a:r>
              <a:rPr lang="hy-AM" sz="1200" b="1" dirty="0" smtClean="0">
                <a:latin typeface="Sylfaen" panose="010A0502050306030303" pitchFamily="18" charset="0"/>
              </a:rPr>
              <a:t>շրջանառու միջոցներ</a:t>
            </a:r>
            <a:r>
              <a:rPr lang="en-US" sz="1200" b="1" dirty="0" smtClean="0">
                <a:latin typeface="Sylfaen" panose="010A0502050306030303" pitchFamily="18" charset="0"/>
              </a:rPr>
              <a:t>ի</a:t>
            </a:r>
            <a:r>
              <a:rPr lang="hy-AM" sz="1200" b="1" dirty="0" smtClean="0">
                <a:latin typeface="Sylfaen" panose="010A0502050306030303" pitchFamily="18" charset="0"/>
              </a:rPr>
              <a:t> համալրմանը</a:t>
            </a:r>
            <a:r>
              <a:rPr lang="hy-AM" sz="1200" dirty="0" smtClean="0">
                <a:latin typeface="Sylfaen" panose="010A0502050306030303" pitchFamily="18" charset="0"/>
              </a:rPr>
              <a:t>, քանի որ ներկա պահին </a:t>
            </a:r>
            <a:r>
              <a:rPr lang="en-US" sz="1200" dirty="0" err="1" smtClean="0">
                <a:latin typeface="Sylfaen" panose="010A0502050306030303" pitchFamily="18" charset="0"/>
              </a:rPr>
              <a:t>ընկերությունը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hy-AM" sz="1200" dirty="0" smtClean="0">
                <a:latin typeface="Sylfaen" panose="010A0502050306030303" pitchFamily="18" charset="0"/>
              </a:rPr>
              <a:t>դրամի կարիք </a:t>
            </a:r>
            <a:r>
              <a:rPr lang="en-US" sz="1200" dirty="0" smtClean="0">
                <a:latin typeface="Sylfaen" panose="010A0502050306030303" pitchFamily="18" charset="0"/>
              </a:rPr>
              <a:t>է</a:t>
            </a:r>
            <a:r>
              <a:rPr lang="hy-AM" sz="1200" dirty="0" smtClean="0">
                <a:latin typeface="Sylfaen" panose="010A0502050306030303" pitchFamily="18" charset="0"/>
              </a:rPr>
              <a:t> զգում: Վարկը կֆինանսավորվի մի քանի հաստատությունների կողմից, ներառյալ Scotiabank-ը, Ազգային առևտրային բանկը …</a:t>
            </a:r>
            <a:endParaRPr lang="hy-AM" sz="1200" dirty="0">
              <a:latin typeface="Sylfaen" panose="010A0502050306030303" pitchFamily="18" charset="0"/>
            </a:endParaRPr>
          </a:p>
        </p:txBody>
      </p:sp>
      <p:pic>
        <p:nvPicPr>
          <p:cNvPr id="13" name="Picture 2" descr="Ausri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4" y="1828799"/>
            <a:ext cx="4198937" cy="35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/>
          <p:cNvSpPr txBox="1"/>
          <p:nvPr/>
        </p:nvSpPr>
        <p:spPr>
          <a:xfrm>
            <a:off x="5741816" y="2185548"/>
            <a:ext cx="26625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latin typeface="Sylfaen" panose="010A0502050306030303" pitchFamily="18" charset="0"/>
              </a:rPr>
              <a:t>Մալայզիա</a:t>
            </a:r>
            <a:r>
              <a:rPr lang="en-US" sz="1200" b="1" dirty="0" smtClean="0">
                <a:latin typeface="Sylfaen" panose="010A0502050306030303" pitchFamily="18" charset="0"/>
              </a:rPr>
              <a:t>, </a:t>
            </a:r>
            <a:r>
              <a:rPr lang="en-US" sz="1200" dirty="0" smtClean="0">
                <a:latin typeface="Sylfaen" panose="010A0502050306030303" pitchFamily="18" charset="0"/>
              </a:rPr>
              <a:t>2012թ. </a:t>
            </a:r>
            <a:r>
              <a:rPr lang="en-US" sz="1200" dirty="0" err="1" smtClean="0">
                <a:latin typeface="Sylfaen" panose="010A0502050306030303" pitchFamily="18" charset="0"/>
              </a:rPr>
              <a:t>նոյեմբեր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16" name="Rectangle 6"/>
          <p:cNvSpPr txBox="1"/>
          <p:nvPr/>
        </p:nvSpPr>
        <p:spPr>
          <a:xfrm>
            <a:off x="5003798" y="2498508"/>
            <a:ext cx="374226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dirty="0" smtClean="0">
                <a:latin typeface="Sylfaen" panose="010A0502050306030303" pitchFamily="18" charset="0"/>
              </a:rPr>
              <a:t>«</a:t>
            </a:r>
            <a:r>
              <a:rPr lang="hy-AM" sz="1200" b="1" dirty="0" smtClean="0">
                <a:latin typeface="Sylfaen" panose="010A0502050306030303" pitchFamily="18" charset="0"/>
              </a:rPr>
              <a:t>Մալա</a:t>
            </a:r>
            <a:r>
              <a:rPr lang="en-US" sz="1200" b="1" dirty="0" smtClean="0">
                <a:latin typeface="Sylfaen" panose="010A0502050306030303" pitchFamily="18" charset="0"/>
              </a:rPr>
              <a:t>յ</a:t>
            </a:r>
            <a:r>
              <a:rPr lang="hy-AM" sz="1200" b="1" dirty="0" smtClean="0">
                <a:latin typeface="Sylfaen" panose="010A0502050306030303" pitchFamily="18" charset="0"/>
              </a:rPr>
              <a:t>զիական ավիաուղիները</a:t>
            </a:r>
            <a:r>
              <a:rPr lang="hy-AM" sz="1200" dirty="0" smtClean="0">
                <a:latin typeface="Sylfaen" panose="010A0502050306030303" pitchFamily="18" charset="0"/>
              </a:rPr>
              <a:t>» (MAS) </a:t>
            </a:r>
            <a:r>
              <a:rPr lang="en-US" sz="1200" dirty="0" err="1" smtClean="0">
                <a:latin typeface="Sylfaen" panose="010A0502050306030303" pitchFamily="18" charset="0"/>
              </a:rPr>
              <a:t>թողարկում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hy-AM" sz="1200" dirty="0" smtClean="0">
                <a:latin typeface="Sylfaen" panose="010A0502050306030303" pitchFamily="18" charset="0"/>
              </a:rPr>
              <a:t>են </a:t>
            </a:r>
            <a:r>
              <a:rPr lang="hy-AM" sz="1200" b="1" dirty="0" smtClean="0">
                <a:latin typeface="Sylfaen" panose="010A0502050306030303" pitchFamily="18" charset="0"/>
              </a:rPr>
              <a:t>պետության կողմից երաշխավորված պարտատոմսեր</a:t>
            </a:r>
            <a:r>
              <a:rPr lang="hy-AM" sz="1200" dirty="0" smtClean="0">
                <a:latin typeface="Sylfaen" panose="010A0502050306030303" pitchFamily="18" charset="0"/>
              </a:rPr>
              <a:t> </a:t>
            </a:r>
            <a:r>
              <a:rPr lang="hy-AM" sz="1200" b="1" dirty="0" smtClean="0">
                <a:latin typeface="Sylfaen" panose="010A0502050306030303" pitchFamily="18" charset="0"/>
              </a:rPr>
              <a:t>Airbus տեսակի 8 օդանավի, </a:t>
            </a:r>
            <a:r>
              <a:rPr lang="hy-AM" sz="1200" dirty="0" smtClean="0">
                <a:latin typeface="Sylfaen" panose="010A0502050306030303" pitchFamily="18" charset="0"/>
              </a:rPr>
              <a:t>այդ թվում</a:t>
            </a:r>
            <a:r>
              <a:rPr lang="en-US" sz="1200" dirty="0" smtClean="0">
                <a:latin typeface="Sylfaen" panose="010A0502050306030303" pitchFamily="18" charset="0"/>
              </a:rPr>
              <a:t>`</a:t>
            </a:r>
            <a:r>
              <a:rPr lang="hy-AM" sz="1200" dirty="0" smtClean="0">
                <a:latin typeface="Sylfaen" panose="010A0502050306030303" pitchFamily="18" charset="0"/>
              </a:rPr>
              <a:t> A380 օդանավերի ձեռքբերման </a:t>
            </a:r>
            <a:r>
              <a:rPr lang="en-US" sz="1200" dirty="0" err="1" smtClean="0">
                <a:latin typeface="Sylfaen" panose="010A0502050306030303" pitchFamily="18" charset="0"/>
              </a:rPr>
              <a:t>նպատակով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hy-AM" sz="1200" b="1" dirty="0" smtClean="0">
                <a:latin typeface="Sylfaen" panose="010A0502050306030303" pitchFamily="18" charset="0"/>
              </a:rPr>
              <a:t>միլիարդավոր ռինգիտ ներգրավելու </a:t>
            </a:r>
            <a:r>
              <a:rPr lang="en-US" sz="1200" b="1" dirty="0" err="1" smtClean="0">
                <a:latin typeface="Sylfaen" panose="010A0502050306030303" pitchFamily="18" charset="0"/>
              </a:rPr>
              <a:t>համար</a:t>
            </a:r>
            <a:r>
              <a:rPr lang="hy-AM" sz="1200" b="1" dirty="0" smtClean="0">
                <a:latin typeface="Sylfaen" panose="010A0502050306030303" pitchFamily="18" charset="0"/>
              </a:rPr>
              <a:t>:</a:t>
            </a:r>
            <a:endParaRPr lang="hy-AM" sz="1200" dirty="0" smtClean="0">
              <a:latin typeface="Sylfaen" panose="010A0502050306030303" pitchFamily="18" charset="0"/>
            </a:endParaRPr>
          </a:p>
          <a:p>
            <a:r>
              <a:rPr lang="hy-AM" sz="1200" dirty="0" smtClean="0">
                <a:latin typeface="Sylfaen" panose="010A0502050306030303" pitchFamily="18" charset="0"/>
              </a:rPr>
              <a:t>Օժանդակություն պետության կողմից երաշխավորված իսլամական պարտատոմսերի թողարկմանը, ինչը թույլ կտա ներգրավել մինչև 5.3 մլրդ ռինգիտ (1.73 մլրդ ԱՄՆ դոլար) «</a:t>
            </a:r>
            <a:r>
              <a:rPr lang="hy-AM" sz="1200" b="1" dirty="0" smtClean="0">
                <a:latin typeface="Sylfaen" panose="010A0502050306030303" pitchFamily="18" charset="0"/>
              </a:rPr>
              <a:t>Մալա</a:t>
            </a:r>
            <a:r>
              <a:rPr lang="en-US" sz="1200" b="1" dirty="0" smtClean="0">
                <a:latin typeface="Sylfaen" panose="010A0502050306030303" pitchFamily="18" charset="0"/>
              </a:rPr>
              <a:t>յ</a:t>
            </a:r>
            <a:r>
              <a:rPr lang="hy-AM" sz="1200" b="1" dirty="0" smtClean="0">
                <a:latin typeface="Sylfaen" panose="010A0502050306030303" pitchFamily="18" charset="0"/>
              </a:rPr>
              <a:t>զիական ավիաուղիների</a:t>
            </a:r>
            <a:r>
              <a:rPr lang="hy-AM" sz="1200" dirty="0" smtClean="0">
                <a:latin typeface="Sylfaen" panose="010A0502050306030303" pitchFamily="18" charset="0"/>
              </a:rPr>
              <a:t>» համար: Այս գումարը կուղղվի ավիաուղիների կողմից 6 նոր A380 օդանավերի և 2 նոր Airbus A330 օդանավերի, Boeing 737-800 և Boeing 747-400 օդանավերի ձեռքբերմանը</a:t>
            </a:r>
            <a:r>
              <a:rPr lang="en-US" sz="1200" dirty="0" smtClean="0">
                <a:latin typeface="Sylfaen" panose="010A0502050306030303" pitchFamily="18" charset="0"/>
              </a:rPr>
              <a:t>:</a:t>
            </a:r>
            <a:endParaRPr lang="en-US" sz="1200" dirty="0">
              <a:latin typeface="Sylfaen" panose="010A0502050306030303" pitchFamily="18" charset="0"/>
            </a:endParaRPr>
          </a:p>
        </p:txBody>
      </p:sp>
      <p:pic>
        <p:nvPicPr>
          <p:cNvPr id="763917" name="Picture 13" descr="http://t3.gstatic.com/images?q=tbn:ANd9GcSqGWltGPybYLIDsY6Cd4yDmofrDkZbe_pi5tntlvtPrZj6v4KvYzHhcnul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40" y="2132715"/>
            <a:ext cx="485414" cy="3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usri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0" y="3394822"/>
            <a:ext cx="4474985" cy="31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 txBox="1"/>
          <p:nvPr/>
        </p:nvSpPr>
        <p:spPr>
          <a:xfrm>
            <a:off x="1240801" y="3661431"/>
            <a:ext cx="29381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latin typeface="Sylfaen" panose="010A0502050306030303" pitchFamily="18" charset="0"/>
              </a:rPr>
              <a:t>Հարավային</a:t>
            </a:r>
            <a:r>
              <a:rPr lang="en-US" sz="1200" b="1" dirty="0" smtClean="0">
                <a:latin typeface="Sylfaen" panose="010A0502050306030303" pitchFamily="18" charset="0"/>
              </a:rPr>
              <a:t> </a:t>
            </a:r>
            <a:r>
              <a:rPr lang="en-US" sz="1200" b="1" dirty="0" err="1" smtClean="0">
                <a:latin typeface="Sylfaen" panose="010A0502050306030303" pitchFamily="18" charset="0"/>
              </a:rPr>
              <a:t>Աֆրիկա</a:t>
            </a:r>
            <a:r>
              <a:rPr lang="en-US" sz="1200" b="1" dirty="0" smtClean="0">
                <a:latin typeface="Sylfaen" panose="010A0502050306030303" pitchFamily="18" charset="0"/>
              </a:rPr>
              <a:t>, </a:t>
            </a:r>
            <a:r>
              <a:rPr lang="en-US" sz="1200" dirty="0" smtClean="0">
                <a:latin typeface="Sylfaen" panose="010A0502050306030303" pitchFamily="18" charset="0"/>
              </a:rPr>
              <a:t>2012թ. </a:t>
            </a:r>
            <a:r>
              <a:rPr lang="en-US" sz="1200" dirty="0" err="1" smtClean="0">
                <a:latin typeface="Sylfaen" panose="010A0502050306030303" pitchFamily="18" charset="0"/>
              </a:rPr>
              <a:t>հոկտեմբեր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22" name="Rectangle 6"/>
          <p:cNvSpPr txBox="1"/>
          <p:nvPr/>
        </p:nvSpPr>
        <p:spPr>
          <a:xfrm>
            <a:off x="405502" y="4017105"/>
            <a:ext cx="41601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b="1" dirty="0" smtClean="0">
                <a:latin typeface="Sylfaen" panose="010A0502050306030303" pitchFamily="18" charset="0"/>
              </a:rPr>
              <a:t>Հարավաֆրիկյան կառավարությունը տրամադրել է 5 մլրդ ռանդի (594 մլն ԱՄՆ դոլար) երաշխիք երկրի գլխավոր փոխադրող «Հարավաֆրիկյան ավիաուղիներին»՝ ֆինանսական շուկաների մուտքը փոխադրողի համար մատչելի դարձնելու նպատակով:</a:t>
            </a:r>
          </a:p>
          <a:p>
            <a:r>
              <a:rPr lang="en-US" sz="1200" dirty="0" err="1" smtClean="0">
                <a:latin typeface="Sylfaen" panose="010A0502050306030303" pitchFamily="18" charset="0"/>
              </a:rPr>
              <a:t>Ըստ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hy-AM" sz="1200" dirty="0" smtClean="0">
                <a:latin typeface="Sylfaen" panose="010A0502050306030303" pitchFamily="18" charset="0"/>
              </a:rPr>
              <a:t>Պետական հիմնարկների վարչության հայտարարությա</a:t>
            </a:r>
            <a:r>
              <a:rPr lang="en-US" sz="1200" dirty="0" smtClean="0">
                <a:latin typeface="Sylfaen" panose="010A0502050306030303" pitchFamily="18" charset="0"/>
              </a:rPr>
              <a:t>ն`</a:t>
            </a:r>
            <a:r>
              <a:rPr lang="hy-AM" sz="1200" dirty="0" smtClean="0">
                <a:latin typeface="Sylfaen" panose="010A0502050306030303" pitchFamily="18" charset="0"/>
              </a:rPr>
              <a:t> </a:t>
            </a:r>
            <a:r>
              <a:rPr lang="hy-AM" sz="1200" b="1" dirty="0" smtClean="0">
                <a:latin typeface="Sylfaen" panose="010A0502050306030303" pitchFamily="18" charset="0"/>
              </a:rPr>
              <a:t>այս աջակցությունը հնարավորություն  կտա «Հարավաֆրիկյան ավիաուղիներին» վարկ ստանալ ֆինանսական շուկաներում՝</a:t>
            </a:r>
            <a:r>
              <a:rPr lang="hy-AM" sz="1200" dirty="0" smtClean="0">
                <a:latin typeface="Sylfaen" panose="010A0502050306030303" pitchFamily="18" charset="0"/>
              </a:rPr>
              <a:t> «ապահովելով նրանց անխափան գործուն</a:t>
            </a:r>
            <a:r>
              <a:rPr lang="en-US" sz="1200" dirty="0" smtClean="0">
                <a:latin typeface="Sylfaen" panose="010A0502050306030303" pitchFamily="18" charset="0"/>
              </a:rPr>
              <a:t>ե</a:t>
            </a:r>
            <a:r>
              <a:rPr lang="hy-AM" sz="1200" dirty="0" smtClean="0">
                <a:latin typeface="Sylfaen" panose="010A0502050306030303" pitchFamily="18" charset="0"/>
              </a:rPr>
              <a:t>ությունը»:</a:t>
            </a:r>
          </a:p>
          <a:p>
            <a:r>
              <a:rPr lang="hy-AM" sz="1200" dirty="0" smtClean="0">
                <a:latin typeface="Sylfaen" panose="010A0502050306030303" pitchFamily="18" charset="0"/>
              </a:rPr>
              <a:t>Նաև նշվեց, որ երաշխիքն ուժի մեջ կմտնի 2012թ. սեպտեմբերի 1-ից և կգործի 2 տարի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ժամկետով</a:t>
            </a:r>
            <a:r>
              <a:rPr lang="hy-AM" sz="1200" dirty="0" smtClean="0">
                <a:latin typeface="Sylfaen" panose="010A0502050306030303" pitchFamily="18" charset="0"/>
              </a:rPr>
              <a:t>:</a:t>
            </a:r>
            <a:endParaRPr lang="hy-AM" sz="1200" dirty="0">
              <a:latin typeface="Sylfaen" panose="010A0502050306030303" pitchFamily="18" charset="0"/>
            </a:endParaRPr>
          </a:p>
        </p:txBody>
      </p:sp>
      <p:pic>
        <p:nvPicPr>
          <p:cNvPr id="763924" name="Picture 20" descr="http://t0.gstatic.com/images?q=tbn:ANd9GcQVT0isTNvh8mTwE1TA7oMTfo4QB25Qy1KyYmE4Bcq7OFGc92x1tGj9p5nv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5" y="3633499"/>
            <a:ext cx="485414" cy="3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cK 5. Source"/>
          <p:cNvSpPr>
            <a:spLocks noChangeArrowheads="1"/>
          </p:cNvSpPr>
          <p:nvPr/>
        </p:nvSpPr>
        <p:spPr bwMode="auto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մամուլի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ուսումնասիրություն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1" name="McK 1. On-page tracker"/>
          <p:cNvSpPr>
            <a:spLocks noChangeArrowheads="1"/>
          </p:cNvSpPr>
          <p:nvPr/>
        </p:nvSpPr>
        <p:spPr bwMode="gray">
          <a:xfrm>
            <a:off x="174944" y="0"/>
            <a:ext cx="50013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55600"/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Միջոցառումներ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. 2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Օժանդակություն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տեղական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փոխադրողին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ea typeface="+mj-ea"/>
              <a:sym typeface="Arial"/>
            </a:endParaRPr>
          </a:p>
        </p:txBody>
      </p:sp>
      <p:sp>
        <p:nvSpPr>
          <p:cNvPr id="26" name="Rectangle 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բ</a:t>
            </a:r>
            <a:endParaRPr lang="en-US" sz="20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1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7620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0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6" y="196910"/>
            <a:ext cx="7617437" cy="715581"/>
          </a:xfrm>
        </p:spPr>
        <p:txBody>
          <a:bodyPr/>
          <a:lstStyle/>
          <a:p>
            <a:pPr marL="355600"/>
            <a:r>
              <a:rPr lang="hy-AM" sz="1550" dirty="0" smtClean="0">
                <a:latin typeface="Sylfaen" panose="010A0502050306030303" pitchFamily="18" charset="0"/>
              </a:rPr>
              <a:t>Ճգնաժամային տարածաշրջանների հետ օդային հաղորդակցությունն ապահովելու նպատակով ՄԱԿ-ը հաճախ </a:t>
            </a:r>
            <a:r>
              <a:rPr lang="hy-AM" sz="1550" dirty="0" smtClean="0">
                <a:solidFill>
                  <a:schemeClr val="tx1"/>
                </a:solidFill>
                <a:latin typeface="Sylfaen" panose="010A0502050306030303" pitchFamily="18" charset="0"/>
              </a:rPr>
              <a:t>կազմակերպում է չարտերայի</a:t>
            </a:r>
            <a:r>
              <a:rPr lang="en-US" sz="1550" dirty="0" smtClean="0">
                <a:solidFill>
                  <a:schemeClr val="tx1"/>
                </a:solidFill>
                <a:latin typeface="Sylfaen" panose="010A0502050306030303" pitchFamily="18" charset="0"/>
              </a:rPr>
              <a:t>ն</a:t>
            </a:r>
            <a:r>
              <a:rPr lang="hy-AM" sz="155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hy-AM" sz="1550" dirty="0" smtClean="0">
                <a:latin typeface="Sylfaen" panose="010A0502050306030303" pitchFamily="18" charset="0"/>
              </a:rPr>
              <a:t>չվերթներ՝ դիմելով կապալառուների օգնությանը, օր.՝ Gryphon ավիաուղիներին:</a:t>
            </a:r>
            <a:endParaRPr lang="hy-AM" sz="1550" dirty="0">
              <a:latin typeface="Sylfaen" panose="010A0502050306030303" pitchFamily="18" charset="0"/>
            </a:endParaRPr>
          </a:p>
        </p:txBody>
      </p:sp>
      <p:sp>
        <p:nvSpPr>
          <p:cNvPr id="9" name="Rectangle 9"/>
          <p:cNvSpPr txBox="1">
            <a:spLocks/>
          </p:cNvSpPr>
          <p:nvPr/>
        </p:nvSpPr>
        <p:spPr>
          <a:xfrm>
            <a:off x="203084" y="1708329"/>
            <a:ext cx="4327992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ՄԱԿ-ի 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մարդասիրական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օդային փոխադրումներ</a:t>
            </a: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Ուղևորների և բեռների փոխադրումներ առևտրային ավիաուղիներ չունեցող շրջաններում</a:t>
            </a: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Ճգնաժամային իրավիճակներում օդանավի անձնակազմը հավաքվում է և աշխատանքի անցնում 48 ժամվա ընթացքում:</a:t>
            </a: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Օդանավերը վարձակալվում են մատակար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ար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ներից (օր.՝ Trans Capital Air) աճուրդի կազմակերպման միջոցով:</a:t>
            </a:r>
          </a:p>
          <a:p>
            <a:pPr lvl="1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Փաստեր՝ օդային փոխադրումները Աֆղանստանում 2008թ. </a:t>
            </a:r>
            <a:endParaRPr lang="hy-AM" sz="1400" baseline="30000" dirty="0" smtClean="0">
              <a:latin typeface="Sylfaen" panose="010A0502050306030303" pitchFamily="18" charset="0"/>
              <a:cs typeface="Arial" pitchFamily="34" charset="0"/>
            </a:endParaRP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35.000 ուղևորների և 560 տոննա բեռի փոխադրում</a:t>
            </a: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3 օդանավ (30-ից 105 նստատեղ)</a:t>
            </a: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Ուղղությունները՝ 9 ներքին և 3 միջազգային (Դուբայ, Իսլամաբադ, Տաջիկստան)</a:t>
            </a:r>
          </a:p>
          <a:p>
            <a:pPr lvl="2">
              <a:spcBef>
                <a:spcPct val="25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Ծախսերի 60%-ը փոխհատուցվել է ուղ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եվ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արձի հաշվին, ՄԱԿ-ի ծախսը կազմել է 7 մլն ԱՄՆ դոլար</a:t>
            </a:r>
            <a:r>
              <a:rPr lang="hy-AM" sz="1400" baseline="30000" dirty="0" smtClean="0">
                <a:latin typeface="Sylfaen" panose="010A0502050306030303" pitchFamily="18" charset="0"/>
                <a:cs typeface="Arial" pitchFamily="34" charset="0"/>
              </a:rPr>
              <a:t>1</a:t>
            </a:r>
            <a:endParaRPr lang="hy-AM" sz="1400" baseline="30000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1" name="Rectangle 9"/>
          <p:cNvSpPr txBox="1">
            <a:spLocks/>
          </p:cNvSpPr>
          <p:nvPr/>
        </p:nvSpPr>
        <p:spPr>
          <a:xfrm>
            <a:off x="4800600" y="1887431"/>
            <a:ext cx="43434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Gryphon ավիաուղիներ</a:t>
            </a:r>
            <a:r>
              <a:rPr lang="en-US" sz="1400" dirty="0" smtClean="0">
                <a:latin typeface="Sylfaen" panose="010A0502050306030303" pitchFamily="18" charset="0"/>
                <a:cs typeface="Arial" pitchFamily="34" charset="0"/>
              </a:rPr>
              <a:t>ն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իրականացնում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են չարտերային և 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կանոնավոր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օդային փոխադրումներ Միջին Արևելքում, Հարավ-Կենտրոնական Ասիայում, Եվրոպայում և Աֆրիկայում: </a:t>
            </a:r>
          </a:p>
          <a:p>
            <a:pPr lvl="1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Պատերազմի սկզբից </a:t>
            </a:r>
            <a:r>
              <a:rPr lang="en-US" sz="1400" dirty="0" smtClean="0">
                <a:latin typeface="Sylfaen" panose="010A0502050306030303" pitchFamily="18" charset="0"/>
                <a:cs typeface="Arial" pitchFamily="34" charset="0"/>
              </a:rPr>
              <a:t>ի 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վեր</a:t>
            </a:r>
            <a:r>
              <a:rPr lang="en-US" sz="1400" dirty="0" smtClean="0">
                <a:latin typeface="Sylfaen" panose="010A0502050306030303" pitchFamily="18" charset="0"/>
                <a:cs typeface="Arial" pitchFamily="34" charset="0"/>
              </a:rPr>
              <a:t>՝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դեպի Բաղդադ 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կանոնավոր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չվերթներ իրականացնող առաջին ավի</a:t>
            </a:r>
            <a:r>
              <a:rPr lang="en-US" sz="1400" dirty="0" smtClean="0">
                <a:latin typeface="Sylfaen" panose="010A0502050306030303" pitchFamily="18" charset="0"/>
                <a:cs typeface="Arial" pitchFamily="34" charset="0"/>
              </a:rPr>
              <a:t>ա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ուղիներ</a:t>
            </a:r>
            <a:r>
              <a:rPr lang="en-US" sz="1400" dirty="0" smtClean="0">
                <a:latin typeface="Sylfaen" panose="010A0502050306030303" pitchFamily="18" charset="0"/>
                <a:cs typeface="Arial" pitchFamily="34" charset="0"/>
              </a:rPr>
              <a:t>ն ե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ն </a:t>
            </a:r>
          </a:p>
          <a:p>
            <a:pPr lvl="1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Չվերթների սպասարկման, իրականացման և կազմակերպման նպատակով ընկերությունում աշխատում են ավիացիայի փորձառու մասնագետներ և ռազմական վետերաններ:</a:t>
            </a:r>
          </a:p>
          <a:p>
            <a:pPr lvl="1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Պայմանագիր է կնքել ԱՄՆ-ի հետ դեպի մի քանի ճգնաժամային տարածաշրջան</a:t>
            </a:r>
            <a:r>
              <a:rPr lang="en-US" sz="1400" dirty="0" err="1" smtClean="0">
                <a:latin typeface="Sylfaen" panose="010A0502050306030303" pitchFamily="18" charset="0"/>
                <a:cs typeface="Arial" pitchFamily="34" charset="0"/>
              </a:rPr>
              <a:t>ներ</a:t>
            </a: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 չվերթներ իրականացնելու նպատակով: </a:t>
            </a:r>
          </a:p>
          <a:p>
            <a:pPr lvl="2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Քուվեյթ – Իրաք (շաբաթական 4 անգամ)</a:t>
            </a:r>
          </a:p>
          <a:p>
            <a:pPr lvl="2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Քուվեյթ – Աֆղանստան (շաբաթական 3 անգամ)</a:t>
            </a:r>
          </a:p>
          <a:p>
            <a:pPr lvl="2">
              <a:spcBef>
                <a:spcPct val="50000"/>
              </a:spcBef>
            </a:pPr>
            <a:r>
              <a:rPr lang="hy-AM" sz="1400" dirty="0" smtClean="0">
                <a:latin typeface="Sylfaen" panose="010A0502050306030303" pitchFamily="18" charset="0"/>
                <a:cs typeface="Arial" pitchFamily="34" charset="0"/>
              </a:rPr>
              <a:t>Դուբայ – Աֆղանստան (շաբաթական 3 անգամ)</a:t>
            </a:r>
          </a:p>
        </p:txBody>
      </p:sp>
      <p:sp>
        <p:nvSpPr>
          <p:cNvPr id="17" name="Rectangle 17"/>
          <p:cNvSpPr txBox="1">
            <a:spLocks/>
          </p:cNvSpPr>
          <p:nvPr/>
        </p:nvSpPr>
        <p:spPr>
          <a:xfrm>
            <a:off x="266834" y="1091031"/>
            <a:ext cx="4313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hy-AM" sz="15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Օր.՝ ՄԱԿ-ի օդային փոխադրումները Աֆղանստանում</a:t>
            </a:r>
            <a:endParaRPr lang="hy-AM" sz="15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9" name="Rectangle 17"/>
          <p:cNvSpPr txBox="1">
            <a:spLocks/>
          </p:cNvSpPr>
          <p:nvPr/>
        </p:nvSpPr>
        <p:spPr>
          <a:xfrm>
            <a:off x="4953000" y="1031232"/>
            <a:ext cx="401605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60350" lvl="1" indent="-258763" defTabSz="913526" eaLnBrk="1" hangingPunct="1">
              <a:buClr>
                <a:schemeClr val="accent5"/>
              </a:buClr>
              <a:buSzPct val="10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5138" lvl="2" indent="-203200" defTabSz="913526" eaLnBrk="1" hangingPunct="1">
              <a:buClr>
                <a:schemeClr val="accent5"/>
              </a:buClr>
              <a:buSzPct val="13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90563" lvl="3" indent="-225425" defTabSz="913526" eaLnBrk="1" hangingPunct="1">
              <a:buClr>
                <a:schemeClr val="accent5"/>
              </a:buClr>
              <a:buSzPct val="80000"/>
              <a:buFont typeface="Wingdings" pitchFamily="2" charset="2"/>
              <a:buChar char="Ø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865188" lvl="4" indent="-174625" defTabSz="913526" eaLnBrk="1" hangingPunct="1">
              <a:buClr>
                <a:schemeClr val="accent5"/>
              </a:buClr>
              <a:buSzPct val="100000"/>
              <a:buFont typeface="Arial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hy-AM" sz="15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Gryphon ավիաուղիներ</a:t>
            </a:r>
            <a:r>
              <a:rPr lang="en-US" sz="15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</a:t>
            </a:r>
            <a:r>
              <a:rPr lang="hy-AM" sz="15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իրականացնում են չվերթներ </a:t>
            </a:r>
            <a:r>
              <a:rPr lang="hy-AM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դեպի մի </a:t>
            </a: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քանի</a:t>
            </a:r>
            <a:r>
              <a:rPr lang="en-US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hy-AM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ճգնաժամային տարածաշրջան</a:t>
            </a: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ներ</a:t>
            </a:r>
            <a:endParaRPr lang="hy-AM" sz="1500" b="1" dirty="0">
              <a:solidFill>
                <a:srgbClr val="0077B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8" name="McK 5. Source"/>
          <p:cNvSpPr>
            <a:spLocks noChangeArrowheads="1"/>
          </p:cNvSpPr>
          <p:nvPr/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hy-AM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Աղբյուր՝ մամուլի ուսումնասիրություն, տարբեր ընկերությունների կայքեր</a:t>
            </a:r>
            <a:endParaRPr lang="hy-AM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2" name="McK 4. Footnote"/>
          <p:cNvSpPr txBox="1">
            <a:spLocks noChangeArrowheads="1"/>
          </p:cNvSpPr>
          <p:nvPr/>
        </p:nvSpPr>
        <p:spPr bwMode="auto">
          <a:xfrm>
            <a:off x="174944" y="6473302"/>
            <a:ext cx="879411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hy-AM" dirty="0" smtClean="0">
                <a:latin typeface="Sylfaen" panose="010A0502050306030303" pitchFamily="18" charset="0"/>
              </a:rPr>
              <a:t>1 12 ամսվա ընթացքում՝ մինչև 2009թ. մարտը</a:t>
            </a:r>
            <a:endParaRPr lang="hy-AM" dirty="0">
              <a:latin typeface="Sylfaen" panose="010A0502050306030303" pitchFamily="18" charset="0"/>
            </a:endParaRPr>
          </a:p>
        </p:txBody>
      </p:sp>
      <p:sp>
        <p:nvSpPr>
          <p:cNvPr id="21" name="McK 1. On-page tracker"/>
          <p:cNvSpPr>
            <a:spLocks noChangeArrowheads="1"/>
          </p:cNvSpPr>
          <p:nvPr/>
        </p:nvSpPr>
        <p:spPr bwMode="gray">
          <a:xfrm>
            <a:off x="174944" y="0"/>
            <a:ext cx="709168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55600"/>
            <a:r>
              <a:rPr lang="hy-AM" sz="13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Միջոցառումներ. 3 </a:t>
            </a:r>
            <a:r>
              <a:rPr lang="hy-AM" sz="13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Ավիացիայի </a:t>
            </a:r>
            <a:r>
              <a:rPr lang="en-US" sz="1300" b="1" dirty="0" err="1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ոլորտի</a:t>
            </a:r>
            <a:r>
              <a:rPr lang="en-US" sz="13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hy-AM" sz="13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կարողությունների </a:t>
            </a:r>
            <a:r>
              <a:rPr lang="hy-AM" sz="1300" b="1" dirty="0" smtClean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և ենթակառուցվածքի ապահովում</a:t>
            </a:r>
            <a:endParaRPr lang="hy-AM" sz="1300" b="1" dirty="0">
              <a:solidFill>
                <a:schemeClr val="accent3"/>
              </a:solidFill>
              <a:latin typeface="Sylfaen" panose="010A0502050306030303" pitchFamily="18" charset="0"/>
              <a:ea typeface="+mj-ea"/>
              <a:sym typeface="Arial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3"/>
            </p:custDataLst>
          </p:nvPr>
        </p:nvCxnSpPr>
        <p:spPr>
          <a:xfrm>
            <a:off x="4599364" y="1281242"/>
            <a:ext cx="0" cy="48754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/>
          <p:nvPr>
            <p:custDataLst>
              <p:tags r:id="rId4"/>
            </p:custDataLst>
          </p:nvPr>
        </p:nvGrpSpPr>
        <p:grpSpPr>
          <a:xfrm>
            <a:off x="4343278" y="3247786"/>
            <a:ext cx="526001" cy="942388"/>
            <a:chOff x="5361031" y="3297892"/>
            <a:chExt cx="526001" cy="942388"/>
          </a:xfrm>
        </p:grpSpPr>
        <p:sp>
          <p:nvSpPr>
            <p:cNvPr id="27" name="Chevron 26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 dirty="0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 dirty="0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15" name="Rectangle 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9496" y="249023"/>
            <a:ext cx="310896" cy="307777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hy-AM" sz="20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բ</a:t>
            </a:r>
            <a:endParaRPr lang="hy-AM" sz="20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805148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5" name="think-cell Slide" r:id="rId58" imgW="360" imgH="360" progId="">
                  <p:embed/>
                </p:oleObj>
              </mc:Choice>
              <mc:Fallback>
                <p:oleObj name="think-cell Slide" r:id="rId5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4944" y="216741"/>
            <a:ext cx="7218837" cy="615553"/>
          </a:xfrm>
        </p:spPr>
        <p:txBody>
          <a:bodyPr/>
          <a:lstStyle/>
          <a:p>
            <a:r>
              <a:rPr lang="de-DE" dirty="0" err="1" smtClean="0">
                <a:latin typeface="Sylfaen" panose="010A0502050306030303" pitchFamily="18" charset="0"/>
              </a:rPr>
              <a:t>Հայաստանի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մասին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իրազեկվածության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աճը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կարող</a:t>
            </a:r>
            <a:r>
              <a:rPr lang="de-DE" dirty="0" smtClean="0">
                <a:latin typeface="Sylfaen" panose="010A0502050306030303" pitchFamily="18" charset="0"/>
              </a:rPr>
              <a:t> է </a:t>
            </a:r>
            <a:r>
              <a:rPr lang="de-DE" dirty="0" err="1" smtClean="0">
                <a:latin typeface="Sylfaen" panose="010A0502050306030303" pitchFamily="18" charset="0"/>
              </a:rPr>
              <a:t>նպաստել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այցելուների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թվի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զգալի</a:t>
            </a:r>
            <a:r>
              <a:rPr lang="de-DE" dirty="0" smtClean="0">
                <a:latin typeface="Sylfaen" panose="010A0502050306030303" pitchFamily="18" charset="0"/>
              </a:rPr>
              <a:t> </a:t>
            </a:r>
            <a:r>
              <a:rPr lang="de-DE" dirty="0" err="1" smtClean="0">
                <a:latin typeface="Sylfaen" panose="010A0502050306030303" pitchFamily="18" charset="0"/>
              </a:rPr>
              <a:t>ավելացմանը</a:t>
            </a:r>
            <a:r>
              <a:rPr lang="de-DE" dirty="0" smtClean="0">
                <a:latin typeface="Sylfaen" panose="010A0502050306030303" pitchFamily="18" charset="0"/>
              </a:rPr>
              <a:t>: </a:t>
            </a:r>
            <a:endParaRPr lang="en-US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4944" y="6665241"/>
            <a:ext cx="782079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դոկտոր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Բիլ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Սիգել</a:t>
            </a: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«</a:t>
            </a:r>
            <a:r>
              <a:rPr lang="en-US" sz="1000" dirty="0" err="1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Տեղանքի</a:t>
            </a:r>
            <a:r>
              <a:rPr lang="en-US" sz="1000" dirty="0" smtClean="0">
                <a:solidFill>
                  <a:srgbClr val="808080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մարքեթինգի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ուժը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», 2011թ.,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Հնդկաստանի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զբոսաշրջության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նախարարություն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5434321"/>
              </p:ext>
            </p:extLst>
          </p:nvPr>
        </p:nvGraphicFramePr>
        <p:xfrm>
          <a:off x="1989138" y="1905000"/>
          <a:ext cx="1381057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6" name="Chart" r:id="rId60" imgW="1381049" imgH="3924300" progId="MSGraph.Chart.8">
                  <p:embed followColorScheme="full"/>
                </p:oleObj>
              </mc:Choice>
              <mc:Fallback>
                <p:oleObj name="Chart" r:id="rId60" imgW="1381049" imgH="39243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1905000"/>
                        <a:ext cx="1381057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>
            <p:custDataLst>
              <p:tags r:id="rId7"/>
            </p:custDataLst>
          </p:nvPr>
        </p:nvCxnSpPr>
        <p:spPr bwMode="gray">
          <a:xfrm flipH="1">
            <a:off x="2174875" y="3857625"/>
            <a:ext cx="58738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8"/>
            </p:custDataLst>
          </p:nvPr>
        </p:nvCxnSpPr>
        <p:spPr bwMode="gray">
          <a:xfrm flipH="1">
            <a:off x="2141538" y="3109913"/>
            <a:ext cx="25400" cy="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100263" y="5257800"/>
            <a:ext cx="17938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194103D-7C84-4AEA-BA42-8019A3281F16}" type="datetime'''''''''''''''''''''4'''''''''">
              <a:rPr lang="en-US" sz="1200">
                <a:latin typeface="Sylfaen" panose="010A0502050306030303" pitchFamily="18" charset="0"/>
              </a:rPr>
              <a:pPr algn="ctr"/>
              <a:t>4</a:t>
            </a:fld>
            <a:r>
              <a:rPr lang="en-US" sz="1200" baseline="30000" smtClean="0">
                <a:latin typeface="Sylfaen" panose="010A0502050306030303" pitchFamily="18" charset="0"/>
              </a:rPr>
              <a:t>3</a:t>
            </a:r>
            <a:endParaRPr lang="en-US" sz="12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2124075" y="4514850"/>
            <a:ext cx="263525" cy="182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202C094-D051-4FA7-8BF9-AAD296123BC8}" type="datetime'''''''''''''1''''0'''''''''''''''''''''''">
              <a:rPr lang="en-US" sz="1200">
                <a:latin typeface="Sylfaen" panose="010A0502050306030303" pitchFamily="18" charset="0"/>
              </a:rPr>
              <a:pPr algn="ctr"/>
              <a:t>10</a:t>
            </a:fld>
            <a:r>
              <a:rPr lang="en-US" sz="1200" baseline="30000" smtClean="0">
                <a:latin typeface="Sylfaen" panose="010A0502050306030303" pitchFamily="18" charset="0"/>
              </a:rPr>
              <a:t>3</a:t>
            </a:r>
            <a:endParaRPr lang="en-US" sz="12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54" name="Rectangle 5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2233613" y="3767138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  <a:cs typeface="Arial"/>
                <a:sym typeface="Arial"/>
              </a:rPr>
              <a:t>կ/չ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74" name="Rectangle 7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2166938" y="3019425"/>
            <a:ext cx="2492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>
                <a:latin typeface="Sylfaen" panose="010A0502050306030303" pitchFamily="18" charset="0"/>
              </a:rPr>
              <a:t>կ/չ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2462213" y="2276475"/>
            <a:ext cx="263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CFEABBA-6F62-460A-82A2-3AF937B94243}" type="datetime'''''''''''''''''''3''''''''''''''''''''9'">
              <a:rPr lang="en-US" sz="1200">
                <a:latin typeface="Sylfaen" panose="010A0502050306030303" pitchFamily="18" charset="0"/>
              </a:rPr>
              <a:pPr algn="ctr"/>
              <a:t>39</a:t>
            </a:fld>
            <a:r>
              <a:rPr lang="en-US" sz="1200" baseline="30000" smtClean="0">
                <a:latin typeface="Sylfaen" panose="010A0502050306030303" pitchFamily="18" charset="0"/>
              </a:rPr>
              <a:t>1</a:t>
            </a:r>
            <a:endParaRPr lang="en-US" sz="12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26" name="McK 4. Footnote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74944" y="6088581"/>
            <a:ext cx="8892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latin typeface="Sylfaen" panose="010A0502050306030303" pitchFamily="18" charset="0"/>
              </a:rPr>
              <a:t>1 </a:t>
            </a:r>
            <a:r>
              <a:rPr lang="en-US" dirty="0" smtClean="0">
                <a:latin typeface="Sylfaen" panose="010A0502050306030303" pitchFamily="18" charset="0"/>
              </a:rPr>
              <a:t>2010/2011 </a:t>
            </a:r>
            <a:r>
              <a:rPr lang="en-US" dirty="0" err="1" smtClean="0">
                <a:latin typeface="Sylfaen" panose="010A0502050306030303" pitchFamily="18" charset="0"/>
              </a:rPr>
              <a:t>թթ</a:t>
            </a:r>
            <a:r>
              <a:rPr lang="en-US" dirty="0" smtClean="0">
                <a:latin typeface="Sylfaen" panose="010A0502050306030303" pitchFamily="18" charset="0"/>
              </a:rPr>
              <a:t>. </a:t>
            </a:r>
            <a:r>
              <a:rPr lang="en-US" dirty="0" err="1" smtClean="0">
                <a:latin typeface="Sylfaen" panose="010A0502050306030303" pitchFamily="18" charset="0"/>
              </a:rPr>
              <a:t>տվյալներ</a:t>
            </a:r>
            <a:r>
              <a:rPr lang="en-US" dirty="0" smtClean="0">
                <a:latin typeface="Sylfaen" panose="010A0502050306030303" pitchFamily="18" charset="0"/>
              </a:rPr>
              <a:t>՝ </a:t>
            </a:r>
            <a:r>
              <a:rPr lang="en-US" dirty="0" err="1" smtClean="0">
                <a:latin typeface="Sylfaen" panose="010A0502050306030303" pitchFamily="18" charset="0"/>
              </a:rPr>
              <a:t>միջազգային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արշավների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գծով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տվյալները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վերաբերում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միայն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միջազգային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զբոսաշրջիկներին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	</a:t>
            </a: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2 1999/2000թթ</a:t>
            </a:r>
            <a:r>
              <a:rPr lang="en-US" dirty="0">
                <a:latin typeface="Sylfaen" panose="010A0502050306030303" pitchFamily="18" charset="0"/>
              </a:rPr>
              <a:t>. </a:t>
            </a:r>
            <a:r>
              <a:rPr lang="en-US" dirty="0" err="1">
                <a:latin typeface="Sylfaen" panose="010A0502050306030303" pitchFamily="18" charset="0"/>
              </a:rPr>
              <a:t>տվյալներ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(</a:t>
            </a:r>
            <a:r>
              <a:rPr lang="en-US" dirty="0" err="1" smtClean="0">
                <a:latin typeface="Sylfaen" panose="010A0502050306030303" pitchFamily="18" charset="0"/>
              </a:rPr>
              <a:t>արշավը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սկսվել</a:t>
            </a:r>
            <a:r>
              <a:rPr lang="en-US" dirty="0" smtClean="0">
                <a:latin typeface="Sylfaen" panose="010A0502050306030303" pitchFamily="18" charset="0"/>
              </a:rPr>
              <a:t> է 1999թ.)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3 2009/10թթ. </a:t>
            </a:r>
            <a:r>
              <a:rPr lang="en-US" dirty="0" err="1" smtClean="0">
                <a:latin typeface="Sylfaen" panose="010A0502050306030303" pitchFamily="18" charset="0"/>
              </a:rPr>
              <a:t>տվյալներ</a:t>
            </a:r>
            <a:r>
              <a:rPr lang="en-US" dirty="0" smtClean="0">
                <a:latin typeface="Sylfaen" panose="010A0502050306030303" pitchFamily="18" charset="0"/>
              </a:rPr>
              <a:t>		4 2005/2006թթ</a:t>
            </a:r>
            <a:r>
              <a:rPr lang="en-US" dirty="0">
                <a:latin typeface="Sylfaen" panose="010A0502050306030303" pitchFamily="18" charset="0"/>
              </a:rPr>
              <a:t>. </a:t>
            </a:r>
            <a:r>
              <a:rPr lang="en-US" dirty="0" err="1">
                <a:latin typeface="Sylfaen" panose="010A0502050306030303" pitchFamily="18" charset="0"/>
              </a:rPr>
              <a:t>տվյալներ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(</a:t>
            </a:r>
            <a:r>
              <a:rPr lang="en-US" dirty="0" err="1" smtClean="0">
                <a:latin typeface="Sylfaen" panose="010A0502050306030303" pitchFamily="18" charset="0"/>
              </a:rPr>
              <a:t>արշավը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սկսվել</a:t>
            </a:r>
            <a:r>
              <a:rPr lang="en-US" dirty="0" smtClean="0">
                <a:latin typeface="Sylfaen" panose="010A0502050306030303" pitchFamily="18" charset="0"/>
              </a:rPr>
              <a:t> է 2005թ.)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4" name="Rectangle 44"/>
          <p:cNvSpPr txBox="1"/>
          <p:nvPr>
            <p:custDataLst>
              <p:tags r:id="rId15"/>
            </p:custDataLst>
          </p:nvPr>
        </p:nvSpPr>
        <p:spPr bwMode="gray">
          <a:xfrm>
            <a:off x="7288554" y="2546350"/>
            <a:ext cx="1779246" cy="35422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square" lIns="72009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Հայաստան</a:t>
            </a:r>
          </a:p>
          <a:p>
            <a:pPr marL="1587" lvl="1" indent="0">
              <a:spcBef>
                <a:spcPct val="50000"/>
              </a:spcBef>
              <a:buNone/>
            </a:pPr>
            <a:r>
              <a:rPr lang="hy-AM" sz="1200" dirty="0" smtClean="0">
                <a:latin typeface="Sylfaen" panose="010A0502050306030303" pitchFamily="18" charset="0"/>
              </a:rPr>
              <a:t>Եթե ընդունենք, որ մարքեթինգային արշավը կունենա նմանատիպ ազդեցություն նաև Հայաստանում, միջազգային այցելուների թիվը կարող է աճել 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~110,000-ով (13%):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hy-AM" sz="1200" dirty="0" smtClean="0">
                <a:latin typeface="Sylfaen" panose="010A0502050306030303" pitchFamily="18" charset="0"/>
              </a:rPr>
              <a:t>Ազդեցություն ՀՆԱ-ի վրա՝ </a:t>
            </a:r>
            <a:br>
              <a:rPr lang="hy-AM" sz="1200" dirty="0" smtClean="0">
                <a:latin typeface="Sylfaen" panose="010A0502050306030303" pitchFamily="18" charset="0"/>
              </a:rPr>
            </a:br>
            <a:r>
              <a:rPr lang="hy-AM" sz="1200" dirty="0" smtClean="0">
                <a:latin typeface="Sylfaen" panose="010A0502050306030303" pitchFamily="18" charset="0"/>
              </a:rPr>
              <a:t>~ 80 մլն ԱՄՆ դոլար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hy-AM" sz="1200" dirty="0" smtClean="0">
                <a:latin typeface="Sylfaen" panose="010A0502050306030303" pitchFamily="18" charset="0"/>
              </a:rPr>
              <a:t>Նոր աշխա</a:t>
            </a:r>
            <a:r>
              <a:rPr lang="en-US" sz="1200" dirty="0" err="1" smtClean="0">
                <a:latin typeface="Sylfaen" panose="010A0502050306030303" pitchFamily="18" charset="0"/>
              </a:rPr>
              <a:t>տա</a:t>
            </a:r>
            <a:r>
              <a:rPr lang="hy-AM" sz="1200" dirty="0" smtClean="0">
                <a:latin typeface="Sylfaen" panose="010A0502050306030303" pitchFamily="18" charset="0"/>
              </a:rPr>
              <a:t>տեղեր՝  ~ 3,000</a:t>
            </a:r>
            <a:endParaRPr lang="hy-AM" sz="1200" dirty="0">
              <a:latin typeface="Sylfaen" panose="010A0502050306030303" pitchFamily="18" charset="0"/>
            </a:endParaRPr>
          </a:p>
        </p:txBody>
      </p:sp>
      <p:graphicFrame>
        <p:nvGraphicFramePr>
          <p:cNvPr id="59" name="Object 58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611409274"/>
              </p:ext>
            </p:extLst>
          </p:nvPr>
        </p:nvGraphicFramePr>
        <p:xfrm>
          <a:off x="4146550" y="1905000"/>
          <a:ext cx="1381057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7" name="Chart" r:id="rId62" imgW="1381049" imgH="3924300" progId="MSGraph.Chart.8">
                  <p:embed followColorScheme="full"/>
                </p:oleObj>
              </mc:Choice>
              <mc:Fallback>
                <p:oleObj name="Chart" r:id="rId62" imgW="1381049" imgH="3924300" progId="MSGraph.Chart.8">
                  <p:embed followColorScheme="full"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905000"/>
                        <a:ext cx="1381057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4271963" y="3019425"/>
            <a:ext cx="474663" cy="182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C4FBAC7-CF59-4DCA-BACE-51A61694DBD6}" type="datetime'''''''''''''1'''''''''',''''''''''''''''''''7''''''0''''0'''''">
              <a:rPr lang="en-US" sz="1200">
                <a:latin typeface="Sylfaen" panose="010A0502050306030303" pitchFamily="18" charset="0"/>
              </a:rPr>
              <a:pPr algn="ctr"/>
              <a:t>1,700</a:t>
            </a:fld>
            <a:r>
              <a:rPr lang="en-US" sz="1200" baseline="30000" smtClean="0">
                <a:latin typeface="Sylfaen" panose="010A0502050306030303" pitchFamily="18" charset="0"/>
              </a:rPr>
              <a:t>2</a:t>
            </a:r>
            <a:endParaRPr lang="en-US" sz="12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60" name="Rectangle 59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4221163" y="2276475"/>
            <a:ext cx="290513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CC00043-142B-4ECF-A63F-0C0AB2954860}" type="datetime'''''''''''''''''''''''''''''5''3''''''''''''''''''''0'">
              <a:rPr lang="en-US" sz="1200">
                <a:latin typeface="Sylfaen" panose="010A0502050306030303" pitchFamily="18" charset="0"/>
              </a:rPr>
              <a:pPr algn="ctr"/>
              <a:t>530</a:t>
            </a:fld>
            <a:endParaRPr lang="en-US" sz="1200" noProof="0" dirty="0" smtClean="0">
              <a:latin typeface="Sylfaen" panose="010A0502050306030303" pitchFamily="18" charset="0"/>
              <a:cs typeface="Arial"/>
              <a:sym typeface="Arial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4543425" y="5257800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A1E9AD0-A49A-41DA-B6EB-2E36E39F4B02}" type="datetime'''''''''''''''3'''''''''''''''',''''''''7''''''''0''''''0'">
              <a:rPr lang="en-US" sz="1200">
                <a:latin typeface="Sylfaen" panose="010A0502050306030303" pitchFamily="18" charset="0"/>
              </a:rPr>
              <a:pPr algn="ctr"/>
              <a:t>3,700</a:t>
            </a:fld>
            <a:endParaRPr lang="en-US" sz="1200" noProof="0" dirty="0" smtClean="0">
              <a:latin typeface="Sylfaen" panose="010A0502050306030303" pitchFamily="18" charset="0"/>
              <a:cs typeface="Arial"/>
              <a:sym typeface="Arial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4333875" y="4514850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1D31CA6-E9BA-4B69-A02B-9FC2CB954943}" type="datetime'''''''''''''''''''''''2'''''''''''''',''''''''''000'''''''''''">
              <a:rPr lang="en-US" sz="1200">
                <a:latin typeface="Sylfaen" panose="010A0502050306030303" pitchFamily="18" charset="0"/>
              </a:rPr>
              <a:pPr algn="ctr"/>
              <a:t>2,000</a:t>
            </a:fld>
            <a:endParaRPr lang="en-US" sz="1200" noProof="0" dirty="0" smtClean="0">
              <a:latin typeface="Sylfaen" panose="010A0502050306030303" pitchFamily="18" charset="0"/>
              <a:cs typeface="Arial"/>
              <a:sym typeface="Arial"/>
            </a:endParaRPr>
          </a:p>
        </p:txBody>
      </p:sp>
      <p:sp>
        <p:nvSpPr>
          <p:cNvPr id="84" name="Rectangle 8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4235450" y="3767138"/>
            <a:ext cx="347663" cy="182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C1AD8EA-B26B-4FD2-8380-BB805427A904}" type="datetime'''''''''8''''''''''''''''''''''''''''''''''''''''''''''8''4'''">
              <a:rPr lang="en-US" sz="1200">
                <a:latin typeface="Sylfaen" panose="010A0502050306030303" pitchFamily="18" charset="0"/>
              </a:rPr>
              <a:pPr algn="ctr"/>
              <a:t>884</a:t>
            </a:fld>
            <a:r>
              <a:rPr lang="en-US" sz="1200" baseline="30000" smtClean="0">
                <a:latin typeface="Sylfaen" panose="010A0502050306030303" pitchFamily="18" charset="0"/>
              </a:rPr>
              <a:t>4</a:t>
            </a:r>
            <a:endParaRPr lang="en-US" sz="1200" baseline="300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65" name="Oval 64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5622925" y="2223008"/>
            <a:ext cx="744512" cy="294741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9%</a:t>
            </a:r>
          </a:p>
        </p:txBody>
      </p:sp>
      <p:sp>
        <p:nvSpPr>
          <p:cNvPr id="66" name="Oval 65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622925" y="2967545"/>
            <a:ext cx="744512" cy="294741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30%</a:t>
            </a:r>
          </a:p>
        </p:txBody>
      </p:sp>
      <p:sp>
        <p:nvSpPr>
          <p:cNvPr id="67" name="Oval 66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622925" y="4456620"/>
            <a:ext cx="744512" cy="294741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19%</a:t>
            </a:r>
          </a:p>
        </p:txBody>
      </p:sp>
      <p:sp>
        <p:nvSpPr>
          <p:cNvPr id="81" name="Oval 80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622925" y="5201158"/>
            <a:ext cx="744512" cy="294741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11%</a:t>
            </a:r>
          </a:p>
        </p:txBody>
      </p:sp>
      <p:graphicFrame>
        <p:nvGraphicFramePr>
          <p:cNvPr id="50" name="Object 49"/>
          <p:cNvGraphicFramePr>
            <a:graphicFrameLocks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955603456"/>
              </p:ext>
            </p:extLst>
          </p:nvPr>
        </p:nvGraphicFramePr>
        <p:xfrm>
          <a:off x="3068638" y="1905000"/>
          <a:ext cx="1381057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8" name="Chart" r:id="rId64" imgW="1381049" imgH="3924300" progId="MSGraph.Chart.8">
                  <p:embed followColorScheme="full"/>
                </p:oleObj>
              </mc:Choice>
              <mc:Fallback>
                <p:oleObj name="Chart" r:id="rId64" imgW="1381049" imgH="3924300" progId="MSGraph.Chart.8">
                  <p:embed followColorScheme="full"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1905000"/>
                        <a:ext cx="1381057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3389313" y="5257800"/>
            <a:ext cx="206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D0C1126-3AA6-4807-ABA0-A7B2F203FB72}" type="datetime'''''''''''1''2'''''''''''''''''''''''''''''''''''''''''">
              <a:rPr lang="en-US" sz="1200">
                <a:latin typeface="Sylfaen" panose="010A0502050306030303" pitchFamily="18" charset="0"/>
              </a:rPr>
              <a:pPr/>
              <a:t>12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72" name="Rectangle 71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3403600" y="4514850"/>
            <a:ext cx="206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A745CD2-A9F5-4D98-A32B-562959BAC8D7}" type="datetime'''4''''''''''''''''''''''''''''9'''''''''''''''''''''''">
              <a:rPr lang="en-US" sz="1200">
                <a:latin typeface="Sylfaen" panose="010A0502050306030303" pitchFamily="18" charset="0"/>
              </a:rPr>
              <a:pPr algn="ctr"/>
              <a:t>49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75" name="Rectangle 74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3097213" y="3767138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կ/չ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82" name="Rectangle 81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3097213" y="3019425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dirty="0" smtClean="0">
                <a:latin typeface="Sylfaen" panose="010A0502050306030303" pitchFamily="18" charset="0"/>
              </a:rPr>
              <a:t>կ/չ</a:t>
            </a:r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 useBgFill="1">
        <p:nvSpPr>
          <p:cNvPr id="86" name="Rectangle 85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3570288" y="2276475"/>
            <a:ext cx="206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B7B164D-43ED-49A4-9DA8-35EB33A838CC}" type="datetime'''''''''78'''''''''''''''''''''''''''''''''''''''''">
              <a:rPr lang="en-US" sz="1200">
                <a:latin typeface="Sylfaen" panose="010A0502050306030303" pitchFamily="18" charset="0"/>
              </a:rPr>
              <a:pPr algn="ctr"/>
              <a:t>78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pic>
        <p:nvPicPr>
          <p:cNvPr id="755790" name="Picture 78" descr="C:\Users\Hasita Sha\Desktop\Incredible India.jp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17588" y="2227263"/>
            <a:ext cx="1040054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791" name="Picture 79" descr="C:\Users\Hasita Sha\Desktop\Malaysia.jp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4981" r="6622" b="25423"/>
          <a:stretch/>
        </p:blipFill>
        <p:spPr bwMode="gray">
          <a:xfrm>
            <a:off x="1244600" y="3019425"/>
            <a:ext cx="813070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792" name="Picture 80" descr="C:\Users\Hasita Sha\Desktop\Michigan.jp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25058" r="6463" b="26416"/>
          <a:stretch/>
        </p:blipFill>
        <p:spPr bwMode="gray">
          <a:xfrm>
            <a:off x="1027113" y="4483100"/>
            <a:ext cx="1031082" cy="2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793" name="Picture 81" descr="C:\Users\Hasita Sha\Desktop\Philadelphia.jp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0350" y="5049838"/>
            <a:ext cx="52697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70"/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2057207" y="1697038"/>
            <a:ext cx="11429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dirty="0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Մ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լն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 ԱՄՆ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դոլար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>
            <p:custDataLst>
              <p:tags r:id="rId37"/>
            </p:custDataLst>
          </p:nvPr>
        </p:nvCxnSpPr>
        <p:spPr bwMode="gray">
          <a:xfrm>
            <a:off x="2141538" y="1919646"/>
            <a:ext cx="44959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70"/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3346450" y="1327706"/>
            <a:ext cx="8712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1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հավելյալ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այցելուի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հաշվով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58" name="Rectangle 70"/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298950" y="1697038"/>
            <a:ext cx="9966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Հազար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ea typeface="Arial Unicode MS"/>
            </a:endParaRPr>
          </a:p>
        </p:txBody>
      </p:sp>
      <p:sp>
        <p:nvSpPr>
          <p:cNvPr id="63" name="Rectangle 70"/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5116286" y="1327706"/>
            <a:ext cx="16679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Աճ</a:t>
            </a: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՝ </a:t>
            </a:r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նախորդ</a:t>
            </a: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 </a:t>
            </a:r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տարիների</a:t>
            </a: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 </a:t>
            </a:r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այցելուների</a:t>
            </a: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 </a:t>
            </a:r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թվի</a:t>
            </a: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 </a:t>
            </a:r>
            <a:r>
              <a:rPr lang="en-US" sz="1200" dirty="0" err="1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համեմ</a:t>
            </a: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  <a:latin typeface="Sylfaen" panose="010A0502050306030303" pitchFamily="18" charset="0"/>
                <a:ea typeface="Arial Unicode MS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ea typeface="Arial Unicode MS"/>
            </a:endParaRPr>
          </a:p>
        </p:txBody>
      </p:sp>
      <p:sp>
        <p:nvSpPr>
          <p:cNvPr id="56" name="Rectangle 70"/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1926771" y="920076"/>
            <a:ext cx="2277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Տարեկան</a:t>
            </a:r>
            <a:r>
              <a:rPr lang="en-US" sz="1200" b="1" dirty="0">
                <a:solidFill>
                  <a:srgbClr val="0077B2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մարքեթինգային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ծախսեր</a:t>
            </a:r>
            <a:endParaRPr lang="en-US" sz="1200" dirty="0">
              <a:solidFill>
                <a:srgbClr val="0077B2"/>
              </a:solidFill>
              <a:latin typeface="Sylfaen" panose="010A0502050306030303" pitchFamily="18" charset="0"/>
            </a:endParaRPr>
          </a:p>
        </p:txBody>
      </p:sp>
      <p:cxnSp>
        <p:nvCxnSpPr>
          <p:cNvPr id="122" name="Straight Connector 121"/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>
            <a:off x="2141538" y="1289408"/>
            <a:ext cx="207549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0"/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4298950" y="1077913"/>
            <a:ext cx="23117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ea typeface="Arial Unicode MS"/>
              </a:rPr>
              <a:t>Այցելուների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ea typeface="Arial Unicode MS"/>
              </a:rPr>
              <a:t>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ea typeface="Arial Unicode MS"/>
              </a:rPr>
              <a:t>աճ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ea typeface="Arial Unicode MS"/>
            </a:endParaRPr>
          </a:p>
        </p:txBody>
      </p:sp>
      <p:cxnSp>
        <p:nvCxnSpPr>
          <p:cNvPr id="123" name="Straight Connector 122"/>
          <p:cNvCxnSpPr>
            <a:cxnSpLocks/>
          </p:cNvCxnSpPr>
          <p:nvPr>
            <p:custDataLst>
              <p:tags r:id="rId44"/>
            </p:custDataLst>
          </p:nvPr>
        </p:nvCxnSpPr>
        <p:spPr bwMode="gray">
          <a:xfrm>
            <a:off x="4298950" y="1289408"/>
            <a:ext cx="231171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3" descr="data:image/jpeg;base64,/9j/4AAQSkZJRgABAQAAAQABAAD/2wCEAAkGBhIGERQIBxQWFRIUFhkYFBcWFRgcGRkYGxsaFxobFSAgHyYeFx8vGhoeIDIgLycpLC0tGx8xNzEsNSYrLSwBCQoKDgwOGg8PGjUkHiErKzU1NTAtMDU1LDQ1NSs1NTUrNSktKS81KzQpLTA1LC40LDUvKiksNS0sNS0pLCo1LP/AABEIAJIBWQMBIgACEQEDEQH/xAAcAAEAAgMBAQEAAAAAAAAAAAAABgcDBAUCAQj/xABFEAABAwMDAQUFBQQGCQUAAAABAAIDBAURBhIhMQcTIkFRFDJhgZEVFlJxoSMzQnIINVRzs8E2U2KCkpSxwtIXJUNjsv/EABoBAQADAQEBAAAAAAAAAAAAAAADBAUBAgb/xAAuEQEAAQIEAwYFBQAAAAAAAAAAAQIRAwQhMRJBkVFSYXGB0RQiocHwEyMz4fH/2gAMAwEAAhEDEQA/ALxREQEREBERAREQEREBERAREQEREBERAREQEREBERAREQEREBERAREQEREBERAREQEREBERAREQEREBERAREQEREBERAREQEREBERAREQEREBERAREQEREBERAREQEREBERAREQEREBERAREQEREBERAREQEREBERAREQEREBERAREQEREBERAREQEREBERAREQEREBEUW7Qtbs0TTd80b6mXLKWLBJfJ5ZAIJaCRnHqB1IQb+qNXU2kIjV3Z+PwMHMkh/DG3q45+Q8yFBRq+7andupmCgpz7vg72qcPIhpBa3I8i3IwfgVzrNYGYdqLVMveVf/AMkr27hG7g91CzjBDScYHBzwte8Xqr1I19LpieOlbu2ho/eSDc5ri6XO5vu58LT5crLxM1VXF6Z4aO9O8+Uco8Z6WTRTTTNp1nsdao0fVVLmzV1xr/8AaHtTImjGXeJrcbQenHPxHl8ZpatpQamz3Cta0+7mZlSwj+Esa4kkEdPNfn+uZIJHe27i/PJcSS7yzk8kcdV7ttRPFIwW572SFzWsLXlhyeBg5GPe6581N8NNrxi1dY9rfRzjjbhhf1u7QbnYj/77CytpwcGelwJmjpmSLoSctJAAA55KsTT2pabVUIr7NI2Rh4OOrT+F4PLT8D+fRVfaNUz0scNLqt7ZZXOeJnN295Dtc0DaYwQ44e3LT5EkE8A+a+yTaUl+9GlcF5y+WNhPdVUf8QDf4JON2ADy7jPKhws5NP8AJN6e9GnO2vhPKY08nZopnSneOS5UXJ0tqWHV1NHdbaTseOQfea4cOa74g/I9RwV1lqIRERAREQEREBERBo3a+01haJrtNHC0nAMj2tyfRuTyfgF4tGoqW/gvtE8Uwb73dva4j+YA5CoqoiptU6kqqbXshZGwujgY55YxwaQIml2fACwmTAIy49ecGzLP2Q0NhrIr5YzLF3YdmMSFzHhzSOScu8weuDgcIJfc7vBZWe1XSVkUecbpHBoz6DPU/BYrRf6a/tMtomjma04cY3h2D/tY6KmbhQjtX1HLbK97vZKJrhsaSMiMta8fAuldy4c7WgeQIw6pssfY5d6K62JxZTVBLZI3OJAYHMbKMk5LdrmuGScOGfIBBd098p6WZtuqJomzvGWROe0PcDkAtbnJ6H6FZq+4xWqM1dwkZFG3G573BrRk4GSeBycKpNaf6WW3+5Z/+qhSftx/qSp/OH/GjQSaq1bRULY56uqgYyUbonOmYA9vqwk+Ic9Qtb7/ANs/t9J/zEf/AJKK2Ds/ota2q2yXtjnGKmaGbXubjcAT069AoHaOzqhq9RVWm5mO9mii3Mb3jsg7YTy7OTy8oLwi1XRTRPuEVVAYYyA+QSsLGk4ADnZwDkj6hdClq2VzG1NI5r43jLXNILXA9CCOCFV3aJo2l0XYK2msrXNY98LnBzy7nvYh59OAut2f62t9DbKOmq6ymZIyBgc10zA5pA5DgTkFBM6G909ze+noJo5HxHEjWPa5zDkjDwDlpyCOfQrdVOdiU7am5XmaAhzHTbmuByCDLMQQfMYVxoNa4XKK0xmquMjIo29XyODWjPAyTx14WnaNV0d/JjtNTDK4DJayRpcB64znHxVV6+pHa71FT6VrHubSxRh72tOMna6RxHxI2sz5DOPPPO7VtCwdm7aXUuk90EjJwwt3ucCdrnh2XEnowtIzgg/nkLuud4gsjRPdZo4WE7Q6R7WguwTgEkDOATj4Fcz7/wBs/t9J/wAxH/5KBf0gqj2u0UtRjG+pjdj84ZStKg0XpaSKN9RUQh5Y0uHtoHiIGeN3HPkgty4XuntMbaq4zRxRuIDXyPa1pJBIAJOCcAn5LTo9Z2+4PFNR1lM+R3DWtnjLifQAHJVe/wBIVrWWmmbAcsFTGGnOcjuZcfnwsd77D7c63vraDfDM2DvQ90pLMhm7D92cN9SOn6ILee8MBe84A5JPkFqWu8wXtpntU0czAdpdG9rgHYBwSCRnBBx8VA+yLUkupLK99wcXyQGWHe45Lg1jXtJPmQ14bnqdq5HYBWttlnq62oOGRVEr3H0a2GJx/QILQu9/prC0S3eeOEHhvePa3P8ALk8r7ab7TX5pmtM0czQcExvDsH0djofgVR+gNJf+sFTUao1Y5zomv2Mia4gZxuDMjBaxrXDAGCSck9czu29jkGnbhDe9OTSU8bA4Swgl4kB6Ny4khpPJB3dBjBwQE6uNzhtEZqrlIyKMdXyODW5PQZPGVqWfVFHqAltoqIpi3lwY9pIHqR1A+KqfVtEe0XUjdNV7nClpYw5zGnG7wNkcR6El7W59Bwud2paKh7MX0mptJF0LmzBpYXucC4AuByTuwQHNc3OCD5c5C/UXiGXv2tlb0cAfqMr2gKm4aj7+XGa9naYYSaalDsFpDDvkmH0JB/IbgrN1hcXWigq66H344JXNz+IMJb0564VS2h/2BZC+n4caZndkkg76gkvLHYG0gAnjOB1yFSzc3inD706+Uaz1tb1T4FN6mYXCHVMstC+QNjaGsoGHvBl3eYMj8tLnvPhJJ548iXFcKW3y2aUtf3jHCTbuAkGQKh48Gclw5AzgZDunK4Dn927wcOy/aRtB95h8PIPzA+I9VMdP3r7dAstyaHPJ200jmBzm4mL3l7nHjhox+XKjmniiyxncjE3rwuUR+ebg3fT7dYCGVspbVDZEQ7e9pYI3yA7cOcHbgRy4Dg8Z6+7TZI9HRF1TzWSRyMJbI5oEckbpGObua3xAx4wDnr6LNXUD6N4hrWluCA0uBH8NQzLc4GMeYIHmF4oqKW6vMEO4mTI3N7zwNdBECTjAbgkHoB6lVv06rfp8Xy9n99ngzPiZtt83b+cyO3yXmZ0BIcXl7XPd4y0OZDHl/DDjJB5JGB06KXUV2p7PM3TMUhcZHyCR7QdsM/eDuy0FrRtOXB3iOcgZ6qPasusVjZJaLQY3yvFRHVuLXc5dGGbSXcHAxkDyGT6wgv28jIO5231yZerC4cc/AeS28vkaZw/3Y3jZBFU0TExutvTVUNEXn7OyG01wDvDk4bVNPvAEnAcDgYwDuAHDQrdVL9oVU4U1LqOAbjA+lq8eIbhw0jPOOcc+iuaN/eAPb0IB+qp5SZ4JonemZj2+ll/E3vHN6REVtGIiICIiAiIgiGs+zKh10e+rmls4G3voiA/jyfwWu+YyB0IVZ2oVnY/d6bT/ALQZ6OqcxrWHoBI8x5DST3bg45yOHD9Jdqjstramslvelbg+nfMQZIyXBu4DbnLTyMAcFpx6+nvRvZC+1VY1DqeqdV1Tfczu2tPIyS4kvwDwMAD06YCO9nMn2Lqa5W2swHTGZ0eTycyCZoHqTG4u/wB0r5/SFP2rUW2yUxBle5/HmO8dHGw/kSHf8PwUs7Quyv71zMvdmnNNWxgDeM4cB7uS0gtcOm4Z44x0xqaL7I5LXWfeLVVSauqb+794taeRuJdy7AOAMAN+mA4+vD7Hqm11M/DDHG0OPTdvmbj6ub9QpL26SiOy1DXkAudCG/E96x2B8gT8l0e0Xs7i7QIWRSvMU0RJilAzjPVrhxlpwD1BBA+IMLh7E628yRjWNxdPTxEYjDpCXAeWXHDCfN2Ccefmgn3Zs0stNCHf2eM/VoI/RQTT/wDphXf3H/ZTq3IYW07WwwgNa0ANA6AAYAHyUOt2gH0N6n1aZWls0ewRbTkeGNud2cH3PTzQYO2/+pKr84f8aNcDRPY7a7zb6W4V0LjJLCxzyJZBlxGTwHYCnWvNMO1jQS2WJ4jMuzxkZA2va/pkZ93C29LWY6eo4LVI4PMMbWFwGAdoxnHkgq3sLo2264XejphhkcgYwZzhrZJmgZ8+ArnUL0R2fv0lV11zllbIKyTeGhpGzxvfgnJz7+PLopogoTWVLW1mqHxaWkbFUmFu178YA7oburXeXwXJ7UrTfKCkjk1jUxzQGdoa1m3Ik2SEHiNvG0OHXzVu/cB/2397+9bs7vZ3Ww5/d7M7s4689Fm7TdDu1/SstsMoiLJmy7i0uzhj2YwCPx/oghfbt/UlF/fQ/wCBKuzbOxG0VMMU0sD9zo2OP7aXqWgn+JdTX/Z8/WlBBZo5mxmF7HFxaXA7Y3R4AyMe9n5KXUFOaOKOnccljGtJ9cAD/JBVv9IiIU9qp4o+jaqMD8hFMAoJrd98s1PBS6nqiaKp2tLoQCGtwDtfhrCTt5258W0+hVy9puhna/pY7bDKIiyYSbi0uzhj24wCPx/ouvd9MRX+iNjuQyx0YYSOocAMPZnoQRkINLTVkprBa20dkdvh7lzmyZz3m9pcXn88/IYHkq47Gre67afuNBB78r6hjf5nU8bR+pU30Domp0fSyWWrqGTQkO7nDC0xl2dw6nLSTux5HPXPGbsy0K7QFLJbppRKXzGTcGluMsY3GCT+H9UER/o43ZktFPa8jvY5zIW+ex7WtB+PiY4fDj1Ctd9ZHE9tLI9okeHFjC4bnBuNxaOpAyM+mQq01V2Muqas37SFSaOdxJeBuDS4nJLS05bnqW4IPwWfSPZJJQVbdQ6sq3VdSz91ku2sPPOXHLsZ4GABz18ghF9pK+t1RWRaTlbFUbGnc/GNncw7hy13w8lzO1O1Xugpo5NY1Mc0JmAY1m3Ik2uwTiNvG3Pn5q36Ls/fSXubV5laWys2d1tOR4I2Z3Zwfcz081k7TtCO7QKaOghlERZKJNxaXZw1zcYBH4v0QSm3/uo/5G/9AthYqaLuGNiP8LQPoMLKgjvaJH3lqrgP7NKfown/ACVZ6nArLWyeI+EOhe45bhwMbmsIxknxkAZIGenKuqogFSx0EvLXAtI+BGCqb0nRmSCbS11a79lJJSOJBAx78MgyP5cOwfebjAKoZr5a8OudrzHWPeIj1WcvVwygOCzdkY5cemOO8Gc85PGOqNcDx8eh25/e9B6/oskkBoS6CpaWSNdhzDjLXmUZHA558xweucYXlxyeM44zgee93rx9V5lvxymJ5JffMxCjwcn2Wn5xznEvp4jx8D+a86Qi79tY0eIGkkG3hwd+wiwODk+fh3evA4w1K4ufRhviApqY8Alh8M/Q7XZ5/wAl90I4QOlnG4hlM4nIz7sLW8nLvXpuHPl5r1Tpi9HyGJN8eqfFX0zudoxnDx/F5mP0+v0R7Rjd08TufzlHXLvh55Xh0ZO7I52vxwMZAj88nzC7Om7CdSVUdviy0Oe50jgB4Gtk3O6NwM4xzjlw69F9LVMRxTKvTE6RCXaukNHZmBoBJo6eMA4Oe8f5AD3scg56+Xrd1LH3TGRu6hoB+Qwqhu8TNU3KjsFN7rZm1ErcDwQQtwwEHIAcRjAxjdy3lXGvnstPHNeL3qpn00j7aNOuLWp7IERFbRiIiAiIgIiICIiAiIgIiICIiAiIgIsdRKIGOld0aCT8hlRK2a5dT2iLU2oGjfI1riyBuM75NkYYHu9HNzl3qUExRcjU16Noo5q6k2ulawiFp5DpneGJmARnMhaMZ81uUVQWtjgrnsM+xveBvGXYG4taSSBnOOqDbRFjfUsjwXuaNxw3JHJ9B6oMiL4XbeXdF5hnbUDfC4OHq0gj9EHtFjbUsc4wtc0uHVuRkfmOqCpYXdyHN3Dq3Iz9OqDIi4FdcKi0xV9xr3RGGKNz6cRh3eNDIy53fZOC7cOAB0HxwMulK189FSOuj81EkEb37tocXOaHO8Ix0JxwEHaRRm63OYXWitlNIWxGGolnYA3xhvdsjySCRhzieCFIpahkOBK5rSeBkgZPw9UGRERAVa9plhfaZPvha2B4azu66PB8cGR+04/iaAecHw8/wqykIz1XjEopxKZoq2l2JmmbwpLUVk++LWXW0yB8j4yC3AHfAAbJIz/rBgAsP0bt8UILjGdkwLSHEbHNc1wIe3gh2C3g5xjz+atfUHZ1PYHOuOhg0xuyZqJ7iIzyTmmPSJ3J8PA9OgC4EmoqO6u9j1HC2KqZtD21TnQytAxwyUDMwyOM9c5J6LPq4sLTEi8dsfe2sT47eTTwM1bT/fTwc2++NtE+TaR7NTc4b/8Aa3ByORkjyPU9Fn0AN0hMgJYafDmuaS5zTAeDkYLjj8OMDr5KSS2ynuzYgXSxCJoYxmYncMJ25LZMHOPhwR0PTUt9no9NNcXSPduZ3btxpo2Fm0NIOPF7pHI5yRyOV4jM4PHfjjlzZdeBiVYs1RTpMqws9ll1E72CibvkIIJ4LWbom+J5A8DepycdPMqw2tp+z2lkMrt8kmBMTn9o/aMQU4/DnknnzBz5eYdUxEfYujqYTyPwXRUudnHhzPM7Bc0YxuOOMA8EhSvSPZs+KRl51c9s1Swh0MTM9xAR0LG9HPGc7iOOMcgFX8fMYmcvTRE00TvM6TPl79HcPDpwtZ1ltdmel5rYyS9agx7bVYLwOkcQ9yIfl59T0GThTdEU1NMUxaI0gmbiIi64IiICIiAiIgIiICIiAiIgIiICIiCP9oNX7Fa62ZpwRTSgEHBBcwtGPjkqJ6n07EaOy2aeKOR/f0sJc9jS4RsZ3k2Mg4DhHgjofNTTVummavpJLNVucxku3cWY3eF7XjGQR1aPJY9TaY+3+4lp5n08tPJ3kb2NY7BLSwgteC0+Fx8kHQo7PBb2NpqKGOONrtzWMja1rXfiaAMA89VAtG26C3VbrRqSmZ9oiWWeCqcwONQwvLg6OTG5rmghpjzwAD64n3sLu49i72Td3ezvst7zOMb/AHdu7PPu4z5Y4XGoNHuZUxXe8VMlTLAx7IN8cTGs7zAe7DGjLyBjOcYJ4QdPUdaLbR1NY/pHBI8/7rCf8lW/3LpaPTprb20SzCg3NfKBuhJj3MZCOkeHEDjlxyTnKlnatUOhtVTFTjL5gyFoJ6mWRsX/AEcV9g0I6bu4r1VzVMEJa6OFzYmMyz3DL3bGmXGAQCcZAyCg4UVLJqmoodO6gJdHBQRVVVGTxNOS1jGyjq5rXNc/b0JxkFZ7bam2e+VFusDWwQSW5skjI2gRtqO9cyN20cNdsB4GM4ypFfNJfaVRHebfO+mqmRmLvGNjcHxFwfska9pBG4ZHTGSvlv0e22xziCeX2qpIdNVHYZXObw3jbsDQPCGbcAZ9UEY7PbfTU7vsivpY4LvSsc50pYHPlD8sNRHJjdK127nPQkgp2cW+moJBaLtSsju1MHSOlc0OfO1xc0zxy+9I124gg8gnGOOJBS6KcyWW51lXNJVvhEDJg2JndRh2/wDZtDduS7BJIOcY4Cy2zSLqad11uVTJUVBhMLHubGwMYSHHa1jQNxcASTnpgYCCCCfGna+4UY3OrqmoLcY8RnqPZxjy6Y+i6OsdHU9np6Z8TRJcHVlKGVDh+2fJ3jS456tYGNdhg8LQ0YHAUkl0BE63w6cglkjZA5jmPbs3lzHb2k5aWnx4ceOcLPa9IGnmbc7xUS1c8YLYnSNja2IO4cY2Ma1ocRwXHJxxxyg5Ynb9tVlxfyKS3xsI9N75JnfPDGqK2+yza5ozPV0AfU1rC51ZVmLZCx+TH7I0OfJhrCNowzJy4kZVkUWmIqOesuBJc6t2d6HYwGsZ3Ya3zxjPzJXKtehZLaI6P2+pdSRFvdQfsm4a05ax8jWCR7RwMbhkDByOEEmoKX2GKOl3F2xjW7ne87aAMu9ScZWdEQEREBadzs0F6b3N0hjlb6SMa4fLI4W4iCDVPYpZ6kmQ0u0nrsllA+Q34HyCyUXY1Z6FwkZSBxH+skkeP+Fzi0/RTVEGvRUEVtYKehjZGwdGsaGtH5AABbCIgIiICIiAiIgIiICIiAiIgIiICIiAiIgIiICIiAiIg1623x3ECOsY17Wua8BwyA5py0/mDyFsIiAiIgIiICIiAiIgI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gray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ylfaen" panose="010A0502050306030303" pitchFamily="18" charset="0"/>
            </a:endParaRPr>
          </a:p>
        </p:txBody>
      </p:sp>
      <p:pic>
        <p:nvPicPr>
          <p:cNvPr id="756788" name="Picture 52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7808" r="5990" b="17808"/>
          <a:stretch/>
        </p:blipFill>
        <p:spPr bwMode="gray">
          <a:xfrm>
            <a:off x="1046163" y="3709988"/>
            <a:ext cx="1011044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Oval 76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5622925" y="3712083"/>
            <a:ext cx="744512" cy="294741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13%</a:t>
            </a:r>
          </a:p>
        </p:txBody>
      </p:sp>
      <p:sp>
        <p:nvSpPr>
          <p:cNvPr id="15" name="Rectangle 15"/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76200" y="2179638"/>
            <a:ext cx="856569" cy="189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Միջազ-գային</a:t>
            </a:r>
            <a:r>
              <a:rPr lang="en-US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արշավ-ներ</a:t>
            </a:r>
            <a:endParaRPr lang="en-US" sz="1200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78" name="Rectangle 15"/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76200" y="4411663"/>
            <a:ext cx="856569" cy="12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Ազգային</a:t>
            </a:r>
            <a:r>
              <a:rPr lang="en-US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արշավ-ներ</a:t>
            </a:r>
            <a:endParaRPr lang="en-US" sz="1200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20" name="Freeform 19"/>
          <p:cNvSpPr/>
          <p:nvPr>
            <p:custDataLst>
              <p:tags r:id="rId50"/>
            </p:custDataLst>
          </p:nvPr>
        </p:nvSpPr>
        <p:spPr bwMode="gray">
          <a:xfrm>
            <a:off x="6219825" y="2030413"/>
            <a:ext cx="876300" cy="269081"/>
          </a:xfrm>
          <a:custGeom>
            <a:avLst/>
            <a:gdLst>
              <a:gd name="connsiteX0" fmla="*/ 0 w 876300"/>
              <a:gd name="connsiteY0" fmla="*/ 314325 h 314325"/>
              <a:gd name="connsiteX1" fmla="*/ 876300 w 876300"/>
              <a:gd name="connsiteY1" fmla="*/ 314325 h 314325"/>
              <a:gd name="connsiteX2" fmla="*/ 876300 w 876300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14325">
                <a:moveTo>
                  <a:pt x="0" y="314325"/>
                </a:moveTo>
                <a:lnTo>
                  <a:pt x="876300" y="314325"/>
                </a:lnTo>
                <a:lnTo>
                  <a:pt x="876300" y="0"/>
                </a:lnTo>
              </a:path>
            </a:pathLst>
          </a:custGeom>
          <a:noFill/>
          <a:ln w="9525">
            <a:solidFill>
              <a:schemeClr val="accent6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lfaen" panose="010A0502050306030303" pitchFamily="18" charset="0"/>
            </a:endParaRPr>
          </a:p>
        </p:txBody>
      </p:sp>
      <p:sp>
        <p:nvSpPr>
          <p:cNvPr id="21" name="Rectangle 21"/>
          <p:cNvSpPr txBox="1"/>
          <p:nvPr>
            <p:custDataLst>
              <p:tags r:id="rId51"/>
            </p:custDataLst>
          </p:nvPr>
        </p:nvSpPr>
        <p:spPr bwMode="gray">
          <a:xfrm>
            <a:off x="4696955" y="5809844"/>
            <a:ext cx="5466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Միջինը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79" name="Oval 78"/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5622925" y="5754807"/>
            <a:ext cx="744512" cy="294741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13%</a:t>
            </a:r>
          </a:p>
        </p:txBody>
      </p:sp>
      <p:cxnSp>
        <p:nvCxnSpPr>
          <p:cNvPr id="6" name="Straight Connector 5"/>
          <p:cNvCxnSpPr/>
          <p:nvPr>
            <p:custDataLst>
              <p:tags r:id="rId53"/>
            </p:custDataLst>
          </p:nvPr>
        </p:nvCxnSpPr>
        <p:spPr>
          <a:xfrm>
            <a:off x="932769" y="2245064"/>
            <a:ext cx="0" cy="195682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54"/>
            </p:custDataLst>
          </p:nvPr>
        </p:nvCxnSpPr>
        <p:spPr>
          <a:xfrm>
            <a:off x="932769" y="4439814"/>
            <a:ext cx="0" cy="13149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75"/>
          <p:cNvGrpSpPr/>
          <p:nvPr>
            <p:custDataLst>
              <p:tags r:id="rId55"/>
            </p:custDataLst>
          </p:nvPr>
        </p:nvGrpSpPr>
        <p:grpSpPr>
          <a:xfrm>
            <a:off x="6671230" y="3330575"/>
            <a:ext cx="597210" cy="1069964"/>
            <a:chOff x="5361031" y="3297892"/>
            <a:chExt cx="526001" cy="942388"/>
          </a:xfrm>
        </p:grpSpPr>
        <p:sp>
          <p:nvSpPr>
            <p:cNvPr id="80" name="Chevron 79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85" name="Chevron 84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3" name="Rectangle 3"/>
          <p:cNvSpPr txBox="1"/>
          <p:nvPr>
            <p:custDataLst>
              <p:tags r:id="rId56"/>
            </p:custDataLst>
          </p:nvPr>
        </p:nvSpPr>
        <p:spPr bwMode="gray">
          <a:xfrm>
            <a:off x="6784231" y="1717674"/>
            <a:ext cx="1931144" cy="70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>
                <a:latin typeface="Sylfaen" panose="010A0502050306030303" pitchFamily="18" charset="0"/>
              </a:rPr>
              <a:t>Աճ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արշավի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առաջին</a:t>
            </a:r>
            <a:r>
              <a:rPr lang="en-US" sz="1200" dirty="0" smtClean="0">
                <a:latin typeface="Sylfaen" panose="010A0502050306030303" pitchFamily="18" charset="0"/>
              </a:rPr>
              <a:t> 2 </a:t>
            </a:r>
            <a:r>
              <a:rPr lang="en-US" sz="1200" dirty="0" err="1" smtClean="0">
                <a:latin typeface="Sylfaen" panose="010A0502050306030303" pitchFamily="18" charset="0"/>
              </a:rPr>
              <a:t>տարվա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ընթացքում</a:t>
            </a:r>
            <a:r>
              <a:rPr lang="en-US" sz="1200" dirty="0" smtClean="0">
                <a:latin typeface="Sylfaen" panose="010A0502050306030303" pitchFamily="18" charset="0"/>
              </a:rPr>
              <a:t> 2002/03թթ.՝ 14%, 2003/04թթ.՝ 27%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61" name="McK 1. On-page tracker"/>
          <p:cNvSpPr>
            <a:spLocks noChangeArrowheads="1"/>
          </p:cNvSpPr>
          <p:nvPr/>
        </p:nvSpPr>
        <p:spPr bwMode="gray">
          <a:xfrm>
            <a:off x="174944" y="0"/>
            <a:ext cx="50553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Հավելված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.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0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8883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7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3" y="215444"/>
            <a:ext cx="7292657" cy="584775"/>
          </a:xfrm>
        </p:spPr>
        <p:txBody>
          <a:bodyPr/>
          <a:lstStyle/>
          <a:p>
            <a:r>
              <a:rPr lang="en-US" sz="1900" dirty="0" err="1">
                <a:latin typeface="Sylfaen" panose="010A0502050306030303" pitchFamily="18" charset="0"/>
              </a:rPr>
              <a:t>Նախագահական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 smtClean="0">
                <a:latin typeface="Sylfaen" pitchFamily="18" charset="0"/>
              </a:rPr>
              <a:t>օդանավի</a:t>
            </a:r>
            <a:r>
              <a:rPr lang="en-US" sz="1900" dirty="0" smtClean="0">
                <a:latin typeface="Sylfaen" pitchFamily="18" charset="0"/>
              </a:rPr>
              <a:t> </a:t>
            </a:r>
            <a:r>
              <a:rPr lang="en-US" sz="1900" dirty="0" err="1">
                <a:latin typeface="Sylfaen" pitchFamily="18" charset="0"/>
              </a:rPr>
              <a:t>սպասարկման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>
                <a:latin typeface="Sylfaen" pitchFamily="18" charset="0"/>
              </a:rPr>
              <a:t>համար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>
                <a:latin typeface="Sylfaen" pitchFamily="18" charset="0"/>
              </a:rPr>
              <a:t>առաջարկվում</a:t>
            </a:r>
            <a:r>
              <a:rPr lang="en-US" sz="1900" dirty="0">
                <a:latin typeface="Sylfaen" pitchFamily="18" charset="0"/>
              </a:rPr>
              <a:t> է </a:t>
            </a:r>
            <a:r>
              <a:rPr lang="en-US" sz="1900" dirty="0" err="1">
                <a:latin typeface="Sylfaen" pitchFamily="18" charset="0"/>
              </a:rPr>
              <a:t>մի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>
                <a:latin typeface="Sylfaen" pitchFamily="18" charset="0"/>
              </a:rPr>
              <a:t>քանի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 smtClean="0">
                <a:latin typeface="Sylfaen" pitchFamily="18" charset="0"/>
              </a:rPr>
              <a:t>տարբերակ</a:t>
            </a:r>
            <a:r>
              <a:rPr lang="en-US" sz="1900" dirty="0" smtClean="0">
                <a:latin typeface="Sylfaen" pitchFamily="18" charset="0"/>
              </a:rPr>
              <a:t>, </a:t>
            </a:r>
            <a:r>
              <a:rPr lang="en-US" sz="1900" dirty="0" err="1" smtClean="0">
                <a:latin typeface="Sylfaen" pitchFamily="18" charset="0"/>
              </a:rPr>
              <a:t>եթե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>
                <a:latin typeface="Sylfaen" pitchFamily="18" charset="0"/>
              </a:rPr>
              <a:t>տեղական</a:t>
            </a:r>
            <a:r>
              <a:rPr lang="en-US" sz="1900" dirty="0">
                <a:latin typeface="Sylfaen" pitchFamily="18" charset="0"/>
              </a:rPr>
              <a:t> </a:t>
            </a:r>
            <a:r>
              <a:rPr lang="en-US" sz="1900" dirty="0" err="1" smtClean="0">
                <a:latin typeface="Sylfaen" pitchFamily="18" charset="0"/>
              </a:rPr>
              <a:t>ավիաուղիներ</a:t>
            </a:r>
            <a:r>
              <a:rPr lang="en-US" sz="1900" dirty="0" smtClean="0">
                <a:latin typeface="Sylfaen" pitchFamily="18" charset="0"/>
              </a:rPr>
              <a:t> </a:t>
            </a:r>
            <a:r>
              <a:rPr lang="en-US" sz="1900" dirty="0" err="1" smtClean="0">
                <a:latin typeface="Sylfaen" pitchFamily="18" charset="0"/>
              </a:rPr>
              <a:t>չստեղծվեն</a:t>
            </a:r>
            <a:r>
              <a:rPr lang="en-US" sz="1900" dirty="0" smtClean="0">
                <a:latin typeface="Sylfaen" pitchFamily="18" charset="0"/>
              </a:rPr>
              <a:t>:</a:t>
            </a:r>
            <a:endParaRPr lang="en-US" sz="1900" dirty="0">
              <a:latin typeface="Sylfaen" panose="010A0502050306030303" pitchFamily="18" charset="0"/>
            </a:endParaRPr>
          </a:p>
        </p:txBody>
      </p:sp>
      <p:sp>
        <p:nvSpPr>
          <p:cNvPr id="8" name="McK 1. On-page tracker"/>
          <p:cNvSpPr>
            <a:spLocks noChangeArrowheads="1"/>
          </p:cNvSpPr>
          <p:nvPr/>
        </p:nvSpPr>
        <p:spPr bwMode="gray">
          <a:xfrm>
            <a:off x="174944" y="0"/>
            <a:ext cx="69506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Հավելված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ea typeface="+mj-ea"/>
                <a:sym typeface="Arial"/>
              </a:rPr>
              <a:t>. </a:t>
            </a:r>
            <a:r>
              <a:rPr lang="hy-AM" sz="1400" b="1" dirty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Ավիացիայի </a:t>
            </a:r>
            <a:r>
              <a:rPr lang="en-US" sz="1400" b="1" dirty="0" err="1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ոլորտի</a:t>
            </a:r>
            <a:r>
              <a:rPr lang="en-US" sz="14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 </a:t>
            </a:r>
            <a:r>
              <a:rPr lang="hy-AM" sz="1400" b="1" dirty="0" smtClean="0">
                <a:solidFill>
                  <a:srgbClr val="0077B2"/>
                </a:solidFill>
                <a:latin typeface="Sylfaen" panose="010A0502050306030303" pitchFamily="18" charset="0"/>
                <a:sym typeface="Arial"/>
              </a:rPr>
              <a:t>կարողությունների </a:t>
            </a:r>
            <a:r>
              <a:rPr lang="hy-AM" sz="1400" b="1" dirty="0">
                <a:solidFill>
                  <a:schemeClr val="accent3"/>
                </a:solidFill>
                <a:latin typeface="Sylfaen" panose="010A0502050306030303" pitchFamily="18" charset="0"/>
                <a:sym typeface="Arial"/>
              </a:rPr>
              <a:t>և ենթակառուցվածքի ապահովում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ea typeface="+mj-ea"/>
              <a:sym typeface="Arial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74943" y="3184482"/>
            <a:ext cx="901438" cy="12603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1200" dirty="0" err="1">
                <a:solidFill>
                  <a:srgbClr val="0077B2"/>
                </a:solidFill>
                <a:latin typeface="Sylfaen" panose="010A0502050306030303" pitchFamily="18" charset="0"/>
              </a:rPr>
              <a:t>Սեփական</a:t>
            </a:r>
            <a:r>
              <a:rPr lang="en-US" sz="1200" dirty="0">
                <a:solidFill>
                  <a:srgbClr val="0077B2"/>
                </a:solidFill>
                <a:latin typeface="Sylfaen" pitchFamily="18" charset="0"/>
              </a:rPr>
              <a:t> </a:t>
            </a:r>
            <a:r>
              <a:rPr lang="en-US" sz="1200" dirty="0" smtClean="0">
                <a:solidFill>
                  <a:srgbClr val="0077B2"/>
                </a:solidFill>
                <a:latin typeface="Sylfaen" pitchFamily="18" charset="0"/>
              </a:rPr>
              <a:t>/</a:t>
            </a:r>
            <a:r>
              <a:rPr lang="en-US" sz="1200" dirty="0" err="1" smtClean="0">
                <a:solidFill>
                  <a:srgbClr val="0077B2"/>
                </a:solidFill>
                <a:latin typeface="Sylfaen" pitchFamily="18" charset="0"/>
              </a:rPr>
              <a:t>վարձա-կալված</a:t>
            </a:r>
            <a:r>
              <a:rPr lang="en-US" sz="1200" dirty="0" smtClean="0">
                <a:solidFill>
                  <a:srgbClr val="0077B2"/>
                </a:solidFill>
                <a:latin typeface="Sylfaen" pitchFamily="18" charset="0"/>
              </a:rPr>
              <a:t> </a:t>
            </a:r>
            <a:r>
              <a:rPr lang="en-US" sz="1200" dirty="0" err="1" smtClean="0">
                <a:solidFill>
                  <a:srgbClr val="0077B2"/>
                </a:solidFill>
                <a:latin typeface="Sylfaen" pitchFamily="18" charset="0"/>
              </a:rPr>
              <a:t>օդանավ</a:t>
            </a:r>
            <a:r>
              <a:rPr lang="en-US" sz="1200" dirty="0" smtClean="0">
                <a:latin typeface="Sylfaen" pitchFamily="18" charset="0"/>
              </a:rPr>
              <a:t>.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en-US" sz="1300" dirty="0" err="1" smtClean="0">
                <a:latin typeface="Sylfaen" panose="010A0502050306030303" pitchFamily="18" charset="0"/>
              </a:rPr>
              <a:t>Ռազմա-օդային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en-US" sz="1300" dirty="0" err="1" smtClean="0">
                <a:latin typeface="Sylfaen" panose="010A0502050306030303" pitchFamily="18" charset="0"/>
              </a:rPr>
              <a:t>ուժեր</a:t>
            </a:r>
            <a:endParaRPr lang="en-US" sz="1300" dirty="0">
              <a:latin typeface="Sylfaen" panose="010A0502050306030303" pitchFamily="18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97971" y="4693184"/>
            <a:ext cx="978410" cy="149934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sz="14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1200" dirty="0" err="1">
                <a:latin typeface="Sylfaen" pitchFamily="18" charset="0"/>
              </a:rPr>
              <a:t>Սեփական</a:t>
            </a:r>
            <a:r>
              <a:rPr lang="en-US" sz="1200" dirty="0">
                <a:latin typeface="Sylfaen" pitchFamily="18" charset="0"/>
              </a:rPr>
              <a:t> /</a:t>
            </a:r>
            <a:r>
              <a:rPr lang="en-US" sz="1200" dirty="0" err="1" smtClean="0">
                <a:latin typeface="Sylfaen" pitchFamily="18" charset="0"/>
              </a:rPr>
              <a:t>վարձա-կալված</a:t>
            </a:r>
            <a:r>
              <a:rPr lang="en-US" sz="1200" dirty="0" smtClean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օդանավ</a:t>
            </a:r>
            <a:r>
              <a:rPr lang="en-US" sz="1200" dirty="0">
                <a:latin typeface="Sylfaen" pitchFamily="18" charset="0"/>
              </a:rPr>
              <a:t>.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hy-AM" sz="1300" dirty="0" smtClean="0">
                <a:latin typeface="Sylfaen" panose="010A0502050306030303" pitchFamily="18" charset="0"/>
              </a:rPr>
              <a:t>Հ</a:t>
            </a:r>
            <a:r>
              <a:rPr lang="en-US" sz="1300" dirty="0" err="1" smtClean="0">
                <a:latin typeface="Sylfaen" panose="010A0502050306030303" pitchFamily="18" charset="0"/>
              </a:rPr>
              <a:t>իբրիդ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en-US" sz="1300" dirty="0" err="1" smtClean="0">
                <a:latin typeface="Sylfaen" panose="010A0502050306030303" pitchFamily="18" charset="0"/>
              </a:rPr>
              <a:t>մոդել</a:t>
            </a:r>
            <a:endParaRPr lang="en-US" sz="1300" dirty="0">
              <a:latin typeface="Sylfaen" panose="010A0502050306030303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74943" y="1650591"/>
            <a:ext cx="901438" cy="135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Չարտե-րային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itchFamily="18" charset="0"/>
                <a:cs typeface="Arial" pitchFamily="34" charset="0"/>
              </a:rPr>
              <a:t>օդանավ</a:t>
            </a:r>
            <a:endParaRPr lang="en-US" sz="1400" b="1" dirty="0">
              <a:solidFill>
                <a:schemeClr val="accent3"/>
              </a:solidFill>
              <a:latin typeface="Sylfaen" pitchFamily="18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97971" y="4609676"/>
            <a:ext cx="4365172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 txBox="1">
            <a:spLocks/>
          </p:cNvSpPr>
          <p:nvPr/>
        </p:nvSpPr>
        <p:spPr>
          <a:xfrm>
            <a:off x="1156404" y="3114135"/>
            <a:ext cx="3667092" cy="1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en-US" sz="1300" dirty="0" err="1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Օդանավի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շահագործում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և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սպասարկում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ռազմաօդային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ուժերի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endParaRPr lang="en-US" sz="1300" dirty="0" smtClean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Arial Unicode MS"/>
              <a:cs typeface="Arial"/>
            </a:endParaRPr>
          </a:p>
          <a:p>
            <a:pPr lvl="1">
              <a:spcBef>
                <a:spcPct val="30000"/>
              </a:spcBef>
            </a:pP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Օր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.՝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Պորտուգալիայում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տարածաշրջանային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չվերթներն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իրականացվում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են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ռազմաօդային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ուժերի</a:t>
            </a:r>
            <a:r>
              <a:rPr lang="en-US" sz="1300" dirty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,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հեռու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չվերթներն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իրականացվում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են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TAP Portugal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փոխադրողի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:</a:t>
            </a:r>
            <a:endParaRPr lang="en-US" sz="1300" dirty="0">
              <a:solidFill>
                <a:srgbClr val="5F5F5F"/>
              </a:solidFill>
              <a:latin typeface="Sylfaen" panose="010A0502050306030303" pitchFamily="18" charset="0"/>
              <a:ea typeface="Arial Unicode MS"/>
              <a:cs typeface="Arial"/>
            </a:endParaRPr>
          </a:p>
        </p:txBody>
      </p:sp>
      <p:sp>
        <p:nvSpPr>
          <p:cNvPr id="48" name="Rectangle 48"/>
          <p:cNvSpPr txBox="1">
            <a:spLocks/>
          </p:cNvSpPr>
          <p:nvPr/>
        </p:nvSpPr>
        <p:spPr>
          <a:xfrm>
            <a:off x="1157798" y="4640197"/>
            <a:ext cx="3790026" cy="166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hy-AM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Օդանավի շահագործումը՝ ռազմաօդային ուժերի կողմից, սպասարկումը՝ տեղական կամ արտասահմանյան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փոխադրողի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/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օպերատորի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endParaRPr lang="de-DE" sz="1300" dirty="0" smtClean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Arial Unicode MS"/>
              <a:cs typeface="Arial"/>
            </a:endParaRPr>
          </a:p>
          <a:p>
            <a:pPr lvl="1">
              <a:spcBef>
                <a:spcPct val="30000"/>
              </a:spcBef>
            </a:pP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Օր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.՝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Կանադայում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A310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օդանավերը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շահագործվում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են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Թագավորական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ռազմաօդային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ուժերի</a:t>
            </a:r>
            <a:r>
              <a:rPr lang="en-US" sz="1300" dirty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,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սպասարկումը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՝ Air Canada-ի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endParaRPr lang="en-US" sz="1300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Arial Unicode MS"/>
              <a:cs typeface="Arial"/>
            </a:endParaRPr>
          </a:p>
        </p:txBody>
      </p:sp>
      <p:sp>
        <p:nvSpPr>
          <p:cNvPr id="17" name="Rectangle 21"/>
          <p:cNvSpPr txBox="1">
            <a:spLocks/>
          </p:cNvSpPr>
          <p:nvPr/>
        </p:nvSpPr>
        <p:spPr>
          <a:xfrm>
            <a:off x="1124017" y="1650591"/>
            <a:ext cx="3573992" cy="12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Օդանավի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շահագործում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և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սպասարկում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մասնավոր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չարտերային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ավիաընկերության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կողմից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</a:p>
          <a:p>
            <a:pPr lvl="1">
              <a:spcBef>
                <a:spcPct val="30000"/>
              </a:spcBef>
            </a:pP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Չարտերային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ավիաընկերությունների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de-DE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օր</a:t>
            </a:r>
            <a:r>
              <a:rPr lang="de-DE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Arial Unicode MS"/>
                <a:cs typeface="Arial"/>
              </a:rPr>
              <a:t>.՝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Luxaviation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(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Վրաստան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) և Chapman </a:t>
            </a:r>
            <a:r>
              <a:rPr lang="en-US" sz="1300" dirty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Freeborn 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(ԱՄԷ,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Արևմտյան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 </a:t>
            </a:r>
            <a:r>
              <a:rPr lang="en-US" sz="1300" dirty="0" err="1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Եվրոպա</a:t>
            </a:r>
            <a:r>
              <a:rPr lang="en-US" sz="1300" dirty="0" smtClean="0">
                <a:solidFill>
                  <a:srgbClr val="5F5F5F"/>
                </a:solidFill>
                <a:latin typeface="Sylfaen" panose="010A0502050306030303" pitchFamily="18" charset="0"/>
                <a:ea typeface="Arial Unicode MS"/>
                <a:cs typeface="Arial"/>
              </a:rPr>
              <a:t>)</a:t>
            </a:r>
            <a:endParaRPr lang="en-US" sz="1300" dirty="0">
              <a:solidFill>
                <a:srgbClr val="5F5F5F"/>
              </a:solidFill>
              <a:latin typeface="Sylfaen" panose="010A0502050306030303" pitchFamily="18" charset="0"/>
              <a:ea typeface="Arial Unicode MS"/>
              <a:cs typeface="Arial"/>
            </a:endParaRPr>
          </a:p>
        </p:txBody>
      </p:sp>
      <p:sp>
        <p:nvSpPr>
          <p:cNvPr id="40" name="Rectangle 40"/>
          <p:cNvSpPr txBox="1">
            <a:spLocks/>
          </p:cNvSpPr>
          <p:nvPr/>
        </p:nvSpPr>
        <p:spPr>
          <a:xfrm>
            <a:off x="5141708" y="1650591"/>
            <a:ext cx="264693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Կախված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օդանավի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տեսակից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և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շահագործման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պայմաններից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՝ 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90,000-180,000</a:t>
            </a:r>
            <a:r>
              <a:rPr lang="en-US" sz="1300" b="1" baseline="300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ԱՄՆ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դոլար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մեկ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չվերթի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համար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33" name="McK 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  <a:sym typeface="Arial"/>
              </a:rPr>
              <a:t>Աղբյուր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` ICAO,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ընկերությունների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կայքէջեր</a:t>
            </a:r>
            <a:r>
              <a:rPr lang="en-US" sz="1000" dirty="0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, </a:t>
            </a:r>
            <a:r>
              <a:rPr lang="en-US" sz="1000" dirty="0" err="1">
                <a:solidFill>
                  <a:schemeClr val="accent6"/>
                </a:solidFill>
                <a:latin typeface="Sylfaen" pitchFamily="18" charset="0"/>
                <a:cs typeface="Arial" pitchFamily="34" charset="0"/>
                <a:sym typeface="Arial"/>
              </a:rPr>
              <a:t>մամուլ</a:t>
            </a:r>
            <a:endParaRPr lang="en-US" sz="1000" dirty="0">
              <a:solidFill>
                <a:schemeClr val="accent6"/>
              </a:solidFill>
              <a:latin typeface="Sylfaen" pitchFamily="18" charset="0"/>
              <a:cs typeface="Arial" pitchFamily="34" charset="0"/>
              <a:sym typeface="Arial"/>
            </a:endParaRPr>
          </a:p>
        </p:txBody>
      </p:sp>
      <p:sp>
        <p:nvSpPr>
          <p:cNvPr id="35" name="McK 4. Footnote"/>
          <p:cNvSpPr txBox="1">
            <a:spLocks noChangeArrowheads="1"/>
          </p:cNvSpPr>
          <p:nvPr/>
        </p:nvSpPr>
        <p:spPr bwMode="auto">
          <a:xfrm>
            <a:off x="97971" y="6273872"/>
            <a:ext cx="89698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900" dirty="0">
                <a:latin typeface="Sylfaen" panose="010A0502050306030303" pitchFamily="18" charset="0"/>
              </a:rPr>
              <a:t>1 Airbus A320 և CRJ 200/B737-700, </a:t>
            </a:r>
            <a:r>
              <a:rPr lang="en-US" sz="900" dirty="0" err="1">
                <a:latin typeface="Sylfaen" pitchFamily="18" charset="0"/>
              </a:rPr>
              <a:t>հետդարձը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ներառյալ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latin typeface="Sylfaen" pitchFamily="18" charset="0"/>
              </a:rPr>
              <a:t>մինչև</a:t>
            </a:r>
            <a:r>
              <a:rPr lang="en-US" sz="900" dirty="0">
                <a:latin typeface="Sylfaen" pitchFamily="18" charset="0"/>
              </a:rPr>
              <a:t> 1,000 </a:t>
            </a:r>
            <a:r>
              <a:rPr lang="en-US" sz="900" dirty="0" err="1">
                <a:latin typeface="Sylfaen" pitchFamily="18" charset="0"/>
              </a:rPr>
              <a:t>մղոն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հեռավորությամբ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 smtClean="0">
                <a:latin typeface="Sylfaen" pitchFamily="18" charset="0"/>
              </a:rPr>
              <a:t>չվերթները</a:t>
            </a:r>
            <a:r>
              <a:rPr lang="en-US" sz="900" dirty="0" smtClean="0">
                <a:latin typeface="Sylfaen" pitchFamily="18" charset="0"/>
              </a:rPr>
              <a:t>, </a:t>
            </a:r>
            <a:r>
              <a:rPr lang="en-US" sz="900" dirty="0" err="1" smtClean="0">
                <a:latin typeface="Sylfaen" pitchFamily="18" charset="0"/>
              </a:rPr>
              <a:t>բոլոր</a:t>
            </a:r>
            <a:r>
              <a:rPr lang="en-US" sz="900" dirty="0" smtClean="0">
                <a:latin typeface="Sylfaen" pitchFamily="18" charset="0"/>
              </a:rPr>
              <a:t> </a:t>
            </a:r>
            <a:r>
              <a:rPr lang="en-US" sz="900" dirty="0">
                <a:latin typeface="Sylfaen" pitchFamily="18" charset="0"/>
              </a:rPr>
              <a:t>VIP </a:t>
            </a:r>
            <a:r>
              <a:rPr lang="en-US" sz="900" dirty="0" err="1">
                <a:latin typeface="Sylfaen" pitchFamily="18" charset="0"/>
              </a:rPr>
              <a:t>ծառայությունները</a:t>
            </a:r>
            <a:r>
              <a:rPr lang="en-US" sz="900" dirty="0">
                <a:latin typeface="Sylfaen" pitchFamily="18" charset="0"/>
              </a:rPr>
              <a:t>` </a:t>
            </a:r>
            <a:r>
              <a:rPr lang="en-US" sz="900" dirty="0" err="1">
                <a:latin typeface="Sylfaen" pitchFamily="18" charset="0"/>
              </a:rPr>
              <a:t>մատակարարում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latin typeface="Sylfaen" pitchFamily="18" charset="0"/>
              </a:rPr>
              <a:t>սպասարկում</a:t>
            </a:r>
            <a:r>
              <a:rPr lang="en-US" sz="900" dirty="0">
                <a:latin typeface="Sylfaen" pitchFamily="18" charset="0"/>
              </a:rPr>
              <a:t> և </a:t>
            </a:r>
            <a:r>
              <a:rPr lang="en-US" sz="900" dirty="0" err="1">
                <a:latin typeface="Sylfaen" pitchFamily="18" charset="0"/>
              </a:rPr>
              <a:t>այլն</a:t>
            </a:r>
            <a:r>
              <a:rPr lang="en-US" sz="900" dirty="0">
                <a:latin typeface="Sylfaen" pitchFamily="18" charset="0"/>
              </a:rPr>
              <a:t> </a:t>
            </a:r>
            <a:endParaRPr lang="en-US" sz="900" dirty="0" smtClean="0">
              <a:latin typeface="Sylfaen" panose="010A0502050306030303" pitchFamily="18" charset="0"/>
            </a:endParaRPr>
          </a:p>
          <a:p>
            <a:r>
              <a:rPr lang="en-US" sz="900" dirty="0">
                <a:latin typeface="Sylfaen" panose="010A0502050306030303" pitchFamily="18" charset="0"/>
              </a:rPr>
              <a:t>2 </a:t>
            </a:r>
            <a:r>
              <a:rPr lang="en-US" sz="900" dirty="0" err="1">
                <a:latin typeface="Sylfaen" pitchFamily="18" charset="0"/>
              </a:rPr>
              <a:t>Հետդարձը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ներառյալ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latin typeface="Sylfaen" pitchFamily="18" charset="0"/>
              </a:rPr>
              <a:t>մինչև</a:t>
            </a:r>
            <a:r>
              <a:rPr lang="en-US" sz="900" dirty="0">
                <a:latin typeface="Sylfaen" pitchFamily="18" charset="0"/>
              </a:rPr>
              <a:t> 1,000 </a:t>
            </a:r>
            <a:r>
              <a:rPr lang="en-US" sz="900" dirty="0" err="1">
                <a:latin typeface="Sylfaen" pitchFamily="18" charset="0"/>
              </a:rPr>
              <a:t>մղոն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հեռավորությամբ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չվերթներ</a:t>
            </a:r>
            <a:r>
              <a:rPr lang="en-US" sz="900" dirty="0">
                <a:latin typeface="Sylfaen" pitchFamily="18" charset="0"/>
              </a:rPr>
              <a:t>, </a:t>
            </a:r>
            <a:r>
              <a:rPr lang="en-US" sz="900" dirty="0" err="1">
                <a:latin typeface="Sylfaen" pitchFamily="18" charset="0"/>
              </a:rPr>
              <a:t>արժեքը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>
                <a:latin typeface="Sylfaen" pitchFamily="18" charset="0"/>
              </a:rPr>
              <a:t>հիմնված</a:t>
            </a:r>
            <a:r>
              <a:rPr lang="en-US" sz="900" dirty="0">
                <a:latin typeface="Sylfaen" pitchFamily="18" charset="0"/>
              </a:rPr>
              <a:t> է </a:t>
            </a:r>
            <a:r>
              <a:rPr lang="en-US" sz="900" dirty="0" err="1">
                <a:latin typeface="Sylfaen" pitchFamily="18" charset="0"/>
              </a:rPr>
              <a:t>Արմավիայի</a:t>
            </a:r>
            <a:r>
              <a:rPr lang="en-US" sz="900" dirty="0">
                <a:latin typeface="Sylfaen" pitchFamily="18" charset="0"/>
              </a:rPr>
              <a:t> </a:t>
            </a:r>
            <a:r>
              <a:rPr lang="en-US" sz="900" dirty="0" err="1" smtClean="0">
                <a:solidFill>
                  <a:srgbClr val="808080"/>
                </a:solidFill>
                <a:latin typeface="Sylfaen" pitchFamily="18" charset="0"/>
              </a:rPr>
              <a:t>ծախսերի</a:t>
            </a:r>
            <a:r>
              <a:rPr lang="en-US" sz="900" dirty="0" smtClean="0">
                <a:solidFill>
                  <a:srgbClr val="808080"/>
                </a:solidFill>
                <a:latin typeface="Sylfaen" pitchFamily="18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Sylfaen" pitchFamily="18" charset="0"/>
              </a:rPr>
              <a:t>վրա</a:t>
            </a:r>
            <a:endParaRPr lang="en-US" sz="900" dirty="0">
              <a:solidFill>
                <a:srgbClr val="808080"/>
              </a:solidFill>
              <a:latin typeface="Sylfaen" panose="010A0502050306030303" pitchFamily="18" charset="0"/>
            </a:endParaRPr>
          </a:p>
        </p:txBody>
      </p:sp>
      <p:sp>
        <p:nvSpPr>
          <p:cNvPr id="38" name="Rectangle 40"/>
          <p:cNvSpPr txBox="1">
            <a:spLocks/>
          </p:cNvSpPr>
          <p:nvPr/>
        </p:nvSpPr>
        <p:spPr>
          <a:xfrm>
            <a:off x="5271998" y="3999961"/>
            <a:ext cx="2646937" cy="10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A320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օդանավի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վարձակալում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՝ </a:t>
            </a:r>
            <a:br>
              <a:rPr lang="en-US" sz="1300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</a:b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250,000-300,000 ԱՄՆ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դոլար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ամսական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+mn-ea"/>
              <a:cs typeface="Arial"/>
            </a:endParaRPr>
          </a:p>
          <a:p>
            <a:pPr lvl="1">
              <a:spcBef>
                <a:spcPct val="30000"/>
              </a:spcBef>
            </a:pP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1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չվերթի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արժեքը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՝ </a:t>
            </a: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/>
            </a:r>
            <a:b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</a:b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30,000-45,000</a:t>
            </a:r>
            <a:r>
              <a:rPr lang="en-US" sz="1300" b="1" baseline="30000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2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 ԱՄՆ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Arial"/>
              </a:rPr>
              <a:t>դոլար</a:t>
            </a:r>
            <a:endParaRPr lang="en-US" sz="1300" b="1" baseline="30000" dirty="0">
              <a:solidFill>
                <a:schemeClr val="accent6">
                  <a:lumMod val="75000"/>
                </a:schemeClr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39" name="McK Bracket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924230" y="3184482"/>
            <a:ext cx="206253" cy="2850388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3140"/>
              <a:gd name="connsiteY0" fmla="*/ 1532 h 1532"/>
              <a:gd name="connsiteX1" fmla="*/ 3090 w 3140"/>
              <a:gd name="connsiteY1" fmla="*/ 0 h 1532"/>
              <a:gd name="connsiteX2" fmla="*/ 3090 w 3140"/>
              <a:gd name="connsiteY2" fmla="*/ 528 h 1532"/>
              <a:gd name="connsiteX3" fmla="*/ 3140 w 3140"/>
              <a:gd name="connsiteY3" fmla="*/ 576 h 1532"/>
              <a:gd name="connsiteX4" fmla="*/ 3090 w 3140"/>
              <a:gd name="connsiteY4" fmla="*/ 624 h 1532"/>
              <a:gd name="connsiteX5" fmla="*/ 3090 w 3140"/>
              <a:gd name="connsiteY5" fmla="*/ 1152 h 1532"/>
              <a:gd name="connsiteX6" fmla="*/ 3025 w 3140"/>
              <a:gd name="connsiteY6" fmla="*/ 1152 h 1532"/>
              <a:gd name="connsiteX0" fmla="*/ 0 w 3140"/>
              <a:gd name="connsiteY0" fmla="*/ 1004 h 1004"/>
              <a:gd name="connsiteX1" fmla="*/ 65 w 3140"/>
              <a:gd name="connsiteY1" fmla="*/ 1004 h 1004"/>
              <a:gd name="connsiteX2" fmla="*/ 3090 w 3140"/>
              <a:gd name="connsiteY2" fmla="*/ 0 h 1004"/>
              <a:gd name="connsiteX3" fmla="*/ 3140 w 3140"/>
              <a:gd name="connsiteY3" fmla="*/ 48 h 1004"/>
              <a:gd name="connsiteX4" fmla="*/ 3090 w 3140"/>
              <a:gd name="connsiteY4" fmla="*/ 96 h 1004"/>
              <a:gd name="connsiteX5" fmla="*/ 3090 w 3140"/>
              <a:gd name="connsiteY5" fmla="*/ 624 h 1004"/>
              <a:gd name="connsiteX6" fmla="*/ 3025 w 3140"/>
              <a:gd name="connsiteY6" fmla="*/ 624 h 1004"/>
              <a:gd name="connsiteX0" fmla="*/ 0 w 3140"/>
              <a:gd name="connsiteY0" fmla="*/ 956 h 1224"/>
              <a:gd name="connsiteX1" fmla="*/ 65 w 3140"/>
              <a:gd name="connsiteY1" fmla="*/ 956 h 1224"/>
              <a:gd name="connsiteX2" fmla="*/ 65 w 3140"/>
              <a:gd name="connsiteY2" fmla="*/ 1224 h 1224"/>
              <a:gd name="connsiteX3" fmla="*/ 3140 w 3140"/>
              <a:gd name="connsiteY3" fmla="*/ 0 h 1224"/>
              <a:gd name="connsiteX4" fmla="*/ 3090 w 3140"/>
              <a:gd name="connsiteY4" fmla="*/ 48 h 1224"/>
              <a:gd name="connsiteX5" fmla="*/ 3090 w 3140"/>
              <a:gd name="connsiteY5" fmla="*/ 576 h 1224"/>
              <a:gd name="connsiteX6" fmla="*/ 3025 w 3140"/>
              <a:gd name="connsiteY6" fmla="*/ 576 h 1224"/>
              <a:gd name="connsiteX0" fmla="*/ 0 w 3090"/>
              <a:gd name="connsiteY0" fmla="*/ 908 h 1200"/>
              <a:gd name="connsiteX1" fmla="*/ 65 w 3090"/>
              <a:gd name="connsiteY1" fmla="*/ 908 h 1200"/>
              <a:gd name="connsiteX2" fmla="*/ 65 w 3090"/>
              <a:gd name="connsiteY2" fmla="*/ 1176 h 1200"/>
              <a:gd name="connsiteX3" fmla="*/ 115 w 3090"/>
              <a:gd name="connsiteY3" fmla="*/ 1200 h 1200"/>
              <a:gd name="connsiteX4" fmla="*/ 3090 w 3090"/>
              <a:gd name="connsiteY4" fmla="*/ 0 h 1200"/>
              <a:gd name="connsiteX5" fmla="*/ 3090 w 3090"/>
              <a:gd name="connsiteY5" fmla="*/ 528 h 1200"/>
              <a:gd name="connsiteX6" fmla="*/ 3025 w 3090"/>
              <a:gd name="connsiteY6" fmla="*/ 528 h 1200"/>
              <a:gd name="connsiteX0" fmla="*/ 0 w 3090"/>
              <a:gd name="connsiteY0" fmla="*/ 380 h 696"/>
              <a:gd name="connsiteX1" fmla="*/ 65 w 3090"/>
              <a:gd name="connsiteY1" fmla="*/ 380 h 696"/>
              <a:gd name="connsiteX2" fmla="*/ 65 w 3090"/>
              <a:gd name="connsiteY2" fmla="*/ 648 h 696"/>
              <a:gd name="connsiteX3" fmla="*/ 115 w 3090"/>
              <a:gd name="connsiteY3" fmla="*/ 672 h 696"/>
              <a:gd name="connsiteX4" fmla="*/ 65 w 3090"/>
              <a:gd name="connsiteY4" fmla="*/ 696 h 696"/>
              <a:gd name="connsiteX5" fmla="*/ 3090 w 3090"/>
              <a:gd name="connsiteY5" fmla="*/ 0 h 696"/>
              <a:gd name="connsiteX6" fmla="*/ 3025 w 3090"/>
              <a:gd name="connsiteY6" fmla="*/ 0 h 696"/>
              <a:gd name="connsiteX0" fmla="*/ 0 w 3025"/>
              <a:gd name="connsiteY0" fmla="*/ 380 h 964"/>
              <a:gd name="connsiteX1" fmla="*/ 65 w 3025"/>
              <a:gd name="connsiteY1" fmla="*/ 380 h 964"/>
              <a:gd name="connsiteX2" fmla="*/ 65 w 3025"/>
              <a:gd name="connsiteY2" fmla="*/ 648 h 964"/>
              <a:gd name="connsiteX3" fmla="*/ 115 w 3025"/>
              <a:gd name="connsiteY3" fmla="*/ 672 h 964"/>
              <a:gd name="connsiteX4" fmla="*/ 65 w 3025"/>
              <a:gd name="connsiteY4" fmla="*/ 696 h 964"/>
              <a:gd name="connsiteX5" fmla="*/ 65 w 3025"/>
              <a:gd name="connsiteY5" fmla="*/ 964 h 964"/>
              <a:gd name="connsiteX6" fmla="*/ 3025 w 3025"/>
              <a:gd name="connsiteY6" fmla="*/ 0 h 964"/>
              <a:gd name="connsiteX0" fmla="*/ 0 w 115"/>
              <a:gd name="connsiteY0" fmla="*/ 0 h 584"/>
              <a:gd name="connsiteX1" fmla="*/ 65 w 115"/>
              <a:gd name="connsiteY1" fmla="*/ 0 h 584"/>
              <a:gd name="connsiteX2" fmla="*/ 65 w 115"/>
              <a:gd name="connsiteY2" fmla="*/ 268 h 584"/>
              <a:gd name="connsiteX3" fmla="*/ 115 w 115"/>
              <a:gd name="connsiteY3" fmla="*/ 292 h 584"/>
              <a:gd name="connsiteX4" fmla="*/ 65 w 115"/>
              <a:gd name="connsiteY4" fmla="*/ 316 h 584"/>
              <a:gd name="connsiteX5" fmla="*/ 65 w 115"/>
              <a:gd name="connsiteY5" fmla="*/ 584 h 584"/>
              <a:gd name="connsiteX6" fmla="*/ 0 w 115"/>
              <a:gd name="connsiteY6" fmla="*/ 584 h 584"/>
              <a:gd name="connsiteX0" fmla="*/ 0 w 115"/>
              <a:gd name="connsiteY0" fmla="*/ 0 h 584"/>
              <a:gd name="connsiteX1" fmla="*/ 65 w 115"/>
              <a:gd name="connsiteY1" fmla="*/ 0 h 584"/>
              <a:gd name="connsiteX2" fmla="*/ 65 w 115"/>
              <a:gd name="connsiteY2" fmla="*/ 268 h 584"/>
              <a:gd name="connsiteX3" fmla="*/ 115 w 115"/>
              <a:gd name="connsiteY3" fmla="*/ 292 h 584"/>
              <a:gd name="connsiteX4" fmla="*/ 65 w 115"/>
              <a:gd name="connsiteY4" fmla="*/ 316 h 584"/>
              <a:gd name="connsiteX5" fmla="*/ 65 w 115"/>
              <a:gd name="connsiteY5" fmla="*/ 584 h 584"/>
              <a:gd name="connsiteX6" fmla="*/ 0 w 115"/>
              <a:gd name="connsiteY6" fmla="*/ 584 h 584"/>
              <a:gd name="connsiteX0" fmla="*/ 0 w 115"/>
              <a:gd name="connsiteY0" fmla="*/ 0 h 584"/>
              <a:gd name="connsiteX1" fmla="*/ 33 w 115"/>
              <a:gd name="connsiteY1" fmla="*/ 0 h 584"/>
              <a:gd name="connsiteX2" fmla="*/ 65 w 115"/>
              <a:gd name="connsiteY2" fmla="*/ 268 h 584"/>
              <a:gd name="connsiteX3" fmla="*/ 115 w 115"/>
              <a:gd name="connsiteY3" fmla="*/ 292 h 584"/>
              <a:gd name="connsiteX4" fmla="*/ 65 w 115"/>
              <a:gd name="connsiteY4" fmla="*/ 316 h 584"/>
              <a:gd name="connsiteX5" fmla="*/ 65 w 115"/>
              <a:gd name="connsiteY5" fmla="*/ 584 h 584"/>
              <a:gd name="connsiteX6" fmla="*/ 0 w 115"/>
              <a:gd name="connsiteY6" fmla="*/ 584 h 584"/>
              <a:gd name="connsiteX0" fmla="*/ 0 w 115"/>
              <a:gd name="connsiteY0" fmla="*/ 0 h 584"/>
              <a:gd name="connsiteX1" fmla="*/ 33 w 115"/>
              <a:gd name="connsiteY1" fmla="*/ 0 h 584"/>
              <a:gd name="connsiteX2" fmla="*/ 33 w 115"/>
              <a:gd name="connsiteY2" fmla="*/ 280 h 584"/>
              <a:gd name="connsiteX3" fmla="*/ 115 w 115"/>
              <a:gd name="connsiteY3" fmla="*/ 292 h 584"/>
              <a:gd name="connsiteX4" fmla="*/ 65 w 115"/>
              <a:gd name="connsiteY4" fmla="*/ 316 h 584"/>
              <a:gd name="connsiteX5" fmla="*/ 65 w 115"/>
              <a:gd name="connsiteY5" fmla="*/ 584 h 584"/>
              <a:gd name="connsiteX6" fmla="*/ 0 w 115"/>
              <a:gd name="connsiteY6" fmla="*/ 584 h 584"/>
              <a:gd name="connsiteX0" fmla="*/ 0 w 65"/>
              <a:gd name="connsiteY0" fmla="*/ 0 h 584"/>
              <a:gd name="connsiteX1" fmla="*/ 33 w 65"/>
              <a:gd name="connsiteY1" fmla="*/ 0 h 584"/>
              <a:gd name="connsiteX2" fmla="*/ 33 w 65"/>
              <a:gd name="connsiteY2" fmla="*/ 280 h 584"/>
              <a:gd name="connsiteX3" fmla="*/ 58 w 65"/>
              <a:gd name="connsiteY3" fmla="*/ 292 h 584"/>
              <a:gd name="connsiteX4" fmla="*/ 65 w 65"/>
              <a:gd name="connsiteY4" fmla="*/ 316 h 584"/>
              <a:gd name="connsiteX5" fmla="*/ 65 w 65"/>
              <a:gd name="connsiteY5" fmla="*/ 584 h 584"/>
              <a:gd name="connsiteX6" fmla="*/ 0 w 65"/>
              <a:gd name="connsiteY6" fmla="*/ 584 h 584"/>
              <a:gd name="connsiteX0" fmla="*/ 0 w 65"/>
              <a:gd name="connsiteY0" fmla="*/ 0 h 584"/>
              <a:gd name="connsiteX1" fmla="*/ 33 w 65"/>
              <a:gd name="connsiteY1" fmla="*/ 0 h 584"/>
              <a:gd name="connsiteX2" fmla="*/ 33 w 65"/>
              <a:gd name="connsiteY2" fmla="*/ 280 h 584"/>
              <a:gd name="connsiteX3" fmla="*/ 58 w 65"/>
              <a:gd name="connsiteY3" fmla="*/ 292 h 584"/>
              <a:gd name="connsiteX4" fmla="*/ 33 w 65"/>
              <a:gd name="connsiteY4" fmla="*/ 304 h 584"/>
              <a:gd name="connsiteX5" fmla="*/ 65 w 65"/>
              <a:gd name="connsiteY5" fmla="*/ 584 h 584"/>
              <a:gd name="connsiteX6" fmla="*/ 0 w 65"/>
              <a:gd name="connsiteY6" fmla="*/ 584 h 584"/>
              <a:gd name="connsiteX0" fmla="*/ 0 w 58"/>
              <a:gd name="connsiteY0" fmla="*/ 0 h 584"/>
              <a:gd name="connsiteX1" fmla="*/ 33 w 58"/>
              <a:gd name="connsiteY1" fmla="*/ 0 h 584"/>
              <a:gd name="connsiteX2" fmla="*/ 33 w 58"/>
              <a:gd name="connsiteY2" fmla="*/ 280 h 584"/>
              <a:gd name="connsiteX3" fmla="*/ 58 w 58"/>
              <a:gd name="connsiteY3" fmla="*/ 292 h 584"/>
              <a:gd name="connsiteX4" fmla="*/ 33 w 58"/>
              <a:gd name="connsiteY4" fmla="*/ 304 h 584"/>
              <a:gd name="connsiteX5" fmla="*/ 33 w 58"/>
              <a:gd name="connsiteY5" fmla="*/ 584 h 584"/>
              <a:gd name="connsiteX6" fmla="*/ 0 w 58"/>
              <a:gd name="connsiteY6" fmla="*/ 584 h 584"/>
              <a:gd name="connsiteX0" fmla="*/ 0 w 58"/>
              <a:gd name="connsiteY0" fmla="*/ 0 h 584"/>
              <a:gd name="connsiteX1" fmla="*/ 33 w 58"/>
              <a:gd name="connsiteY1" fmla="*/ 0 h 584"/>
              <a:gd name="connsiteX2" fmla="*/ 33 w 58"/>
              <a:gd name="connsiteY2" fmla="*/ 280 h 584"/>
              <a:gd name="connsiteX3" fmla="*/ 58 w 58"/>
              <a:gd name="connsiteY3" fmla="*/ 292 h 584"/>
              <a:gd name="connsiteX4" fmla="*/ 33 w 58"/>
              <a:gd name="connsiteY4" fmla="*/ 304 h 584"/>
              <a:gd name="connsiteX5" fmla="*/ 33 w 58"/>
              <a:gd name="connsiteY5" fmla="*/ 584 h 584"/>
              <a:gd name="connsiteX6" fmla="*/ 0 w 58"/>
              <a:gd name="connsiteY6" fmla="*/ 584 h 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" h="584">
                <a:moveTo>
                  <a:pt x="0" y="0"/>
                </a:moveTo>
                <a:lnTo>
                  <a:pt x="33" y="0"/>
                </a:lnTo>
                <a:lnTo>
                  <a:pt x="33" y="280"/>
                </a:lnTo>
                <a:lnTo>
                  <a:pt x="58" y="292"/>
                </a:lnTo>
                <a:lnTo>
                  <a:pt x="33" y="304"/>
                </a:lnTo>
                <a:lnTo>
                  <a:pt x="33" y="584"/>
                </a:lnTo>
                <a:lnTo>
                  <a:pt x="0" y="584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9" name="AutoShape 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4394" y="1311285"/>
            <a:ext cx="3035885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Նկարագրություն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7" name="AutoShape 7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4763" y="1338459"/>
            <a:ext cx="2646937" cy="2185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Պահանջվող</a:t>
            </a:r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միջոցներ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943" y="1557382"/>
            <a:ext cx="7161523" cy="1516372"/>
            <a:chOff x="174942" y="1557382"/>
            <a:chExt cx="8794114" cy="1516372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174943" y="3073754"/>
              <a:ext cx="8794113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174942" y="1557382"/>
              <a:ext cx="8794113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28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06353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3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188878" y="3556731"/>
            <a:ext cx="7791610" cy="2957232"/>
            <a:chOff x="1188878" y="3612318"/>
            <a:chExt cx="7791610" cy="2598409"/>
          </a:xfrm>
        </p:grpSpPr>
        <p:sp>
          <p:nvSpPr>
            <p:cNvPr id="21" name="Rectangle 20"/>
            <p:cNvSpPr/>
            <p:nvPr>
              <p:custDataLst>
                <p:tags r:id="rId7"/>
              </p:custDataLst>
            </p:nvPr>
          </p:nvSpPr>
          <p:spPr>
            <a:xfrm>
              <a:off x="1188878" y="3612318"/>
              <a:ext cx="7791610" cy="25984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2" name="Rectangle 6"/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4598448" y="3641666"/>
              <a:ext cx="4329477" cy="18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260350" lvl="1" indent="-258763" defTabSz="913526" eaLnBrk="1" hangingPunct="1">
                <a:buClr>
                  <a:schemeClr val="accent5"/>
                </a:buClr>
                <a:buSzPct val="10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65138" lvl="2" indent="-203200" defTabSz="913526" eaLnBrk="1" hangingPunct="1">
                <a:buClr>
                  <a:schemeClr val="accent5"/>
                </a:buClr>
                <a:buSzPct val="13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90563" lvl="3" indent="-225425" defTabSz="913526" eaLnBrk="1" hangingPunct="1">
                <a:buClr>
                  <a:schemeClr val="accent5"/>
                </a:buClr>
                <a:buSzPct val="80000"/>
                <a:buFont typeface="Wingdings" pitchFamily="2" charset="2"/>
                <a:buChar char="Ø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865188" lvl="4" indent="-174625" defTabSz="913526" eaLnBrk="1" hangingPunct="1">
                <a:buClr>
                  <a:schemeClr val="accent5"/>
                </a:buClr>
                <a:buSzPct val="100000"/>
                <a:buFont typeface="Arial" pitchFamily="34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z="1400" i="1" dirty="0" err="1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Ավելի</a:t>
              </a:r>
              <a:r>
                <a:rPr lang="en-US" sz="1400" i="1" dirty="0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 </a:t>
              </a:r>
              <a:r>
                <a:rPr lang="en-US" sz="1400" i="1" dirty="0" err="1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մանրամասն</a:t>
              </a:r>
              <a:r>
                <a:rPr lang="en-US" sz="1400" i="1" dirty="0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` </a:t>
              </a:r>
              <a:r>
                <a:rPr lang="en-US" sz="1400" i="1" dirty="0" err="1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հաջորդ</a:t>
              </a:r>
              <a:r>
                <a:rPr lang="en-US" sz="1400" i="1" dirty="0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 </a:t>
              </a:r>
              <a:r>
                <a:rPr lang="en-US" sz="1400" i="1" dirty="0" err="1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էջերում</a:t>
              </a:r>
              <a:r>
                <a:rPr lang="en-US" sz="1400" i="1" dirty="0" smtClean="0">
                  <a:solidFill>
                    <a:schemeClr val="accent2"/>
                  </a:solidFill>
                  <a:latin typeface="Sylfaen" panose="010A0502050306030303" pitchFamily="18" charset="0"/>
                  <a:sym typeface="Arial"/>
                </a:rPr>
                <a:t> </a:t>
              </a:r>
              <a:endParaRPr lang="en-US" sz="1400" i="1" dirty="0">
                <a:solidFill>
                  <a:schemeClr val="accent2"/>
                </a:solidFill>
                <a:latin typeface="Sylfaen" panose="010A0502050306030303" pitchFamily="18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4944" y="1297"/>
            <a:ext cx="7364374" cy="830997"/>
          </a:xfrm>
        </p:spPr>
        <p:txBody>
          <a:bodyPr/>
          <a:lstStyle/>
          <a:p>
            <a:r>
              <a:rPr lang="hy-AM" sz="1800" dirty="0" smtClean="0">
                <a:latin typeface="Sylfaen" panose="010A0502050306030303" pitchFamily="18" charset="0"/>
              </a:rPr>
              <a:t>Քաղաքականության փոփոխությունը պետք է ուղեկցվի ՀՀ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ավիափոխադրումների զարգացումը խթանող տարաբնույթ միջոց</a:t>
            </a:r>
            <a:r>
              <a:rPr lang="en-US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առում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ներով:</a:t>
            </a:r>
            <a:endParaRPr lang="hy-AM" sz="1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6" name="Rectangle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96725" y="1058157"/>
            <a:ext cx="7779823" cy="54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80000"/>
              </a:spcBef>
            </a:pP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Առանց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քաղաքականության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փոփոխության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ՀՀ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օդային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հաղորդակցությունը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չի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բարելավվի</a:t>
            </a:r>
            <a:r>
              <a:rPr lang="en-US" sz="14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, և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ուղևորների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թվի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աճ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չի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Sylfaen" panose="010A0502050306030303" pitchFamily="18" charset="0"/>
              </a:rPr>
              <a:t>գ</a:t>
            </a:r>
            <a:r>
              <a:rPr lang="en-US" sz="14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րանցվի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: </a:t>
            </a:r>
            <a:endParaRPr lang="en-US" sz="1400" dirty="0">
              <a:solidFill>
                <a:schemeClr val="accent2"/>
              </a:solidFill>
              <a:latin typeface="Sylfaen" panose="010A0502050306030303" pitchFamily="18" charset="0"/>
            </a:endParaRPr>
          </a:p>
          <a:p>
            <a:pPr lvl="1">
              <a:spcBef>
                <a:spcPct val="80000"/>
              </a:spcBef>
            </a:pPr>
            <a:r>
              <a:rPr lang="hy-AM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Ուղևորների թիվը 2 միլիոնի հասցնելու նպատակը </a:t>
            </a:r>
            <a:r>
              <a:rPr lang="hy-AM" sz="1400" dirty="0" smtClean="0">
                <a:latin typeface="Sylfaen" panose="010A0502050306030303" pitchFamily="18" charset="0"/>
              </a:rPr>
              <a:t>(20 – 25% աճ) առաջիկա մի քանի տարում տոմսերի գների իջեցման և ուղղությունների ավելացման միջոցով կարելի է իրագործել միայն հետևյալի միջոցով`</a:t>
            </a: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Ավիասպասարկման ազատական քաղաքականություն</a:t>
            </a: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Կարգավորող դաշտի թափանցիկություն </a:t>
            </a: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Կայուն և օբյեկտիվ լիցենզավորման գործընթաց, որը կմեծացնի տեղական փոխադրողի կենսունակության հավանականություն</a:t>
            </a:r>
            <a:r>
              <a:rPr lang="en-US" sz="1200" dirty="0" smtClean="0">
                <a:latin typeface="Sylfaen" panose="010A0502050306030303" pitchFamily="18" charset="0"/>
              </a:rPr>
              <a:t>ը </a:t>
            </a: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Բ</a:t>
            </a:r>
            <a:r>
              <a:rPr lang="en-US" sz="1200" dirty="0" err="1" smtClean="0">
                <a:latin typeface="Sylfaen" panose="010A0502050306030303" pitchFamily="18" charset="0"/>
              </a:rPr>
              <a:t>ոլոր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հիմնական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շահառուների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միաձուլում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400" dirty="0" smtClean="0">
                <a:latin typeface="Sylfaen" panose="010A0502050306030303" pitchFamily="18" charset="0"/>
              </a:rPr>
              <a:t/>
            </a:r>
            <a:br>
              <a:rPr lang="en-US" sz="1400" dirty="0" smtClean="0">
                <a:latin typeface="Sylfaen" panose="010A0502050306030303" pitchFamily="18" charset="0"/>
              </a:rPr>
            </a:br>
            <a:endParaRPr lang="en-US" sz="1400" dirty="0" smtClean="0">
              <a:latin typeface="Sylfaen" panose="010A0502050306030303" pitchFamily="18" charset="0"/>
            </a:endParaRPr>
          </a:p>
          <a:p>
            <a:pPr lvl="1">
              <a:spcBef>
                <a:spcPct val="80000"/>
              </a:spcBef>
            </a:pPr>
            <a:r>
              <a:rPr lang="hy-AM" sz="1400" dirty="0" smtClean="0">
                <a:latin typeface="Sylfaen" panose="010A0502050306030303" pitchFamily="18" charset="0"/>
              </a:rPr>
              <a:t>Այ</a:t>
            </a:r>
            <a:r>
              <a:rPr lang="en-US" sz="1400" dirty="0" smtClean="0">
                <a:latin typeface="Sylfaen" panose="010A0502050306030303" pitchFamily="18" charset="0"/>
              </a:rPr>
              <a:t>դ</a:t>
            </a:r>
            <a:r>
              <a:rPr lang="hy-AM" sz="1400" dirty="0" smtClean="0">
                <a:latin typeface="Sylfaen" panose="010A0502050306030303" pitchFamily="18" charset="0"/>
              </a:rPr>
              <a:t>ուամենայնիվ,</a:t>
            </a:r>
            <a:r>
              <a:rPr lang="hy-AM" sz="1200" dirty="0" smtClean="0">
                <a:latin typeface="Sylfaen" panose="010A0502050306030303" pitchFamily="18" charset="0"/>
              </a:rPr>
              <a:t> </a:t>
            </a:r>
            <a:r>
              <a:rPr lang="hy-AM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միայն այս նախապայմանները չեն երաշխավորում ուղևորների թվի սրընթաց աճ</a:t>
            </a:r>
            <a:r>
              <a:rPr lang="en-US" sz="1400" dirty="0">
                <a:solidFill>
                  <a:schemeClr val="accent2"/>
                </a:solidFill>
                <a:latin typeface="Sylfaen" panose="010A0502050306030303" pitchFamily="18" charset="0"/>
              </a:rPr>
              <a:t>:</a:t>
            </a:r>
            <a:r>
              <a:rPr lang="hy-AM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Ուղևորների թիվը կարող է չաճել Հայաստանի` որպես ուղղության վերաբերյալ իրազեկվածության ցածր մակարդակի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պատճառով</a:t>
            </a:r>
            <a:r>
              <a:rPr lang="en-US" sz="1200" dirty="0" smtClean="0">
                <a:latin typeface="Sylfaen" panose="010A0502050306030303" pitchFamily="18" charset="0"/>
              </a:rPr>
              <a:t>:</a:t>
            </a:r>
            <a:endParaRPr lang="hy-AM" sz="1200" dirty="0" smtClean="0">
              <a:latin typeface="Sylfaen" panose="010A0502050306030303" pitchFamily="18" charset="0"/>
            </a:endParaRP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Ավիաընկերությունները հիմնականում կենտրոնանում են կոմերցիոն կենսունակության վրա և կարող են խուսափել դեպի ՀՀ թռիչքների իրականացման հետ կապված ֆինանսական ռիսկերից:</a:t>
            </a:r>
          </a:p>
          <a:p>
            <a:pPr lvl="2">
              <a:spcBef>
                <a:spcPct val="40000"/>
              </a:spcBef>
            </a:pPr>
            <a:r>
              <a:rPr lang="hy-AM" sz="1200" dirty="0" smtClean="0">
                <a:latin typeface="Sylfaen" panose="010A0502050306030303" pitchFamily="18" charset="0"/>
              </a:rPr>
              <a:t>Հնարավոր է, որ տեղական ավիաուղիներ չստեղծվեն ռեսուրսների և հմտությունների բացակայության պատճառով</a:t>
            </a:r>
            <a:r>
              <a:rPr lang="en-US" sz="1200" dirty="0" smtClean="0">
                <a:latin typeface="Sylfaen" panose="010A0502050306030303" pitchFamily="18" charset="0"/>
              </a:rPr>
              <a:t>:</a:t>
            </a:r>
          </a:p>
          <a:p>
            <a:pPr lvl="1">
              <a:spcBef>
                <a:spcPct val="80000"/>
              </a:spcBef>
            </a:pPr>
            <a:r>
              <a:rPr lang="hy-AM" sz="1400" dirty="0" smtClean="0">
                <a:latin typeface="Sylfaen" panose="010A0502050306030303" pitchFamily="18" charset="0"/>
              </a:rPr>
              <a:t>Այս ռիսկը նվազեցնելու և ՀՀ ավիափոխադրումների զարգացումը խթանելու նպատակով </a:t>
            </a:r>
            <a:r>
              <a:rPr lang="hy-AM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պետական և մասնավոր հատվածների շահառուները պետք է միավորեն իրենց </a:t>
            </a:r>
            <a:r>
              <a:rPr lang="en-US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hy-AM" sz="14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ջանքերը</a:t>
            </a:r>
            <a:r>
              <a:rPr lang="hy-AM" sz="1400" dirty="0" smtClean="0">
                <a:latin typeface="Sylfaen" panose="010A0502050306030303" pitchFamily="18" charset="0"/>
              </a:rPr>
              <a:t>` իրականացնելով մի շարք միջոցառումներ, որոնք ներկայացված են սույն փաստաթղթում</a:t>
            </a:r>
            <a:r>
              <a:rPr lang="en-US" sz="1400" dirty="0" smtClean="0">
                <a:latin typeface="Sylfaen" panose="010A0502050306030303" pitchFamily="18" charset="0"/>
              </a:rPr>
              <a:t>: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1113660" y="1036613"/>
            <a:ext cx="0" cy="544764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44400" y="3289233"/>
            <a:ext cx="526001" cy="942388"/>
            <a:chOff x="5361031" y="3297892"/>
            <a:chExt cx="526001" cy="942388"/>
          </a:xfrm>
        </p:grpSpPr>
        <p:sp>
          <p:nvSpPr>
            <p:cNvPr id="9" name="Chevron 8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22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670107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73" name="think-cell Slide" r:id="rId45" imgW="360" imgH="360" progId="">
                  <p:embed/>
                </p:oleObj>
              </mc:Choice>
              <mc:Fallback>
                <p:oleObj name="think-cell Slide" r:id="rId45" imgW="360" imgH="360" progId="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4944" y="216741"/>
            <a:ext cx="7218837" cy="615553"/>
          </a:xfrm>
        </p:spPr>
        <p:txBody>
          <a:bodyPr/>
          <a:lstStyle/>
          <a:p>
            <a:r>
              <a:rPr lang="hy-AM" dirty="0" smtClean="0">
                <a:latin typeface="Sylfaen" panose="010A0502050306030303" pitchFamily="18" charset="0"/>
              </a:rPr>
              <a:t>Ավիաուղիների շահագործումը պահանջում է նշանակալից </a:t>
            </a:r>
            <a:r>
              <a:rPr lang="hy-AM" dirty="0" smtClean="0">
                <a:solidFill>
                  <a:schemeClr val="tx1"/>
                </a:solidFill>
                <a:latin typeface="Sylfaen" panose="010A0502050306030303" pitchFamily="18" charset="0"/>
              </a:rPr>
              <a:t>ներդրում, </a:t>
            </a: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իսկ</a:t>
            </a:r>
            <a:r>
              <a:rPr lang="hy-AM" dirty="0" smtClean="0">
                <a:solidFill>
                  <a:schemeClr val="tx1"/>
                </a:solidFill>
                <a:latin typeface="Sylfaen" panose="010A0502050306030303" pitchFamily="18" charset="0"/>
              </a:rPr>
              <a:t> շահույթը երաշխավորված չ</a:t>
            </a:r>
            <a: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  <a:t>է</a:t>
            </a:r>
            <a:endParaRPr lang="hy-AM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hy-AM" sz="1000" baseline="0" noProof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r>
              <a:rPr lang="en-US" sz="1000" baseline="0" noProof="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ղբյուրը</a:t>
            </a:r>
            <a:r>
              <a:rPr lang="en-US" sz="1000" baseline="0" noProof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` Airline Business </a:t>
            </a:r>
            <a:r>
              <a:rPr lang="en-US" sz="1000" baseline="0" noProof="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ամսագիր</a:t>
            </a:r>
            <a:r>
              <a:rPr lang="en-US" sz="1000" noProof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……</a:t>
            </a:r>
            <a:endParaRPr lang="en-US" sz="1000" baseline="0" noProof="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8049" y="1704376"/>
            <a:ext cx="2644455" cy="41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100" dirty="0" err="1" smtClean="0">
                <a:latin typeface="Sylfaen" panose="010A0502050306030303" pitchFamily="18" charset="0"/>
              </a:rPr>
              <a:t>Սկզբնական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hy-AM" sz="1100" dirty="0" smtClean="0">
                <a:latin typeface="Sylfaen" panose="010A0502050306030303" pitchFamily="18" charset="0"/>
              </a:rPr>
              <a:t>բավարար կապիտալ միջոցներ 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առաջնային ծախսեր</a:t>
            </a:r>
            <a:r>
              <a:rPr lang="en-US" sz="11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ը </a:t>
            </a:r>
            <a:r>
              <a:rPr lang="en-US" sz="1100" dirty="0" err="1" smtClean="0">
                <a:latin typeface="Sylfaen" panose="010A0502050306030303" pitchFamily="18" charset="0"/>
              </a:rPr>
              <a:t>ծածկելու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hy-AM" sz="1100" dirty="0" smtClean="0">
                <a:latin typeface="Sylfaen" panose="010A0502050306030303" pitchFamily="18" charset="0"/>
              </a:rPr>
              <a:t>և բոլոր անհրաժեշտ գործառույթներով և համակարգերով հագեցած փոխադրող հիմնելու համար</a:t>
            </a:r>
            <a:r>
              <a:rPr lang="en-US" sz="1100" dirty="0" smtClean="0">
                <a:latin typeface="Sylfaen" panose="010A0502050306030303" pitchFamily="18" charset="0"/>
              </a:rPr>
              <a:t>.</a:t>
            </a:r>
            <a:r>
              <a:rPr lang="hy-AM" sz="1100" dirty="0" smtClean="0">
                <a:latin typeface="Sylfaen" panose="010A0502050306030303" pitchFamily="18" charset="0"/>
              </a:rPr>
              <a:t> լիցենզավորման չափորոշիչներից ելնելով` տեղական փոխադրողին ամենայն հավանականությամբ անհրաժեշտ կլինի 4-6 օդանավ, ինչը ենթադրում է 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15 – 20 մլն ԱՄՆ դոլարի </a:t>
            </a:r>
            <a:r>
              <a:rPr lang="en-US" sz="11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սկզբնական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ծախս</a:t>
            </a:r>
          </a:p>
          <a:p>
            <a:pPr lvl="1">
              <a:spcBef>
                <a:spcPct val="50000"/>
              </a:spcBef>
            </a:pPr>
            <a:r>
              <a:rPr lang="en-US" sz="1100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Բավարար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ֆինանսական միջոցներ առնվազն 2 տարվա կանոնավոր գործունեության ֆինանսավորման և ապահովման համար </a:t>
            </a:r>
          </a:p>
          <a:p>
            <a:pPr lvl="2">
              <a:spcBef>
                <a:spcPct val="25000"/>
              </a:spcBef>
            </a:pPr>
            <a:r>
              <a:rPr lang="hy-AM" sz="1100" dirty="0" smtClean="0">
                <a:latin typeface="Sylfaen" panose="010A0502050306030303" pitchFamily="18" charset="0"/>
              </a:rPr>
              <a:t>Լիցենզավորման չափորոշիչներից ելնելով` տեղական փոխադրողին ամենայն հավանականությամբ անհրաժեշտ կլինի 4-6 օդանավ, ինչը ենթադրում է </a:t>
            </a:r>
            <a:r>
              <a:rPr lang="hy-AM" sz="11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30-45 մլն ԱՄՆ դոլարի գործառնական ծախսեր առաջին 3 ամսում</a:t>
            </a:r>
            <a:endParaRPr lang="hy-AM" sz="1100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500" y="1153200"/>
            <a:ext cx="5597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Շատ </a:t>
            </a:r>
            <a:r>
              <a:rPr lang="hy-AM" sz="1400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փոխադրողներ չեն գործում` ելնելով </a:t>
            </a:r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տնտեսական նկատա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ռ</a:t>
            </a:r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ումներից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Rectangl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945" y="952271"/>
            <a:ext cx="28820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Կենսունակ տեղական փոխադրող ունենալու համար անհրաժեշտ են մեծ ներդրումներ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: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3049240" y="966788"/>
            <a:ext cx="0" cy="51943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>
            <p:custDataLst>
              <p:tags r:id="rId10"/>
            </p:custDataLst>
          </p:nvPr>
        </p:nvGrpSpPr>
        <p:grpSpPr>
          <a:xfrm>
            <a:off x="2877982" y="3195478"/>
            <a:ext cx="411318" cy="736920"/>
            <a:chOff x="5361031" y="3297892"/>
            <a:chExt cx="526001" cy="942388"/>
          </a:xfrm>
        </p:grpSpPr>
        <p:sp>
          <p:nvSpPr>
            <p:cNvPr id="18" name="Chevron 17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23" name="McK 4. Footnote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8050" y="6161088"/>
            <a:ext cx="8794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hy-AM" dirty="0" smtClean="0">
                <a:latin typeface="Sylfaen" panose="010A0502050306030303" pitchFamily="18" charset="0"/>
              </a:rPr>
              <a:t>1	 Գործառնական եկամուտ (առանց վճարվող տոկոսների և վնասների)` բաժանած վաճառքների ծավալի վրա  </a:t>
            </a:r>
          </a:p>
          <a:p>
            <a:r>
              <a:rPr lang="hy-AM" dirty="0" smtClean="0">
                <a:latin typeface="Sylfaen" panose="010A0502050306030303" pitchFamily="18" charset="0"/>
              </a:rPr>
              <a:t>2	 Չի ներառում զուտ բյուջետային ավիափոխադրողներին, հիմնականում բեռնափոխադրողներ են, չարտերային չվերթներ իրականացնող փոխադրողներ, խոշոր երկրների</a:t>
            </a:r>
            <a:r>
              <a:rPr lang="en-US" dirty="0" smtClean="0">
                <a:latin typeface="Sylfaen" panose="010A0502050306030303" pitchFamily="18" charset="0"/>
              </a:rPr>
              <a:t>`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հեռավոր</a:t>
            </a:r>
            <a:r>
              <a:rPr lang="hy-AM" dirty="0" smtClean="0">
                <a:latin typeface="Sylfaen" panose="010A0502050306030303" pitchFamily="18" charset="0"/>
              </a:rPr>
              <a:t> թռիչքների էական ծավալ ունեցող ազգային ավիափոխադրողներին</a:t>
            </a:r>
            <a:endParaRPr lang="hy-AM" dirty="0">
              <a:latin typeface="Sylfaen" panose="010A0502050306030303" pitchFamily="18" charset="0"/>
            </a:endParaRPr>
          </a:p>
        </p:txBody>
      </p:sp>
      <p:sp>
        <p:nvSpPr>
          <p:cNvPr id="26" name="Rectangle 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365500" y="1368600"/>
            <a:ext cx="5597525" cy="64633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="1">
                <a:solidFill>
                  <a:schemeClr val="accent1">
                    <a:lumMod val="50000"/>
                  </a:schemeClr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hy-AM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Փոքր/միջին  փոխադրողների</a:t>
            </a:r>
            <a:r>
              <a:rPr lang="de-DE" baseline="30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2</a:t>
            </a:r>
            <a:r>
              <a:rPr lang="en-US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hy-AM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գործառնական մարժայի</a:t>
            </a:r>
            <a:r>
              <a:rPr lang="en-US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 սահմանաչափը</a:t>
            </a:r>
            <a:r>
              <a:rPr lang="en-US" baseline="30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1</a:t>
            </a:r>
            <a:r>
              <a:rPr lang="de-DE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 </a:t>
            </a:r>
            <a:endParaRPr lang="de-DE" baseline="30000" dirty="0" smtClean="0">
              <a:solidFill>
                <a:schemeClr val="accent6"/>
              </a:solidFill>
              <a:latin typeface="Sylfaen" panose="010A0502050306030303" pitchFamily="18" charset="0"/>
              <a:cs typeface="Arial"/>
            </a:endParaRPr>
          </a:p>
          <a:p>
            <a:pPr>
              <a:buClr>
                <a:srgbClr val="000000"/>
              </a:buClr>
            </a:pPr>
            <a:r>
              <a:rPr lang="hy-AM" b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Տ</a:t>
            </a:r>
            <a:r>
              <a:rPr lang="de-DE" b="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ոկոսով</a:t>
            </a:r>
            <a:r>
              <a:rPr lang="de-DE" b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, </a:t>
            </a:r>
            <a:r>
              <a:rPr lang="pl-PL" b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2011</a:t>
            </a:r>
            <a:r>
              <a:rPr lang="en-US" b="0" dirty="0" smtClean="0">
                <a:solidFill>
                  <a:schemeClr val="accent6"/>
                </a:solidFill>
                <a:latin typeface="Sylfaen" panose="010A0502050306030303" pitchFamily="18" charset="0"/>
                <a:cs typeface="Arial"/>
              </a:rPr>
              <a:t>թ.</a:t>
            </a:r>
            <a:endParaRPr lang="en-GB" b="0" dirty="0">
              <a:solidFill>
                <a:schemeClr val="accent6"/>
              </a:solidFill>
              <a:latin typeface="Sylfaen" panose="010A0502050306030303" pitchFamily="18" charset="0"/>
              <a:cs typeface="Arial"/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21260017"/>
              </p:ext>
            </p:extLst>
          </p:nvPr>
        </p:nvGraphicFramePr>
        <p:xfrm>
          <a:off x="5378450" y="2097088"/>
          <a:ext cx="3676751" cy="418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74" name="Chart" r:id="rId47" imgW="3676650" imgH="4181475" progId="MSGraph.Chart.8">
                  <p:embed followColorScheme="full"/>
                </p:oleObj>
              </mc:Choice>
              <mc:Fallback>
                <p:oleObj name="Chart" r:id="rId47" imgW="3676650" imgH="4181475" progId="MSGraph.Chart.8">
                  <p:embed followColorScheme="full"/>
                  <p:pic>
                    <p:nvPicPr>
                      <p:cNvPr id="0" name="Picture 291"/>
                      <p:cNvPicPr>
                        <a:picLocks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097088"/>
                        <a:ext cx="3676751" cy="4181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>
            <p:custDataLst>
              <p:tags r:id="rId14"/>
            </p:custDataLst>
          </p:nvPr>
        </p:nvSpPr>
        <p:spPr bwMode="auto">
          <a:xfrm rot="5400000">
            <a:off x="7696200" y="2066925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15"/>
            </p:custDataLst>
          </p:nvPr>
        </p:nvCxnSpPr>
        <p:spPr bwMode="gray">
          <a:xfrm>
            <a:off x="7759700" y="4594225"/>
            <a:ext cx="0" cy="1541463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 bwMode="gray">
          <a:xfrm>
            <a:off x="7759700" y="2257424"/>
            <a:ext cx="0" cy="2001838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612063" y="1844675"/>
            <a:ext cx="296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200" b="1" smtClean="0">
                <a:solidFill>
                  <a:schemeClr val="accent3"/>
                </a:solidFill>
                <a:latin typeface="Sylfaen" panose="010A0502050306030303" pitchFamily="18" charset="0"/>
                <a:ea typeface="Arial Unicode MS"/>
                <a:cs typeface="Arial"/>
                <a:sym typeface="Arial"/>
              </a:rPr>
              <a:t>Ø </a:t>
            </a:r>
            <a:fld id="{FF5EFE5F-7D5C-40FC-A29A-F8D7CA8FA2CA}" type="datetime'''-''''''''''6'''''">
              <a:rPr lang="en-US" sz="1200" b="1">
                <a:solidFill>
                  <a:srgbClr val="0077B2"/>
                </a:solidFill>
                <a:latin typeface="Sylfaen" panose="010A0502050306030303" pitchFamily="18" charset="0"/>
              </a:rPr>
              <a:pPr algn="ctr"/>
              <a:t>-6</a:t>
            </a:fld>
            <a:endParaRPr lang="en-US" sz="1200" b="1" noProof="0" dirty="0" smtClean="0">
              <a:solidFill>
                <a:srgbClr val="0077B2"/>
              </a:solidFill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365500" y="5964238"/>
            <a:ext cx="6429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CC71008-BBA8-43EA-ABAA-FB51E0FC1D90}" type="datetime'''''''O''''''''''m''''a''''''''''''''n'''' A''''''''''ir'''">
              <a:rPr lang="en-US" sz="1200">
                <a:latin typeface="Sylfaen" panose="010A0502050306030303" pitchFamily="18" charset="0"/>
              </a:rPr>
              <a:pPr/>
              <a:t>Oman Air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3365500" y="5807075"/>
            <a:ext cx="1030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17445C2-465F-4E8B-98C8-C728D5C99FDA}" type="datetime'K''''u''''''''w''a''''''i''t'''''''''''''' ''Ai''r''way''s'">
              <a:rPr lang="en-US" sz="1200">
                <a:latin typeface="Sylfaen" panose="010A0502050306030303" pitchFamily="18" charset="0"/>
              </a:rPr>
              <a:pPr/>
              <a:t>Kuwait Airways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3365500" y="5649913"/>
            <a:ext cx="1222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95F88A3-8393-4320-BDE4-7F7588F86BF1}" type="datetime'''S''''riLa''''''''nk''an'''' ''''''''Ai''r''li''''nes'''''">
              <a:rPr lang="en-US" sz="1200">
                <a:latin typeface="Sylfaen" panose="010A0502050306030303" pitchFamily="18" charset="0"/>
              </a:rPr>
              <a:pPr/>
              <a:t>SriLankan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3365500" y="5497513"/>
            <a:ext cx="819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6578973-F21C-4869-8643-F1746B219830}" type="datetime'''''Es''''''''to''ni''''''an ''''''''''A''i''''''r'''''''">
              <a:rPr lang="en-US" sz="1200">
                <a:latin typeface="Sylfaen" panose="010A0502050306030303" pitchFamily="18" charset="0"/>
              </a:rPr>
              <a:pPr/>
              <a:t>Estonian Air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3365500" y="3482975"/>
            <a:ext cx="557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E773E46-F12C-4BBD-8AD2-170F14A7E50A}" type="datetime'Eg''y''''''pt''''''''''a''''''''''''''''''''i''''r'''''">
              <a:rPr lang="en-US" sz="1200">
                <a:latin typeface="Sylfaen" panose="010A0502050306030303" pitchFamily="18" charset="0"/>
              </a:rPr>
              <a:pPr/>
              <a:t>Egyptair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3365500" y="3325813"/>
            <a:ext cx="10445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A51DEB6-81CD-426A-A32C-BA80562A525C}" type="datetime'Vu''''''eli''''''''n''''''g'' A''''ir''l''''i''ne''s'''">
              <a:rPr lang="en-US" sz="1200">
                <a:latin typeface="Sylfaen" panose="010A0502050306030303" pitchFamily="18" charset="0"/>
              </a:rPr>
              <a:pPr/>
              <a:t>Vueling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3365500" y="3173413"/>
            <a:ext cx="1198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E257722-293A-441A-83EA-69A799BD4E1A}" type="datetime'Ge''or''''''''''''g''i''a''n ''''''''Air''''way''s'''''''''">
              <a:rPr lang="en-US" sz="1200">
                <a:latin typeface="Sylfaen" panose="010A0502050306030303" pitchFamily="18" charset="0"/>
              </a:rPr>
              <a:pPr/>
              <a:t>Georgian Airways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3365500" y="3016250"/>
            <a:ext cx="1231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6082911-32EB-4A88-83A6-53D5EF22EFD3}" type="datetime'T''''r''ans''a''''''e''''ro'' ''A''i''''rlin''''es'''">
              <a:rPr lang="en-US" sz="1200">
                <a:latin typeface="Sylfaen" panose="010A0502050306030303" pitchFamily="18" charset="0"/>
              </a:rPr>
              <a:pPr/>
              <a:t>Transaero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3365500" y="2859088"/>
            <a:ext cx="11223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B578A96-6C58-4D93-AA23-C5D4700132EE}" type="datetime'''''''''I''ce''lan''''''''''da''i''r'''''' Gr''ou''''''p'">
              <a:rPr lang="en-US" sz="1200">
                <a:latin typeface="Sylfaen" panose="010A0502050306030303" pitchFamily="18" charset="0"/>
              </a:rPr>
              <a:pPr/>
              <a:t>Icelandair Group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3365500" y="2706688"/>
            <a:ext cx="1143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C6D8255-AF58-4FD8-883B-C763BEA86FA0}" type="datetime'SA''''''T''''''''A ''''''A''''ir A''''ço''''''''r''es'''''">
              <a:rPr lang="en-US" sz="1200">
                <a:latin typeface="Sylfaen" panose="010A0502050306030303" pitchFamily="18" charset="0"/>
              </a:rPr>
              <a:pPr/>
              <a:t>SATA Air Açores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3365500" y="2554288"/>
            <a:ext cx="18081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01E4389-1C87-45EE-9CB9-C28CDF301DB1}" type="datetime'Mid''dle'''''' ''Ea''st Ai''r''''''lines (M''''''''''''EA'')'">
              <a:rPr lang="en-US" sz="1200">
                <a:latin typeface="Sylfaen" panose="010A0502050306030303" pitchFamily="18" charset="0"/>
              </a:rPr>
              <a:pPr/>
              <a:t>Middle East Airlines (MEA)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3365500" y="2397125"/>
            <a:ext cx="7254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2990079-2882-42BB-9859-4DECC226519B}" type="datetime'S''7 ''''A''ir''''l''i''''n''''''e''''''''''''''''''''s'''''">
              <a:rPr lang="en-US" sz="1200">
                <a:latin typeface="Sylfaen" panose="010A0502050306030303" pitchFamily="18" charset="0"/>
              </a:rPr>
              <a:pPr/>
              <a:t>S7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0" name="Rectangle 49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3365500" y="2239963"/>
            <a:ext cx="701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508C745-C102-443A-9F6D-7942A02B473E}" type="datetime'''''A''i''''''r'' ''''''As''''''''''''''''''''''''''t''an''a'">
              <a:rPr lang="en-US" sz="1200">
                <a:latin typeface="Sylfaen" panose="010A0502050306030303" pitchFamily="18" charset="0"/>
              </a:rPr>
              <a:pPr/>
              <a:t>Air Astana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3365500" y="5345113"/>
            <a:ext cx="2000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D4C9A77-EDD9-4D38-A972-6517616F6DF7}" type="datetime'Pa''''k''''''is''tan'' I''nte''r''na''ti''onal'''' ''Airlines'">
              <a:rPr lang="en-US" sz="1200">
                <a:latin typeface="Sylfaen" panose="010A0502050306030303" pitchFamily="18" charset="0"/>
              </a:rPr>
              <a:pPr/>
              <a:t>Pakistan International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3365500" y="5187950"/>
            <a:ext cx="1325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242866B-9EDE-4D2E-A173-65BE062A3891}" type="datetime'''CS''''''''A'''' C''z''''ech'' ''Airl''ine''''s'''''''''''''">
              <a:rPr lang="en-US" sz="1200">
                <a:latin typeface="Sylfaen" panose="010A0502050306030303" pitchFamily="18" charset="0"/>
              </a:rPr>
              <a:pPr/>
              <a:t>CSA Czech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3365500" y="5030788"/>
            <a:ext cx="539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4574450-86E7-45CC-9477-8C279EEB4715}" type="datetime'''''T''''u''''''''''''''''''''nisa''''''''''i''r'''''''''''''">
              <a:rPr lang="en-US" sz="1200">
                <a:latin typeface="Sylfaen" panose="010A0502050306030303" pitchFamily="18" charset="0"/>
              </a:rPr>
              <a:pPr/>
              <a:t>Tunisair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3365500" y="4878388"/>
            <a:ext cx="1055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2B344BB-9ECB-4E78-AA8F-8BF01BF350C6}" type="datetime'''Cypr''u''''s ''''''''Ai''''''''''''''r''''w''ays'''''''''''">
              <a:rPr lang="en-US" sz="1200">
                <a:latin typeface="Sylfaen" panose="010A0502050306030303" pitchFamily="18" charset="0"/>
              </a:rPr>
              <a:pPr/>
              <a:t>Cyprus Airways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3365500" y="4721225"/>
            <a:ext cx="1635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E4FAB76-0969-4A08-AF73-BFE28475FCE0}" type="datetime'''Ro''yal'' ''''''J''orda''nian A''''i''''rl''''''ines'''''''">
              <a:rPr lang="en-US" sz="1200">
                <a:latin typeface="Sylfaen" panose="010A0502050306030303" pitchFamily="18" charset="0"/>
              </a:rPr>
              <a:pPr/>
              <a:t>Royal Jordanian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8" name="Rectangle 37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3365500" y="4564063"/>
            <a:ext cx="777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C1C04BD-CF01-4E47-8756-826A78FBE5CD}" type="datetime'O''''''''''l''y''''''''mpi''''''c ''''''''''Air'''''''">
              <a:rPr lang="en-US" sz="1200">
                <a:latin typeface="Sylfaen" panose="010A0502050306030303" pitchFamily="18" charset="0"/>
              </a:rPr>
              <a:pPr/>
              <a:t>Olympic Air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3365500" y="4411663"/>
            <a:ext cx="1292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E36E4EA-848E-4A8F-8361-1EDDE652537B}" type="datetime'''''LO''''T'''''' Pol''''''''i''s''''h'' ''A''i''r''l''''ines'">
              <a:rPr lang="en-US" sz="1200">
                <a:latin typeface="Sylfaen" panose="010A0502050306030303" pitchFamily="18" charset="0"/>
              </a:rPr>
              <a:pPr/>
              <a:t>LOT Polish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auto">
          <a:xfrm>
            <a:off x="3365500" y="4259263"/>
            <a:ext cx="10620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2168702-8DB7-4C36-BACF-B769657517DB}" type="datetime'''''A''''''eg''''''e''a''''''n'''' ''A''ir''l''''''i''''ne''s'">
              <a:rPr lang="en-US" sz="1200">
                <a:latin typeface="Sylfaen" panose="010A0502050306030303" pitchFamily="18" charset="0"/>
              </a:rPr>
              <a:pPr/>
              <a:t>Aegean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3365500" y="4102100"/>
            <a:ext cx="10287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867BDFA-CB52-4121-9A58-5DA26E7A752B}" type="datetime'''Cr''''oa''''''ti''''''''''a'''' A''''i''rl''''i''n''e''s'''">
              <a:rPr lang="en-US" sz="1200">
                <a:latin typeface="Sylfaen" panose="010A0502050306030303" pitchFamily="18" charset="0"/>
              </a:rPr>
              <a:pPr/>
              <a:t>Croatia Airlines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auto">
          <a:xfrm>
            <a:off x="3365500" y="3944938"/>
            <a:ext cx="312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2428141-CAE7-4F53-AF46-DB824653BA5A}" type="datetime'''''''El'' A''''''''''''''''''''''l'''''''''''''''''''''''''''">
              <a:rPr lang="en-US" sz="1200">
                <a:latin typeface="Sylfaen" panose="010A0502050306030303" pitchFamily="18" charset="0"/>
              </a:rPr>
              <a:pPr/>
              <a:t>El Al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auto">
          <a:xfrm>
            <a:off x="3365500" y="3792538"/>
            <a:ext cx="371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EF9872A-D8D7-4AF1-B910-8A71B33E2BC0}" type="datetime'''''''''''''''''F''''''''''ly''''b''''''''''''''''''''e'''''''">
              <a:rPr lang="en-US" sz="1200">
                <a:latin typeface="Sylfaen" panose="010A0502050306030303" pitchFamily="18" charset="0"/>
              </a:rPr>
              <a:pPr/>
              <a:t>Flybe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auto">
          <a:xfrm>
            <a:off x="3365500" y="3640138"/>
            <a:ext cx="9540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indent="-258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indent="-2032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indent="-2254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indent="-17462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▪"/>
              <a:defRPr sz="1600" baseline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4BE10B7-F032-4462-AC01-55F019658B77}" type="datetime'UT''ai''''r'' A''v''''''''''''i''a''''''''''t''''''i''on'">
              <a:rPr lang="en-US" sz="1200">
                <a:latin typeface="Sylfaen" panose="010A0502050306030303" pitchFamily="18" charset="0"/>
              </a:rPr>
              <a:pPr/>
              <a:t>UTair Aviation</a:t>
            </a:fld>
            <a:endParaRPr lang="en-US" sz="1200" noProof="0" dirty="0" smtClean="0">
              <a:latin typeface="Sylfaen" panose="010A0502050306030303" pitchFamily="18" charset="0"/>
              <a:ea typeface="Arial Unicode MS"/>
              <a:cs typeface="Arial"/>
              <a:sym typeface="Arial"/>
            </a:endParaRPr>
          </a:p>
        </p:txBody>
      </p:sp>
      <p:sp>
        <p:nvSpPr>
          <p:cNvPr id="59" name="TextBox 6"/>
          <p:cNvSpPr txBox="1"/>
          <p:nvPr>
            <p:custDataLst>
              <p:tags r:id="rId43"/>
            </p:custDataLst>
          </p:nvPr>
        </p:nvSpPr>
        <p:spPr>
          <a:xfrm>
            <a:off x="5118848" y="2983281"/>
            <a:ext cx="2501152" cy="74291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Կ</a:t>
            </a:r>
            <a:r>
              <a:rPr lang="de-DE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որուստները</a:t>
            </a:r>
            <a:r>
              <a:rPr lang="de-DE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de-DE" sz="1200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հիմնականում</a:t>
            </a:r>
            <a:r>
              <a:rPr lang="de-DE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 </a:t>
            </a:r>
            <a:r>
              <a:rPr lang="hy-AM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ծածկվում են պարտքի և կառավարության աջակցության ավելացման շնորհիվ</a:t>
            </a:r>
            <a:r>
              <a:rPr lang="de-DE" sz="1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:</a:t>
            </a:r>
            <a:endParaRPr lang="en-US" sz="1200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57659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89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>
            <p:custDataLst>
              <p:tags r:id="rId3"/>
            </p:custDataLst>
          </p:nvPr>
        </p:nvSpPr>
        <p:spPr>
          <a:xfrm>
            <a:off x="3051763" y="2404293"/>
            <a:ext cx="2852320" cy="2852320"/>
          </a:xfrm>
          <a:prstGeom prst="ellipse">
            <a:avLst/>
          </a:prstGeom>
          <a:gradFill flip="none" rotWithShape="1">
            <a:gsLst>
              <a:gs pos="68800">
                <a:schemeClr val="bg1"/>
              </a:gs>
              <a:gs pos="0">
                <a:srgbClr val="FFDCBD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4944" y="216741"/>
            <a:ext cx="7218837" cy="615553"/>
          </a:xfrm>
        </p:spPr>
        <p:txBody>
          <a:bodyPr/>
          <a:lstStyle/>
          <a:p>
            <a:r>
              <a:rPr lang="en-US" dirty="0" smtClean="0"/>
              <a:t>ՀՀ </a:t>
            </a:r>
            <a:r>
              <a:rPr lang="en-US" dirty="0" err="1" smtClean="0"/>
              <a:t>օդային</a:t>
            </a:r>
            <a:r>
              <a:rPr lang="en-US" dirty="0" smtClean="0"/>
              <a:t> </a:t>
            </a:r>
            <a:r>
              <a:rPr lang="en-US" dirty="0" err="1" smtClean="0"/>
              <a:t>փոխադրումների</a:t>
            </a:r>
            <a:r>
              <a:rPr lang="en-US" dirty="0" smtClean="0"/>
              <a:t> </a:t>
            </a:r>
            <a:r>
              <a:rPr lang="en-US" dirty="0" err="1" smtClean="0"/>
              <a:t>ոլորտի</a:t>
            </a:r>
            <a:r>
              <a:rPr lang="en-US" dirty="0" smtClean="0"/>
              <a:t> </a:t>
            </a:r>
            <a:r>
              <a:rPr lang="en-US" dirty="0" err="1" smtClean="0"/>
              <a:t>զարգացումից</a:t>
            </a:r>
            <a:r>
              <a:rPr lang="en-US" dirty="0" smtClean="0"/>
              <a:t> </a:t>
            </a:r>
            <a:r>
              <a:rPr lang="en-US" dirty="0" err="1" smtClean="0"/>
              <a:t>օգուտ</a:t>
            </a:r>
            <a:r>
              <a:rPr lang="en-US" dirty="0" smtClean="0"/>
              <a:t> </a:t>
            </a:r>
            <a:r>
              <a:rPr lang="en-US" dirty="0" err="1" smtClean="0"/>
              <a:t>կքաղեն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շուկայի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շատ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մասնակիցներ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baseline="0" noProof="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Աղբյուր</a:t>
            </a:r>
            <a:r>
              <a:rPr lang="en-US" sz="1000" baseline="0" noProof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`</a:t>
            </a:r>
            <a:endParaRPr lang="en-US" sz="1000" baseline="0" noProof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/>
          <p:nvPr>
            <p:custDataLst>
              <p:tags r:id="rId6"/>
            </p:custDataLst>
          </p:nvPr>
        </p:nvSpPr>
        <p:spPr>
          <a:xfrm>
            <a:off x="2755412" y="1830118"/>
            <a:ext cx="1722520" cy="7866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hy-AM" sz="1400" b="1" dirty="0" smtClean="0">
                <a:solidFill>
                  <a:schemeClr val="accent3"/>
                </a:solidFill>
              </a:rPr>
              <a:t>Կ</a:t>
            </a:r>
            <a:r>
              <a:rPr lang="en-US" sz="1400" b="1" dirty="0" err="1" smtClean="0">
                <a:solidFill>
                  <a:schemeClr val="accent3"/>
                </a:solidFill>
              </a:rPr>
              <a:t>առավարություն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8" name="Rectangle 6"/>
          <p:cNvSpPr txBox="1"/>
          <p:nvPr>
            <p:custDataLst>
              <p:tags r:id="rId7"/>
            </p:custDataLst>
          </p:nvPr>
        </p:nvSpPr>
        <p:spPr>
          <a:xfrm>
            <a:off x="1656479" y="3437123"/>
            <a:ext cx="1537685" cy="7866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chemeClr val="accent3"/>
                </a:solidFill>
              </a:rPr>
              <a:t>Հանրություն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9" name="Rectangle 6"/>
          <p:cNvSpPr txBox="1"/>
          <p:nvPr>
            <p:custDataLst>
              <p:tags r:id="rId8"/>
            </p:custDataLst>
          </p:nvPr>
        </p:nvSpPr>
        <p:spPr>
          <a:xfrm>
            <a:off x="2922843" y="5037254"/>
            <a:ext cx="1511408" cy="7866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y-AM" sz="1400" b="1" dirty="0" smtClean="0">
                <a:solidFill>
                  <a:schemeClr val="accent3"/>
                </a:solidFill>
              </a:rPr>
              <a:t>Մ</a:t>
            </a:r>
            <a:r>
              <a:rPr lang="en-US" sz="1400" b="1" dirty="0" err="1" smtClean="0">
                <a:solidFill>
                  <a:schemeClr val="accent3"/>
                </a:solidFill>
              </a:rPr>
              <a:t>իջազգա-յին</a:t>
            </a:r>
            <a:r>
              <a:rPr lang="en-US" sz="1400" b="1" dirty="0" smtClean="0">
                <a:solidFill>
                  <a:schemeClr val="accent3"/>
                </a:solidFill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</a:rPr>
              <a:t>կառույցներ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0" name="Rectangle 6"/>
          <p:cNvSpPr txBox="1"/>
          <p:nvPr>
            <p:custDataLst>
              <p:tags r:id="rId9"/>
            </p:custDataLst>
          </p:nvPr>
        </p:nvSpPr>
        <p:spPr>
          <a:xfrm>
            <a:off x="4701541" y="5028388"/>
            <a:ext cx="1511408" cy="7866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chemeClr val="accent3"/>
                </a:solidFill>
              </a:rPr>
              <a:t>Հայկական</a:t>
            </a:r>
            <a:r>
              <a:rPr lang="en-US" sz="1400" b="1" dirty="0" smtClean="0">
                <a:solidFill>
                  <a:schemeClr val="accent3"/>
                </a:solidFill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</a:rPr>
              <a:t>սփյուռք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1" name="Rectangle 6"/>
          <p:cNvSpPr txBox="1"/>
          <p:nvPr>
            <p:custDataLst>
              <p:tags r:id="rId10"/>
            </p:custDataLst>
          </p:nvPr>
        </p:nvSpPr>
        <p:spPr>
          <a:xfrm>
            <a:off x="4588132" y="1830118"/>
            <a:ext cx="1683183" cy="7866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0077B2"/>
                </a:solidFill>
              </a:rPr>
              <a:t>ՀՀ </a:t>
            </a:r>
            <a:r>
              <a:rPr lang="en-US" sz="1400" b="1" dirty="0" err="1" smtClean="0">
                <a:solidFill>
                  <a:srgbClr val="0077B2"/>
                </a:solidFill>
              </a:rPr>
              <a:t>տնտեսություն</a:t>
            </a:r>
            <a:endParaRPr lang="en-US" sz="1400" b="1" dirty="0">
              <a:solidFill>
                <a:srgbClr val="0077B2"/>
              </a:solidFill>
            </a:endParaRPr>
          </a:p>
        </p:txBody>
      </p:sp>
      <p:sp>
        <p:nvSpPr>
          <p:cNvPr id="12" name="Rectangle 6"/>
          <p:cNvSpPr txBox="1"/>
          <p:nvPr>
            <p:custDataLst>
              <p:tags r:id="rId11"/>
            </p:custDataLst>
          </p:nvPr>
        </p:nvSpPr>
        <p:spPr>
          <a:xfrm>
            <a:off x="5904083" y="3437123"/>
            <a:ext cx="1395760" cy="7866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>
            <a:outerShdw blurRad="63500" sx="102000" sy="102000" algn="ctr" rotWithShape="0">
              <a:schemeClr val="accent6"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chemeClr val="accent3"/>
                </a:solidFill>
              </a:rPr>
              <a:t>Օդանավա-կայան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" name="Rectangle 6"/>
          <p:cNvSpPr txBox="1"/>
          <p:nvPr>
            <p:custDataLst>
              <p:tags r:id="rId12"/>
            </p:custDataLst>
          </p:nvPr>
        </p:nvSpPr>
        <p:spPr>
          <a:xfrm>
            <a:off x="3678547" y="3338009"/>
            <a:ext cx="159876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hy-AM" b="1" dirty="0" smtClean="0">
                <a:solidFill>
                  <a:schemeClr val="accent2"/>
                </a:solidFill>
              </a:rPr>
              <a:t>Բ</a:t>
            </a:r>
            <a:r>
              <a:rPr lang="en-US" b="1" dirty="0" err="1" smtClean="0">
                <a:solidFill>
                  <a:schemeClr val="accent2"/>
                </a:solidFill>
              </a:rPr>
              <a:t>արելավված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օդային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փոխադրումների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շահառուները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8276176">
            <a:off x="4988357" y="2651148"/>
            <a:ext cx="338138" cy="352425"/>
          </a:xfrm>
          <a:prstGeom prst="rightArrow">
            <a:avLst>
              <a:gd name="adj1" fmla="val 50000"/>
              <a:gd name="adj2" fmla="val 5532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323824" flipV="1">
            <a:off x="4988357" y="4577868"/>
            <a:ext cx="338138" cy="352425"/>
          </a:xfrm>
          <a:prstGeom prst="rightArrow">
            <a:avLst>
              <a:gd name="adj1" fmla="val 50000"/>
              <a:gd name="adj2" fmla="val 5532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3323824" flipH="1">
            <a:off x="3692917" y="2651147"/>
            <a:ext cx="338138" cy="352425"/>
          </a:xfrm>
          <a:prstGeom prst="rightArrow">
            <a:avLst>
              <a:gd name="adj1" fmla="val 50000"/>
              <a:gd name="adj2" fmla="val 5532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8276176" flipH="1" flipV="1">
            <a:off x="3721492" y="4577867"/>
            <a:ext cx="338138" cy="352425"/>
          </a:xfrm>
          <a:prstGeom prst="rightArrow">
            <a:avLst>
              <a:gd name="adj1" fmla="val 50000"/>
              <a:gd name="adj2" fmla="val 5532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99479" y="3654241"/>
            <a:ext cx="338138" cy="352425"/>
          </a:xfrm>
          <a:prstGeom prst="rightArrow">
            <a:avLst>
              <a:gd name="adj1" fmla="val 50000"/>
              <a:gd name="adj2" fmla="val 5532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3194164" y="3654241"/>
            <a:ext cx="338138" cy="352425"/>
          </a:xfrm>
          <a:prstGeom prst="rightArrow">
            <a:avLst>
              <a:gd name="adj1" fmla="val 50000"/>
              <a:gd name="adj2" fmla="val 5532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271315" y="2194797"/>
            <a:ext cx="1985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508473" y="1523329"/>
            <a:ext cx="0" cy="12926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0"/>
          <p:cNvSpPr txBox="1">
            <a:spLocks/>
          </p:cNvSpPr>
          <p:nvPr/>
        </p:nvSpPr>
        <p:spPr>
          <a:xfrm>
            <a:off x="6544812" y="1597426"/>
            <a:ext cx="25991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err="1" smtClean="0"/>
              <a:t>Այցելուների</a:t>
            </a:r>
            <a:r>
              <a:rPr lang="en-US" sz="1200" dirty="0" smtClean="0"/>
              <a:t> </a:t>
            </a:r>
            <a:r>
              <a:rPr lang="en-US" sz="1200" dirty="0" err="1" smtClean="0"/>
              <a:t>թվի</a:t>
            </a:r>
            <a:r>
              <a:rPr lang="en-US" sz="1200" dirty="0" smtClean="0"/>
              <a:t> </a:t>
            </a:r>
            <a:r>
              <a:rPr lang="en-US" sz="1200" dirty="0" err="1" smtClean="0"/>
              <a:t>աճից</a:t>
            </a:r>
            <a:r>
              <a:rPr lang="en-US" sz="1200" dirty="0" smtClean="0"/>
              <a:t> </a:t>
            </a:r>
            <a:r>
              <a:rPr lang="en-US" sz="1200" dirty="0" err="1" smtClean="0"/>
              <a:t>կշահի</a:t>
            </a:r>
            <a:r>
              <a:rPr lang="en-US" sz="1200" dirty="0" smtClean="0"/>
              <a:t> ՀՀ </a:t>
            </a:r>
            <a:r>
              <a:rPr lang="en-US" sz="1200" dirty="0" err="1" smtClean="0"/>
              <a:t>զբոսաշրջության</a:t>
            </a:r>
            <a:r>
              <a:rPr lang="en-US" sz="1200" dirty="0" smtClean="0"/>
              <a:t> </a:t>
            </a:r>
            <a:r>
              <a:rPr lang="en-US" sz="1200" dirty="0" err="1" smtClean="0"/>
              <a:t>հատվածը</a:t>
            </a:r>
            <a:r>
              <a:rPr lang="en-US" sz="1200" dirty="0" smtClean="0"/>
              <a:t>, </a:t>
            </a:r>
            <a:r>
              <a:rPr lang="en-US" sz="1200" dirty="0" err="1" smtClean="0"/>
              <a:t>օդային</a:t>
            </a:r>
            <a:r>
              <a:rPr lang="en-US" sz="1200" dirty="0" smtClean="0"/>
              <a:t> </a:t>
            </a:r>
            <a:r>
              <a:rPr lang="en-US" sz="1200" dirty="0" err="1" smtClean="0"/>
              <a:t>կապի</a:t>
            </a:r>
            <a:r>
              <a:rPr lang="en-US" sz="1200" dirty="0" smtClean="0"/>
              <a:t> </a:t>
            </a:r>
            <a:r>
              <a:rPr lang="en-US" sz="1200" dirty="0" err="1" smtClean="0"/>
              <a:t>զարգացումը</a:t>
            </a:r>
            <a:r>
              <a:rPr lang="en-US" sz="1200" dirty="0" smtClean="0"/>
              <a:t> </a:t>
            </a:r>
            <a:r>
              <a:rPr lang="en-US" sz="1200" dirty="0" err="1" smtClean="0"/>
              <a:t>կնպաստի</a:t>
            </a:r>
            <a:r>
              <a:rPr lang="en-US" sz="1200" dirty="0" smtClean="0"/>
              <a:t> </a:t>
            </a:r>
            <a:r>
              <a:rPr lang="en-US" sz="1200" dirty="0" err="1" smtClean="0"/>
              <a:t>տնտեսության</a:t>
            </a:r>
            <a:r>
              <a:rPr lang="en-US" sz="1200" dirty="0" smtClean="0"/>
              <a:t> </a:t>
            </a:r>
            <a:r>
              <a:rPr lang="en-US" sz="1200" dirty="0" err="1" smtClean="0"/>
              <a:t>լայնածավալ</a:t>
            </a:r>
            <a:r>
              <a:rPr lang="en-US" sz="1200" dirty="0" smtClean="0"/>
              <a:t> </a:t>
            </a:r>
            <a:r>
              <a:rPr lang="en-US" sz="1200" dirty="0" err="1" smtClean="0"/>
              <a:t>զարգացմանը</a:t>
            </a:r>
            <a:r>
              <a:rPr lang="en-US" sz="1200" dirty="0" smtClean="0"/>
              <a:t>` </a:t>
            </a:r>
            <a:r>
              <a:rPr lang="en-US" sz="1200" dirty="0" err="1" smtClean="0"/>
              <a:t>օրինակ</a:t>
            </a:r>
            <a:r>
              <a:rPr lang="en-US" sz="1200" dirty="0" smtClean="0"/>
              <a:t>, </a:t>
            </a:r>
            <a:r>
              <a:rPr lang="en-US" sz="1200" dirty="0" err="1" smtClean="0"/>
              <a:t>գործարար</a:t>
            </a:r>
            <a:r>
              <a:rPr lang="en-US" sz="1200" dirty="0" smtClean="0"/>
              <a:t> </a:t>
            </a:r>
            <a:r>
              <a:rPr lang="en-US" sz="1200" dirty="0" err="1" smtClean="0"/>
              <a:t>շփումը</a:t>
            </a:r>
            <a:r>
              <a:rPr lang="en-US" sz="1200" dirty="0" smtClean="0"/>
              <a:t> </a:t>
            </a:r>
            <a:r>
              <a:rPr lang="en-US" sz="1200" dirty="0" err="1" smtClean="0"/>
              <a:t>հեշտացնելու</a:t>
            </a:r>
            <a:r>
              <a:rPr lang="en-US" sz="1200" dirty="0" smtClean="0"/>
              <a:t> </a:t>
            </a:r>
            <a:r>
              <a:rPr lang="en-US" sz="1200" dirty="0" err="1" smtClean="0"/>
              <a:t>միջոցով</a:t>
            </a:r>
            <a:endParaRPr lang="en-US" sz="12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523091" y="2194797"/>
            <a:ext cx="1985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2471302" y="1763910"/>
            <a:ext cx="0" cy="8617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0"/>
          <p:cNvSpPr txBox="1">
            <a:spLocks/>
          </p:cNvSpPr>
          <p:nvPr/>
        </p:nvSpPr>
        <p:spPr>
          <a:xfrm flipH="1">
            <a:off x="1057274" y="1447230"/>
            <a:ext cx="154316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sz="1200" dirty="0" smtClean="0"/>
              <a:t>Ա</a:t>
            </a:r>
            <a:r>
              <a:rPr lang="en-US" sz="1200" dirty="0" err="1" smtClean="0"/>
              <a:t>վելի</a:t>
            </a:r>
            <a:r>
              <a:rPr lang="en-US" sz="1200" dirty="0" smtClean="0"/>
              <a:t> </a:t>
            </a:r>
            <a:r>
              <a:rPr lang="en-US" sz="1200" dirty="0" err="1" smtClean="0"/>
              <a:t>շատ</a:t>
            </a:r>
            <a:r>
              <a:rPr lang="en-US" sz="1200" dirty="0" smtClean="0"/>
              <a:t> </a:t>
            </a:r>
            <a:r>
              <a:rPr lang="en-US" sz="1200" dirty="0" err="1" smtClean="0"/>
              <a:t>հարկային</a:t>
            </a:r>
            <a:r>
              <a:rPr lang="en-US" sz="1200" dirty="0" smtClean="0"/>
              <a:t> </a:t>
            </a:r>
            <a:r>
              <a:rPr lang="en-US" sz="1200" dirty="0" err="1" smtClean="0"/>
              <a:t>մուտքեր</a:t>
            </a:r>
            <a:r>
              <a:rPr lang="en-US" sz="1200" dirty="0" smtClean="0"/>
              <a:t>, ՀՆԱ-ի </a:t>
            </a:r>
            <a:r>
              <a:rPr lang="en-US" sz="1200" dirty="0" err="1" smtClean="0"/>
              <a:t>աճ</a:t>
            </a:r>
            <a:r>
              <a:rPr lang="en-US" sz="1200" dirty="0" smtClean="0"/>
              <a:t>, </a:t>
            </a:r>
            <a:r>
              <a:rPr lang="en-US" sz="1200" dirty="0" err="1" smtClean="0"/>
              <a:t>աշխատատեղերի</a:t>
            </a:r>
            <a:r>
              <a:rPr lang="en-US" sz="1200" dirty="0" smtClean="0"/>
              <a:t> </a:t>
            </a:r>
            <a:r>
              <a:rPr lang="en-US" sz="1200" dirty="0" err="1" smtClean="0"/>
              <a:t>ստեղծում</a:t>
            </a:r>
            <a:r>
              <a:rPr lang="en-US" sz="1200" dirty="0" smtClean="0"/>
              <a:t>` </a:t>
            </a:r>
            <a:r>
              <a:rPr lang="en-US" sz="1200" dirty="0" err="1" smtClean="0"/>
              <a:t>պայմանավորված</a:t>
            </a:r>
            <a:r>
              <a:rPr lang="en-US" sz="1200" dirty="0" smtClean="0"/>
              <a:t> </a:t>
            </a:r>
            <a:r>
              <a:rPr lang="en-US" sz="1200" dirty="0" err="1" smtClean="0"/>
              <a:t>այցելուների</a:t>
            </a:r>
            <a:r>
              <a:rPr lang="en-US" sz="1200" dirty="0" smtClean="0"/>
              <a:t> </a:t>
            </a:r>
            <a:r>
              <a:rPr lang="en-US" sz="1200" dirty="0" err="1" smtClean="0"/>
              <a:t>թվի</a:t>
            </a:r>
            <a:r>
              <a:rPr lang="en-US" sz="1200" dirty="0" smtClean="0"/>
              <a:t> </a:t>
            </a:r>
            <a:r>
              <a:rPr lang="en-US" sz="1200" dirty="0" err="1" smtClean="0"/>
              <a:t>աճով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410713" y="3853501"/>
            <a:ext cx="1985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1410713" y="3523676"/>
            <a:ext cx="0" cy="646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0"/>
          <p:cNvSpPr txBox="1">
            <a:spLocks/>
          </p:cNvSpPr>
          <p:nvPr/>
        </p:nvSpPr>
        <p:spPr>
          <a:xfrm flipH="1">
            <a:off x="174944" y="3291845"/>
            <a:ext cx="12272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err="1" smtClean="0"/>
              <a:t>Օդային</a:t>
            </a:r>
            <a:r>
              <a:rPr lang="en-US" sz="1400" dirty="0" smtClean="0"/>
              <a:t> </a:t>
            </a:r>
            <a:r>
              <a:rPr lang="en-US" sz="1400" dirty="0" err="1" smtClean="0"/>
              <a:t>հաղորդակցու</a:t>
            </a:r>
            <a:r>
              <a:rPr lang="en-US" sz="1400" dirty="0" smtClean="0"/>
              <a:t>-</a:t>
            </a:r>
          </a:p>
          <a:p>
            <a:r>
              <a:rPr lang="en-US" sz="1400" dirty="0" err="1" smtClean="0"/>
              <a:t>թյան</a:t>
            </a:r>
            <a:r>
              <a:rPr lang="en-US" sz="1400" dirty="0" smtClean="0"/>
              <a:t> </a:t>
            </a:r>
            <a:r>
              <a:rPr lang="en-US" sz="1400" dirty="0" err="1" smtClean="0"/>
              <a:t>աճ</a:t>
            </a:r>
            <a:r>
              <a:rPr lang="en-US" sz="1400" dirty="0" smtClean="0"/>
              <a:t> </a:t>
            </a:r>
            <a:r>
              <a:rPr lang="en-US" sz="1400" dirty="0" err="1" smtClean="0"/>
              <a:t>ավելի</a:t>
            </a:r>
            <a:r>
              <a:rPr lang="en-US" sz="1400" dirty="0" smtClean="0"/>
              <a:t> </a:t>
            </a:r>
            <a:r>
              <a:rPr lang="en-US" sz="1400" dirty="0" err="1" smtClean="0"/>
              <a:t>ցածր</a:t>
            </a:r>
            <a:r>
              <a:rPr lang="en-US" sz="1400" dirty="0" smtClean="0"/>
              <a:t> </a:t>
            </a:r>
            <a:r>
              <a:rPr lang="en-US" sz="1400" dirty="0" err="1" smtClean="0"/>
              <a:t>գներով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297307" y="3839358"/>
            <a:ext cx="1985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495874" y="3076400"/>
            <a:ext cx="0" cy="15081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0"/>
          <p:cNvSpPr txBox="1">
            <a:spLocks/>
          </p:cNvSpPr>
          <p:nvPr/>
        </p:nvSpPr>
        <p:spPr>
          <a:xfrm>
            <a:off x="7530353" y="2815991"/>
            <a:ext cx="1427909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err="1" smtClean="0"/>
              <a:t>Ուղևորների</a:t>
            </a:r>
            <a:r>
              <a:rPr lang="en-US" sz="1400" dirty="0" smtClean="0"/>
              <a:t> </a:t>
            </a:r>
            <a:r>
              <a:rPr lang="en-US" sz="1400" dirty="0" err="1" smtClean="0"/>
              <a:t>հոսքի</a:t>
            </a:r>
            <a:r>
              <a:rPr lang="en-US" sz="1400" dirty="0" smtClean="0"/>
              <a:t> և </a:t>
            </a:r>
            <a:r>
              <a:rPr lang="en-US" sz="1400" dirty="0" err="1" smtClean="0"/>
              <a:t>ավիափոխա-դրումների</a:t>
            </a:r>
            <a:r>
              <a:rPr lang="en-US" sz="1400" dirty="0" smtClean="0"/>
              <a:t> </a:t>
            </a:r>
            <a:r>
              <a:rPr lang="en-US" sz="1400" dirty="0" err="1" smtClean="0"/>
              <a:t>ծավալի</a:t>
            </a:r>
            <a:r>
              <a:rPr lang="en-US" sz="1400" dirty="0" smtClean="0"/>
              <a:t> </a:t>
            </a:r>
            <a:r>
              <a:rPr lang="en-US" sz="1400" dirty="0" err="1" smtClean="0"/>
              <a:t>աճը</a:t>
            </a:r>
            <a:r>
              <a:rPr lang="en-US" sz="1400" dirty="0" smtClean="0"/>
              <a:t> </a:t>
            </a:r>
            <a:r>
              <a:rPr lang="en-US" sz="1400" dirty="0" err="1" smtClean="0"/>
              <a:t>կհանգեցնի</a:t>
            </a:r>
            <a:r>
              <a:rPr lang="en-US" sz="1400" dirty="0" smtClean="0"/>
              <a:t> </a:t>
            </a:r>
            <a:r>
              <a:rPr lang="en-US" sz="1400" dirty="0" err="1" smtClean="0"/>
              <a:t>ավելի</a:t>
            </a:r>
            <a:r>
              <a:rPr lang="en-US" sz="1400" dirty="0" smtClean="0"/>
              <a:t> </a:t>
            </a:r>
            <a:r>
              <a:rPr lang="en-US" sz="1400" dirty="0" err="1" smtClean="0"/>
              <a:t>համաչափ</a:t>
            </a:r>
            <a:r>
              <a:rPr lang="en-US" sz="1400" dirty="0" smtClean="0"/>
              <a:t> </a:t>
            </a:r>
            <a:r>
              <a:rPr lang="en-US" sz="1400" dirty="0" err="1" smtClean="0"/>
              <a:t>օգտագործման</a:t>
            </a:r>
            <a:r>
              <a:rPr lang="en-US" sz="1400" dirty="0" smtClean="0"/>
              <a:t> և </a:t>
            </a:r>
            <a:r>
              <a:rPr lang="en-US" sz="1400" dirty="0" err="1" smtClean="0"/>
              <a:t>հասույթի</a:t>
            </a:r>
            <a:r>
              <a:rPr lang="en-US" sz="1400" dirty="0" smtClean="0"/>
              <a:t>/</a:t>
            </a:r>
            <a:r>
              <a:rPr lang="en-US" sz="1400" dirty="0" err="1" smtClean="0"/>
              <a:t>շահույ-թի</a:t>
            </a:r>
            <a:r>
              <a:rPr lang="en-US" sz="1400" dirty="0" smtClean="0"/>
              <a:t> </a:t>
            </a:r>
            <a:r>
              <a:rPr lang="en-US" sz="1400" dirty="0" err="1" smtClean="0"/>
              <a:t>մեծացման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252453" y="5421719"/>
            <a:ext cx="1985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6451021" y="5037254"/>
            <a:ext cx="0" cy="8617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0"/>
          <p:cNvSpPr txBox="1">
            <a:spLocks/>
          </p:cNvSpPr>
          <p:nvPr/>
        </p:nvSpPr>
        <p:spPr>
          <a:xfrm>
            <a:off x="6544812" y="5070114"/>
            <a:ext cx="1568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err="1"/>
              <a:t>Օդային</a:t>
            </a:r>
            <a:r>
              <a:rPr lang="en-US" sz="1400" dirty="0"/>
              <a:t> </a:t>
            </a:r>
            <a:r>
              <a:rPr lang="en-US" sz="1400" dirty="0" err="1" smtClean="0"/>
              <a:t>հաղորդակցու</a:t>
            </a:r>
            <a:r>
              <a:rPr lang="en-US" sz="1400" dirty="0" smtClean="0"/>
              <a:t>-</a:t>
            </a:r>
            <a:endParaRPr lang="en-US" sz="1400" dirty="0"/>
          </a:p>
          <a:p>
            <a:r>
              <a:rPr lang="en-US" sz="1400" dirty="0" err="1"/>
              <a:t>թյան</a:t>
            </a:r>
            <a:r>
              <a:rPr lang="en-US" sz="1400" dirty="0"/>
              <a:t> </a:t>
            </a:r>
            <a:r>
              <a:rPr lang="en-US" sz="1400" dirty="0" err="1"/>
              <a:t>աճ</a:t>
            </a:r>
            <a:r>
              <a:rPr lang="en-US" sz="1400" dirty="0"/>
              <a:t>` </a:t>
            </a:r>
            <a:r>
              <a:rPr lang="en-US" sz="1400" dirty="0" err="1"/>
              <a:t>ավելի</a:t>
            </a:r>
            <a:r>
              <a:rPr lang="en-US" sz="1400" dirty="0"/>
              <a:t> </a:t>
            </a:r>
            <a:r>
              <a:rPr lang="en-US" sz="1400" dirty="0" err="1"/>
              <a:t>ցածր</a:t>
            </a:r>
            <a:r>
              <a:rPr lang="en-US" sz="1400" dirty="0"/>
              <a:t> </a:t>
            </a:r>
            <a:r>
              <a:rPr lang="en-US" sz="1400" dirty="0" err="1"/>
              <a:t>գներով</a:t>
            </a:r>
            <a:r>
              <a:rPr lang="en-US" sz="1400" dirty="0"/>
              <a:t> 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656128" y="5395547"/>
            <a:ext cx="1985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2656128" y="4740311"/>
            <a:ext cx="0" cy="12926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30"/>
          <p:cNvSpPr txBox="1">
            <a:spLocks/>
          </p:cNvSpPr>
          <p:nvPr/>
        </p:nvSpPr>
        <p:spPr>
          <a:xfrm flipH="1">
            <a:off x="788582" y="4848034"/>
            <a:ext cx="1802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err="1" smtClean="0"/>
              <a:t>Տնտեսական</a:t>
            </a:r>
            <a:r>
              <a:rPr lang="en-US" sz="1400" dirty="0" smtClean="0"/>
              <a:t> </a:t>
            </a:r>
            <a:r>
              <a:rPr lang="en-US" sz="1400" dirty="0" err="1" smtClean="0"/>
              <a:t>օգուտ</a:t>
            </a:r>
            <a:r>
              <a:rPr lang="en-US" sz="1400" dirty="0" smtClean="0"/>
              <a:t>, </a:t>
            </a:r>
            <a:r>
              <a:rPr lang="en-US" sz="1400" dirty="0" err="1" smtClean="0"/>
              <a:t>քանի</a:t>
            </a:r>
            <a:r>
              <a:rPr lang="en-US" sz="1400" dirty="0" smtClean="0"/>
              <a:t> </a:t>
            </a:r>
            <a:r>
              <a:rPr lang="en-US" sz="1400" dirty="0" err="1" smtClean="0"/>
              <a:t>որ</a:t>
            </a:r>
            <a:r>
              <a:rPr lang="en-US" sz="1400" dirty="0" smtClean="0"/>
              <a:t> </a:t>
            </a:r>
            <a:r>
              <a:rPr lang="en-US" sz="1400" dirty="0" err="1" smtClean="0"/>
              <a:t>օդային</a:t>
            </a:r>
            <a:r>
              <a:rPr lang="en-US" sz="1400" dirty="0" smtClean="0"/>
              <a:t> </a:t>
            </a:r>
            <a:r>
              <a:rPr lang="en-US" sz="1400" dirty="0" err="1" smtClean="0"/>
              <a:t>կապի</a:t>
            </a:r>
            <a:r>
              <a:rPr lang="en-US" sz="1400" dirty="0" smtClean="0"/>
              <a:t> </a:t>
            </a:r>
            <a:r>
              <a:rPr lang="en-US" sz="1400" dirty="0" err="1" smtClean="0"/>
              <a:t>զարգացումը</a:t>
            </a:r>
            <a:r>
              <a:rPr lang="en-US" sz="1400" dirty="0" smtClean="0"/>
              <a:t> </a:t>
            </a:r>
            <a:r>
              <a:rPr lang="en-US" sz="1400" dirty="0" err="1" smtClean="0"/>
              <a:t>կխթանի</a:t>
            </a:r>
            <a:r>
              <a:rPr lang="en-US" sz="1400" dirty="0" smtClean="0"/>
              <a:t> </a:t>
            </a:r>
            <a:r>
              <a:rPr lang="en-US" sz="1400" dirty="0" err="1" smtClean="0"/>
              <a:t>միջազգային</a:t>
            </a:r>
            <a:r>
              <a:rPr lang="en-US" sz="1400" dirty="0" smtClean="0"/>
              <a:t> </a:t>
            </a:r>
            <a:r>
              <a:rPr lang="en-US" sz="1400" dirty="0" err="1" smtClean="0"/>
              <a:t>առևտուրը</a:t>
            </a:r>
            <a:r>
              <a:rPr lang="en-US" sz="1400" dirty="0" smtClean="0"/>
              <a:t> և </a:t>
            </a:r>
            <a:r>
              <a:rPr lang="en-US" sz="1400" dirty="0" err="1" smtClean="0"/>
              <a:t>բիզնեսը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036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4" y="-49486"/>
            <a:ext cx="7218837" cy="881780"/>
          </a:xfrm>
        </p:spPr>
        <p:txBody>
          <a:bodyPr/>
          <a:lstStyle/>
          <a:p>
            <a:r>
              <a:rPr lang="en-GB" sz="1910" dirty="0" err="1" smtClean="0">
                <a:latin typeface="Sylfaen" panose="010A0502050306030303" pitchFamily="18" charset="0"/>
              </a:rPr>
              <a:t>Պետական</a:t>
            </a:r>
            <a:r>
              <a:rPr lang="en-GB" sz="1910" dirty="0" smtClean="0">
                <a:latin typeface="Sylfaen" panose="010A0502050306030303" pitchFamily="18" charset="0"/>
              </a:rPr>
              <a:t> և </a:t>
            </a:r>
            <a:r>
              <a:rPr lang="en-GB" sz="1910" dirty="0" err="1" smtClean="0">
                <a:latin typeface="Sylfaen" panose="010A0502050306030303" pitchFamily="18" charset="0"/>
              </a:rPr>
              <a:t>մասնավոր</a:t>
            </a:r>
            <a:r>
              <a:rPr lang="en-GB" sz="1910" dirty="0" smtClean="0"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latin typeface="Sylfaen" panose="010A0502050306030303" pitchFamily="18" charset="0"/>
              </a:rPr>
              <a:t>հատվածների</a:t>
            </a:r>
            <a:r>
              <a:rPr lang="en-GB" sz="1910" dirty="0" smtClean="0"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latin typeface="Sylfaen" panose="010A0502050306030303" pitchFamily="18" charset="0"/>
              </a:rPr>
              <a:t>տարբեր</a:t>
            </a:r>
            <a:r>
              <a:rPr lang="en-GB" sz="1910" dirty="0" smtClean="0"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latin typeface="Sylfaen" panose="010A0502050306030303" pitchFamily="18" charset="0"/>
              </a:rPr>
              <a:t>ներկայացուցիչներ</a:t>
            </a:r>
            <a:r>
              <a:rPr lang="en-GB" sz="1910" dirty="0" smtClean="0"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latin typeface="Sylfaen" panose="010A0502050306030303" pitchFamily="18" charset="0"/>
              </a:rPr>
              <a:t>պետք</a:t>
            </a:r>
            <a:r>
              <a:rPr lang="en-GB" sz="1910" dirty="0" smtClean="0">
                <a:latin typeface="Sylfaen" panose="010A0502050306030303" pitchFamily="18" charset="0"/>
              </a:rPr>
              <a:t> է </a:t>
            </a:r>
            <a:r>
              <a:rPr lang="en-GB" sz="1910" dirty="0" err="1" smtClean="0">
                <a:latin typeface="Sylfaen" panose="010A0502050306030303" pitchFamily="18" charset="0"/>
              </a:rPr>
              <a:t>միավորեն</a:t>
            </a:r>
            <a:r>
              <a:rPr lang="en-GB" sz="1910" dirty="0" smtClean="0"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latin typeface="Sylfaen" panose="010A0502050306030303" pitchFamily="18" charset="0"/>
              </a:rPr>
              <a:t>իրենց</a:t>
            </a:r>
            <a:r>
              <a:rPr lang="en-GB" sz="1910" dirty="0" smtClean="0"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latin typeface="Sylfaen" panose="010A0502050306030303" pitchFamily="18" charset="0"/>
              </a:rPr>
              <a:t>ջանքերը</a:t>
            </a:r>
            <a:r>
              <a:rPr lang="en-GB" sz="1910" dirty="0" smtClean="0">
                <a:latin typeface="Sylfaen" panose="010A0502050306030303" pitchFamily="18" charset="0"/>
              </a:rPr>
              <a:t> ՀՀ </a:t>
            </a:r>
            <a:r>
              <a:rPr lang="en-GB" sz="191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օդային</a:t>
            </a:r>
            <a:r>
              <a:rPr lang="en-GB" sz="191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փոխադրումներին</a:t>
            </a:r>
            <a:r>
              <a:rPr lang="en-GB" sz="191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օժանդակելու</a:t>
            </a:r>
            <a:r>
              <a:rPr lang="en-GB" sz="191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GB" sz="191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նպատակով</a:t>
            </a:r>
            <a:r>
              <a:rPr lang="en-GB" sz="191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endParaRPr lang="en-GB" sz="191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8"/>
          <p:cNvSpPr txBox="1">
            <a:spLocks/>
          </p:cNvSpPr>
          <p:nvPr/>
        </p:nvSpPr>
        <p:spPr>
          <a:xfrm>
            <a:off x="50453" y="1253591"/>
            <a:ext cx="15977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hy-AM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Ն</a:t>
            </a:r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երկայացուցիչ</a:t>
            </a:r>
            <a:r>
              <a:rPr lang="en-US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endParaRPr lang="en-US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77221" y="1542995"/>
            <a:ext cx="878580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/>
          <p:cNvSpPr txBox="1">
            <a:spLocks/>
          </p:cNvSpPr>
          <p:nvPr/>
        </p:nvSpPr>
        <p:spPr>
          <a:xfrm>
            <a:off x="1794070" y="1258674"/>
            <a:ext cx="74199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Օժանդակության</a:t>
            </a:r>
            <a:r>
              <a:rPr lang="en-US" b="1" dirty="0" smtClean="0">
                <a:solidFill>
                  <a:srgbClr val="0077B2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7B2"/>
                </a:solidFill>
                <a:latin typeface="Sylfaen" panose="010A0502050306030303" pitchFamily="18" charset="0"/>
              </a:rPr>
              <a:t>ձևը</a:t>
            </a:r>
            <a:endParaRPr lang="en-US" b="1" dirty="0">
              <a:solidFill>
                <a:srgbClr val="0077B2"/>
              </a:solidFill>
              <a:latin typeface="Sylfaen" panose="010A050205030603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912" y="1616122"/>
            <a:ext cx="8924112" cy="1685077"/>
            <a:chOff x="38912" y="1616122"/>
            <a:chExt cx="8924112" cy="1685077"/>
          </a:xfrm>
        </p:grpSpPr>
        <p:sp>
          <p:nvSpPr>
            <p:cNvPr id="12" name="Rectangle 8"/>
            <p:cNvSpPr txBox="1">
              <a:spLocks/>
            </p:cNvSpPr>
            <p:nvPr/>
          </p:nvSpPr>
          <p:spPr>
            <a:xfrm>
              <a:off x="38912" y="1627997"/>
              <a:ext cx="15430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400" b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Կառավարություն</a:t>
              </a:r>
              <a:endParaRPr lang="en-US" sz="1400" b="1" dirty="0">
                <a:solidFill>
                  <a:schemeClr val="accent2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4" name="Rectangle 8"/>
            <p:cNvSpPr txBox="1">
              <a:spLocks/>
            </p:cNvSpPr>
            <p:nvPr/>
          </p:nvSpPr>
          <p:spPr>
            <a:xfrm>
              <a:off x="1543050" y="1616122"/>
              <a:ext cx="7419974" cy="1685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10000"/>
                </a:spcBef>
              </a:pP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Օդային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փոխադրումների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ազատականացման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քաղաքականության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ներդրում</a:t>
              </a:r>
              <a:r>
                <a:rPr lang="en-US" sz="1500" dirty="0" smtClean="0">
                  <a:solidFill>
                    <a:srgbClr val="FF0000"/>
                  </a:solidFill>
                  <a:latin typeface="Sylfaen" panose="010A0502050306030303" pitchFamily="18" charset="0"/>
                </a:rPr>
                <a:t> </a:t>
              </a:r>
              <a:endParaRPr lang="en-US" sz="1500" dirty="0">
                <a:solidFill>
                  <a:srgbClr val="FF0000"/>
                </a:solidFill>
                <a:latin typeface="Sylfaen" panose="010A0502050306030303" pitchFamily="18" charset="0"/>
              </a:endParaRPr>
            </a:p>
            <a:p>
              <a:pPr lvl="1">
                <a:spcBef>
                  <a:spcPct val="10000"/>
                </a:spcBef>
              </a:pP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Պետական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տուրքերի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կրճատում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smtClean="0">
                  <a:latin typeface="Sylfaen" panose="010A0502050306030303" pitchFamily="18" charset="0"/>
                </a:rPr>
                <a:t>(</a:t>
              </a:r>
              <a:r>
                <a:rPr lang="en-US" sz="1500" dirty="0" err="1" smtClean="0">
                  <a:latin typeface="Sylfaen" panose="010A0502050306030303" pitchFamily="18" charset="0"/>
                </a:rPr>
                <a:t>օր</a:t>
              </a:r>
              <a:r>
                <a:rPr lang="en-US" sz="1500" dirty="0" smtClean="0">
                  <a:latin typeface="Sylfaen" panose="010A0502050306030303" pitchFamily="18" charset="0"/>
                </a:rPr>
                <a:t>.`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մեկնելու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տուրք</a:t>
              </a:r>
              <a:r>
                <a:rPr lang="en-US" sz="1500" dirty="0" smtClean="0">
                  <a:latin typeface="Sylfaen" panose="010A0502050306030303" pitchFamily="18" charset="0"/>
                </a:rPr>
                <a:t>)</a:t>
              </a:r>
              <a:endParaRPr lang="en-US" sz="1500" dirty="0">
                <a:latin typeface="Sylfaen" panose="010A0502050306030303" pitchFamily="18" charset="0"/>
              </a:endParaRPr>
            </a:p>
            <a:p>
              <a:pPr lvl="1">
                <a:spcBef>
                  <a:spcPct val="10000"/>
                </a:spcBef>
              </a:pPr>
              <a:r>
                <a:rPr lang="hy-AM" sz="1500" dirty="0" smtClean="0">
                  <a:latin typeface="Sylfaen" panose="010A0502050306030303" pitchFamily="18" charset="0"/>
                </a:rPr>
                <a:t>Հ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եռանկարային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այցելուների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իրազեկվածության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մեծացման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համընդհանուր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արշավի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համաֆինանսավորում</a:t>
              </a:r>
              <a:r>
                <a:rPr lang="en-US" sz="1500" dirty="0" smtClean="0">
                  <a:latin typeface="Sylfaen" panose="010A0502050306030303" pitchFamily="18" charset="0"/>
                </a:rPr>
                <a:t> և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պահանջարկի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խթանում</a:t>
              </a:r>
              <a:endParaRPr lang="en-US" sz="1500" dirty="0" smtClean="0">
                <a:latin typeface="Sylfaen" panose="010A0502050306030303" pitchFamily="18" charset="0"/>
              </a:endParaRPr>
            </a:p>
            <a:p>
              <a:pPr lvl="1">
                <a:spcBef>
                  <a:spcPct val="10000"/>
                </a:spcBef>
              </a:pPr>
              <a:r>
                <a:rPr lang="en-US" sz="1500" b="1" dirty="0" err="1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Ազգային</a:t>
              </a:r>
              <a:r>
                <a:rPr lang="en-US" sz="1500" b="1" dirty="0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անվտանգության</a:t>
              </a:r>
              <a:r>
                <a:rPr lang="en-US" sz="1500" b="1" dirty="0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կարիքներին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համապատասխան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ենթակառուցվածքի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ապահովում</a:t>
              </a:r>
              <a:r>
                <a:rPr lang="en-US" sz="1500" dirty="0" smtClean="0">
                  <a:latin typeface="Sylfaen" panose="010A0502050306030303" pitchFamily="18" charset="0"/>
                </a:rPr>
                <a:t> (</a:t>
              </a:r>
              <a:r>
                <a:rPr lang="en-US" sz="1500" dirty="0" err="1" smtClean="0">
                  <a:latin typeface="Sylfaen" panose="010A0502050306030303" pitchFamily="18" charset="0"/>
                </a:rPr>
                <a:t>օր</a:t>
              </a:r>
              <a:r>
                <a:rPr lang="en-US" sz="1500" dirty="0" smtClean="0">
                  <a:latin typeface="Sylfaen" panose="010A0502050306030303" pitchFamily="18" charset="0"/>
                </a:rPr>
                <a:t>.`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համագործակցելով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տեղական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փոխադրողի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կամ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հատուկ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մասնագիտացված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ավիաընկերությունների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հետ</a:t>
              </a:r>
              <a:r>
                <a:rPr lang="en-US" sz="1500" dirty="0" smtClean="0">
                  <a:latin typeface="Sylfaen" panose="010A0502050306030303" pitchFamily="18" charset="0"/>
                </a:rPr>
                <a:t>)</a:t>
              </a:r>
              <a:endParaRPr lang="en-US" sz="1500" dirty="0">
                <a:latin typeface="Sylfaen" panose="010A0502050306030303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7277" y="5578900"/>
            <a:ext cx="8865747" cy="646331"/>
            <a:chOff x="97277" y="5578900"/>
            <a:chExt cx="8865747" cy="646331"/>
          </a:xfrm>
        </p:grpSpPr>
        <p:sp>
          <p:nvSpPr>
            <p:cNvPr id="17" name="Rectangle 8"/>
            <p:cNvSpPr txBox="1">
              <a:spLocks/>
            </p:cNvSpPr>
            <p:nvPr/>
          </p:nvSpPr>
          <p:spPr>
            <a:xfrm>
              <a:off x="97277" y="5578900"/>
              <a:ext cx="14457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400" b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Միջազգային</a:t>
              </a:r>
              <a:r>
                <a:rPr lang="en-US" sz="1400" b="1" dirty="0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400" b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կառույցներ</a:t>
              </a:r>
              <a:r>
                <a:rPr lang="en-US" sz="1400" b="1" dirty="0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 (ԵՄ, ԱՄՆ)</a:t>
              </a:r>
              <a:endParaRPr lang="en-US" sz="1400" b="1" dirty="0">
                <a:solidFill>
                  <a:schemeClr val="accent2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3" name="Rectangle 8"/>
            <p:cNvSpPr txBox="1">
              <a:spLocks/>
            </p:cNvSpPr>
            <p:nvPr/>
          </p:nvSpPr>
          <p:spPr>
            <a:xfrm>
              <a:off x="1543050" y="5578900"/>
              <a:ext cx="74199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10000"/>
                </a:spcBef>
              </a:pPr>
              <a:r>
                <a:rPr lang="en-US" sz="1500" dirty="0" smtClean="0">
                  <a:latin typeface="Sylfaen" panose="010A0502050306030303" pitchFamily="18" charset="0"/>
                </a:rPr>
                <a:t>«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Բաց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երկնքի</a:t>
              </a:r>
              <a:r>
                <a:rPr lang="en-US" sz="1500" dirty="0" smtClean="0">
                  <a:latin typeface="Sylfaen" panose="010A0502050306030303" pitchFamily="18" charset="0"/>
                </a:rPr>
                <a:t>»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քաղաքականության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բարեհաջող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իրականացման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գծով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տեխնիկական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աջակցություն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և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համաֆինանսավորում</a:t>
              </a:r>
              <a:endParaRPr lang="en-US" sz="1500" b="1" dirty="0" smtClean="0">
                <a:solidFill>
                  <a:schemeClr val="accent3"/>
                </a:solidFill>
                <a:latin typeface="Sylfaen" panose="010A0502050306030303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825" y="4692964"/>
            <a:ext cx="8885199" cy="484748"/>
            <a:chOff x="77825" y="5045884"/>
            <a:chExt cx="8885199" cy="484748"/>
          </a:xfrm>
        </p:grpSpPr>
        <p:sp>
          <p:nvSpPr>
            <p:cNvPr id="15" name="Rectangle 8"/>
            <p:cNvSpPr txBox="1">
              <a:spLocks/>
            </p:cNvSpPr>
            <p:nvPr/>
          </p:nvSpPr>
          <p:spPr>
            <a:xfrm>
              <a:off x="77825" y="5088972"/>
              <a:ext cx="15430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400" b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Օդանավակայան</a:t>
              </a:r>
              <a:endParaRPr lang="en-US" sz="1400" b="1" dirty="0">
                <a:solidFill>
                  <a:schemeClr val="accent2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2" name="Rectangle 8"/>
            <p:cNvSpPr txBox="1">
              <a:spLocks/>
            </p:cNvSpPr>
            <p:nvPr/>
          </p:nvSpPr>
          <p:spPr>
            <a:xfrm>
              <a:off x="1543050" y="5045884"/>
              <a:ext cx="741997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10000"/>
                </a:spcBef>
              </a:pPr>
              <a:r>
                <a:rPr lang="de-DE" sz="1500" dirty="0" err="1" smtClean="0">
                  <a:latin typeface="Sylfaen" panose="010A0502050306030303" pitchFamily="18" charset="0"/>
                </a:rPr>
                <a:t>Ավիափոխադրողներից</a:t>
              </a:r>
              <a:r>
                <a:rPr lang="de-DE" sz="1500" dirty="0" smtClean="0">
                  <a:latin typeface="Sylfaen" panose="010A0502050306030303" pitchFamily="18" charset="0"/>
                </a:rPr>
                <a:t> </a:t>
              </a:r>
              <a:r>
                <a:rPr lang="de-DE" sz="1500" dirty="0" err="1" smtClean="0">
                  <a:latin typeface="Sylfaen" panose="010A0502050306030303" pitchFamily="18" charset="0"/>
                </a:rPr>
                <a:t>գանձվող</a:t>
              </a:r>
              <a:r>
                <a:rPr lang="de-DE" sz="1500" dirty="0" smtClean="0">
                  <a:latin typeface="Sylfaen" panose="010A0502050306030303" pitchFamily="18" charset="0"/>
                </a:rPr>
                <a:t> </a:t>
              </a:r>
              <a:r>
                <a:rPr lang="de-DE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վարձավճարների</a:t>
              </a:r>
              <a:r>
                <a:rPr lang="de-DE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/</a:t>
              </a:r>
              <a:r>
                <a:rPr lang="de-DE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տուրքերի</a:t>
              </a:r>
              <a:r>
                <a:rPr lang="de-DE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de-DE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նվազեցում</a:t>
              </a:r>
              <a:endParaRPr lang="en-US" sz="1500" b="1" dirty="0">
                <a:solidFill>
                  <a:schemeClr val="accent3"/>
                </a:solidFill>
                <a:latin typeface="Sylfaen" panose="010A0502050306030303" pitchFamily="18" charset="0"/>
              </a:endParaRPr>
            </a:p>
            <a:p>
              <a:pPr lvl="1">
                <a:spcBef>
                  <a:spcPct val="10000"/>
                </a:spcBef>
              </a:pPr>
              <a:r>
                <a:rPr lang="en-US" sz="1500" b="1" dirty="0" err="1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Նոր</a:t>
              </a:r>
              <a:r>
                <a:rPr lang="en-US" sz="1500" b="1" dirty="0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ուղղությունների</a:t>
              </a:r>
              <a:r>
                <a:rPr lang="en-US" sz="1500" b="1" dirty="0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գովազդման</a:t>
              </a:r>
              <a:r>
                <a:rPr lang="en-US" sz="1500" b="1" dirty="0" smtClean="0">
                  <a:solidFill>
                    <a:srgbClr val="0077B2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համաֆինանսավորում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824" y="3487625"/>
            <a:ext cx="8885200" cy="946413"/>
            <a:chOff x="77824" y="3651774"/>
            <a:chExt cx="8885200" cy="946413"/>
          </a:xfrm>
        </p:grpSpPr>
        <p:sp>
          <p:nvSpPr>
            <p:cNvPr id="16" name="Rectangle 8"/>
            <p:cNvSpPr txBox="1">
              <a:spLocks/>
            </p:cNvSpPr>
            <p:nvPr/>
          </p:nvSpPr>
          <p:spPr>
            <a:xfrm>
              <a:off x="77824" y="3724957"/>
              <a:ext cx="146522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buNone/>
              </a:pPr>
              <a:r>
                <a:rPr lang="en-US" sz="1400" b="1" dirty="0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ՀՀ </a:t>
              </a:r>
              <a:r>
                <a:rPr lang="en-US" sz="1400" b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տնտեսություն</a:t>
              </a:r>
              <a:endParaRPr lang="en-US" sz="1400" b="1" dirty="0">
                <a:solidFill>
                  <a:schemeClr val="accent2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4" name="Rectangle 8"/>
            <p:cNvSpPr txBox="1">
              <a:spLocks/>
            </p:cNvSpPr>
            <p:nvPr/>
          </p:nvSpPr>
          <p:spPr>
            <a:xfrm>
              <a:off x="1543050" y="3651774"/>
              <a:ext cx="7419974" cy="9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10000"/>
                </a:spcBef>
              </a:pPr>
              <a:r>
                <a:rPr lang="hy-AM" sz="1500" dirty="0" smtClean="0">
                  <a:latin typeface="Sylfaen" panose="010A0502050306030303" pitchFamily="18" charset="0"/>
                </a:rPr>
                <a:t>Հ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եռանկարային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այցելուների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իրազեկվածության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մեծացման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համընդհանուր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արշավի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համաֆինանսավորում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endParaRPr lang="en-US" sz="1500" dirty="0">
                <a:latin typeface="Sylfaen" panose="010A0502050306030303" pitchFamily="18" charset="0"/>
              </a:endParaRPr>
            </a:p>
            <a:p>
              <a:pPr lvl="1">
                <a:spcBef>
                  <a:spcPct val="10000"/>
                </a:spcBef>
              </a:pP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Ուղղակի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սուբսիդավորում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smtClean="0">
                  <a:latin typeface="Sylfaen" panose="010A0502050306030303" pitchFamily="18" charset="0"/>
                </a:rPr>
                <a:t>և/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կամ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տեղական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փոխադրողին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օժանդակող</a:t>
              </a:r>
              <a:r>
                <a:rPr lang="en-US" sz="1500" dirty="0" smtClean="0">
                  <a:latin typeface="Sylfaen" panose="010A0502050306030303" pitchFamily="18" charset="0"/>
                </a:rPr>
                <a:t> 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վարձակալության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/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վարկային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b="1" dirty="0" err="1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երաշխիքների</a:t>
              </a:r>
              <a:r>
                <a:rPr lang="en-US" sz="1500" b="1" dirty="0" smtClean="0">
                  <a:solidFill>
                    <a:schemeClr val="accent3"/>
                  </a:solidFill>
                  <a:latin typeface="Sylfaen" panose="010A0502050306030303" pitchFamily="18" charset="0"/>
                </a:rPr>
                <a:t> </a:t>
              </a:r>
              <a:r>
                <a:rPr lang="en-US" sz="1500" dirty="0" err="1" smtClean="0">
                  <a:latin typeface="Sylfaen" panose="010A0502050306030303" pitchFamily="18" charset="0"/>
                </a:rPr>
                <a:t>տրամադրում</a:t>
              </a:r>
              <a:r>
                <a:rPr lang="en-US" sz="1500" dirty="0" smtClean="0">
                  <a:latin typeface="Sylfaen" panose="010A0502050306030303" pitchFamily="18" charset="0"/>
                </a:rPr>
                <a:t> </a:t>
              </a:r>
            </a:p>
          </p:txBody>
        </p:sp>
      </p:grp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77220" y="3379540"/>
            <a:ext cx="878580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77220" y="4530345"/>
            <a:ext cx="878580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77220" y="5435504"/>
            <a:ext cx="8785804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4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40593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59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4944" y="-91036"/>
            <a:ext cx="8969056" cy="923330"/>
          </a:xfrm>
        </p:spPr>
        <p:txBody>
          <a:bodyPr/>
          <a:lstStyle/>
          <a:p>
            <a:r>
              <a:rPr lang="en-US" dirty="0" err="1" smtClean="0">
                <a:latin typeface="Sylfaen" panose="010A0502050306030303" pitchFamily="18" charset="0"/>
              </a:rPr>
              <a:t>Առկա</a:t>
            </a:r>
            <a:r>
              <a:rPr lang="en-US" dirty="0" smtClean="0">
                <a:latin typeface="Sylfaen" panose="010A0502050306030303" pitchFamily="18" charset="0"/>
              </a:rPr>
              <a:t> է ՀՀ </a:t>
            </a:r>
            <a:r>
              <a:rPr lang="en-US" dirty="0" err="1" smtClean="0">
                <a:latin typeface="Sylfaen" panose="010A0502050306030303" pitchFamily="18" charset="0"/>
              </a:rPr>
              <a:t>օդային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փոխադրումների</a:t>
            </a:r>
            <a: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զարգացման</a:t>
            </a:r>
            <a: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երեք</a:t>
            </a:r>
            <a: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միջոցառումներ</a:t>
            </a:r>
            <a: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որոնք</a:t>
            </a:r>
            <a:r>
              <a:rPr lang="en-US" dirty="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սակայն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ունեն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խիստ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տարբեր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ազդեցություն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91" name="Arc 91" hidden="1"/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6058586" y="6096526"/>
            <a:ext cx="254000" cy="2540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AutoShape 71"/>
          <p:cNvSpPr>
            <a:spLocks noChangeArrowheads="1"/>
          </p:cNvSpPr>
          <p:nvPr/>
        </p:nvSpPr>
        <p:spPr bwMode="gray">
          <a:xfrm>
            <a:off x="4499189" y="1379944"/>
            <a:ext cx="3311489" cy="23391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Ազդեցություն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9" name="AutoShape 71"/>
          <p:cNvSpPr>
            <a:spLocks noChangeArrowheads="1"/>
          </p:cNvSpPr>
          <p:nvPr/>
        </p:nvSpPr>
        <p:spPr bwMode="gray">
          <a:xfrm>
            <a:off x="5412784" y="1917315"/>
            <a:ext cx="705321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ՀՆԱ-ի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աճ</a:t>
            </a:r>
            <a:endParaRPr lang="en-US" sz="1200" b="1" dirty="0" smtClean="0">
              <a:solidFill>
                <a:srgbClr val="0077B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2" name="AutoShape 71"/>
          <p:cNvSpPr>
            <a:spLocks noChangeArrowheads="1"/>
          </p:cNvSpPr>
          <p:nvPr/>
        </p:nvSpPr>
        <p:spPr bwMode="gray">
          <a:xfrm>
            <a:off x="6188149" y="1732650"/>
            <a:ext cx="1255068" cy="3877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Աշխատատեղերի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ստեղծում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3" name="AutoShape 71"/>
          <p:cNvSpPr>
            <a:spLocks noChangeArrowheads="1"/>
          </p:cNvSpPr>
          <p:nvPr/>
        </p:nvSpPr>
        <p:spPr bwMode="gray">
          <a:xfrm>
            <a:off x="4499189" y="1732650"/>
            <a:ext cx="908903" cy="3877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18288" anchor="b">
            <a:spAutoFit/>
          </a:bodyPr>
          <a:lstStyle/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Ուղևորների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թվի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աճ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5" name="AutoShape 71"/>
          <p:cNvSpPr>
            <a:spLocks noChangeArrowheads="1"/>
          </p:cNvSpPr>
          <p:nvPr/>
        </p:nvSpPr>
        <p:spPr bwMode="gray">
          <a:xfrm>
            <a:off x="7487066" y="1732650"/>
            <a:ext cx="1538883" cy="3877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18288" anchor="b">
            <a:spAutoFit/>
          </a:bodyPr>
          <a:lstStyle/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Անվտանգություն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/</a:t>
            </a:r>
          </a:p>
          <a:p>
            <a:r>
              <a:rPr lang="en-US" sz="12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հնարավորություններ</a:t>
            </a:r>
            <a:endParaRPr lang="en-US" sz="1200" b="1" dirty="0" smtClean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8" name="AutoShape 71"/>
          <p:cNvSpPr>
            <a:spLocks noChangeArrowheads="1"/>
          </p:cNvSpPr>
          <p:nvPr/>
        </p:nvSpPr>
        <p:spPr bwMode="gray">
          <a:xfrm>
            <a:off x="2251322" y="1886538"/>
            <a:ext cx="1973451" cy="23391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իջոցներ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gray">
          <a:xfrm>
            <a:off x="277667" y="2263676"/>
            <a:ext cx="1876085" cy="957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115888" indent="0">
              <a:buNone/>
            </a:pPr>
            <a:r>
              <a:rPr lang="hy-AM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Փոխադրողներին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դեպի</a:t>
            </a:r>
            <a:r>
              <a:rPr lang="en-US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hy-AM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ՀՀ </a:t>
            </a:r>
            <a:r>
              <a:rPr lang="en-US" sz="12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չվերթներ</a:t>
            </a:r>
            <a:r>
              <a:rPr lang="hy-AM" sz="12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իրականացնելու </a:t>
            </a:r>
            <a:r>
              <a:rPr lang="hy-AM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խրախուսման միջոցներ</a:t>
            </a:r>
            <a:r>
              <a:rPr lang="en-US" sz="12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2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gray">
          <a:xfrm>
            <a:off x="157080" y="2624422"/>
            <a:ext cx="236896" cy="23558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Sylfaen" panose="010A0502050306030303" pitchFamily="18" charset="0"/>
              </a:rPr>
              <a:t>1</a:t>
            </a:r>
          </a:p>
        </p:txBody>
      </p:sp>
      <p:sp>
        <p:nvSpPr>
          <p:cNvPr id="102" name="Rectangle 6"/>
          <p:cNvSpPr txBox="1">
            <a:spLocks/>
          </p:cNvSpPr>
          <p:nvPr/>
        </p:nvSpPr>
        <p:spPr bwMode="gray">
          <a:xfrm>
            <a:off x="2242357" y="2236782"/>
            <a:ext cx="230274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sz="1100" dirty="0" err="1" smtClean="0">
                <a:latin typeface="Sylfaen" panose="010A0502050306030303" pitchFamily="18" charset="0"/>
              </a:rPr>
              <a:t>Ուղիղ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համագործակցություն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ավիափոխադրողների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հետ</a:t>
            </a:r>
            <a:r>
              <a:rPr lang="en-US" sz="1100" dirty="0" smtClean="0">
                <a:latin typeface="Sylfaen" panose="010A0502050306030303" pitchFamily="18" charset="0"/>
              </a:rPr>
              <a:t>` </a:t>
            </a:r>
            <a:r>
              <a:rPr lang="en-US" sz="1100" dirty="0" err="1" smtClean="0">
                <a:latin typeface="Sylfaen" panose="010A0502050306030303" pitchFamily="18" charset="0"/>
              </a:rPr>
              <a:t>ըստ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տարբեր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ուղղությունների</a:t>
            </a:r>
            <a:endParaRPr lang="en-US" sz="1100" dirty="0" smtClean="0">
              <a:latin typeface="Sylfaen" panose="010A0502050306030303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1100" dirty="0" smtClean="0">
              <a:latin typeface="Sylfaen" panose="010A0502050306030303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100" dirty="0" err="1" smtClean="0">
                <a:latin typeface="Sylfaen" panose="010A0502050306030303" pitchFamily="18" charset="0"/>
              </a:rPr>
              <a:t>Ընդհանուր</a:t>
            </a:r>
            <a:r>
              <a:rPr lang="en-US" sz="1100" dirty="0" smtClean="0">
                <a:latin typeface="Sylfaen" panose="010A0502050306030303" pitchFamily="18" charset="0"/>
              </a:rPr>
              <a:t>` ՀՀ-ի </a:t>
            </a:r>
            <a:r>
              <a:rPr lang="en-US" sz="1100" dirty="0" err="1" smtClean="0">
                <a:latin typeface="Sylfaen" panose="010A0502050306030303" pitchFamily="18" charset="0"/>
              </a:rPr>
              <a:t>վերաբերյալ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իրազեկվածությունը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հեռանկարային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այցելուների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շրջանում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մեծացնելու</a:t>
            </a:r>
            <a:r>
              <a:rPr lang="en-US" sz="1100" dirty="0" smtClean="0">
                <a:latin typeface="Sylfaen" panose="010A0502050306030303" pitchFamily="18" charset="0"/>
              </a:rPr>
              <a:t> </a:t>
            </a:r>
            <a:r>
              <a:rPr lang="en-US" sz="1100" dirty="0" err="1" smtClean="0">
                <a:latin typeface="Sylfaen" panose="010A0502050306030303" pitchFamily="18" charset="0"/>
              </a:rPr>
              <a:t>համար</a:t>
            </a:r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165" name="Rectangle 74"/>
          <p:cNvSpPr txBox="1"/>
          <p:nvPr/>
        </p:nvSpPr>
        <p:spPr bwMode="gray">
          <a:xfrm>
            <a:off x="7610178" y="2263677"/>
            <a:ext cx="306174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300" i="1" dirty="0" err="1" smtClean="0">
                <a:latin typeface="Sylfaen" panose="010A0502050306030303" pitchFamily="18" charset="0"/>
              </a:rPr>
              <a:t>Ցածր</a:t>
            </a:r>
            <a:endParaRPr lang="en-US" sz="1300" i="1" dirty="0">
              <a:latin typeface="Sylfaen" panose="010A05020503060303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99189" y="2263677"/>
            <a:ext cx="2720306" cy="446276"/>
            <a:chOff x="5111837" y="2263677"/>
            <a:chExt cx="2720306" cy="446276"/>
          </a:xfrm>
        </p:grpSpPr>
        <p:cxnSp>
          <p:nvCxnSpPr>
            <p:cNvPr id="123" name="Straight Connector 122"/>
            <p:cNvCxnSpPr>
              <a:cxnSpLocks/>
            </p:cNvCxnSpPr>
            <p:nvPr>
              <p:custDataLst>
                <p:tags r:id="rId9"/>
              </p:custDataLst>
            </p:nvPr>
          </p:nvCxnSpPr>
          <p:spPr bwMode="gray">
            <a:xfrm>
              <a:off x="5111837" y="2386787"/>
              <a:ext cx="272030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4"/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6109426" y="2263677"/>
              <a:ext cx="725126" cy="4462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3600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i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Բարձր</a:t>
              </a:r>
              <a:endParaRPr lang="en-US" sz="1300" b="1" i="1" dirty="0" smtClean="0">
                <a:solidFill>
                  <a:schemeClr val="accent2"/>
                </a:solidFill>
                <a:latin typeface="Sylfaen" panose="010A0502050306030303" pitchFamily="18" charset="0"/>
              </a:endParaRPr>
            </a:p>
            <a:p>
              <a:pPr algn="ctr"/>
              <a:endParaRPr lang="en-US" sz="1300" b="1" i="1" dirty="0">
                <a:solidFill>
                  <a:schemeClr val="accent2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176" name="Rectangle 6"/>
          <p:cNvSpPr txBox="1">
            <a:spLocks/>
          </p:cNvSpPr>
          <p:nvPr/>
        </p:nvSpPr>
        <p:spPr bwMode="gray">
          <a:xfrm>
            <a:off x="4499189" y="2539587"/>
            <a:ext cx="27203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just"/>
            <a:r>
              <a:rPr lang="hy-AM" sz="1200" dirty="0" smtClean="0">
                <a:latin typeface="Sylfaen" panose="010A0502050306030303" pitchFamily="18" charset="0"/>
              </a:rPr>
              <a:t>Օժանդակություն միայն այն դեպքում, երբ փոխադրողներ</a:t>
            </a:r>
            <a:r>
              <a:rPr lang="en-US" sz="1200" dirty="0" smtClean="0">
                <a:latin typeface="Sylfaen" panose="010A0502050306030303" pitchFamily="18" charset="0"/>
              </a:rPr>
              <a:t>ն</a:t>
            </a:r>
            <a:r>
              <a:rPr lang="hy-AM" sz="1200" dirty="0" smtClean="0">
                <a:latin typeface="Sylfaen" panose="010A0502050306030303" pitchFamily="18" charset="0"/>
              </a:rPr>
              <a:t> ապահովում են լրացուցիչ ծառայություններ և ներդրումների վերադարձելիություն օդային փոխադրումների, ուղևորների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թվի</a:t>
            </a:r>
            <a:r>
              <a:rPr lang="hy-AM" sz="1200" dirty="0" smtClean="0">
                <a:latin typeface="Sylfaen" panose="010A0502050306030303" pitchFamily="18" charset="0"/>
              </a:rPr>
              <a:t> և ՀՆԱ</a:t>
            </a:r>
            <a:r>
              <a:rPr lang="en-US" sz="1200" dirty="0" smtClean="0">
                <a:latin typeface="Sylfaen" panose="010A0502050306030303" pitchFamily="18" charset="0"/>
              </a:rPr>
              <a:t>-ի</a:t>
            </a:r>
            <a:r>
              <a:rPr lang="hy-AM" sz="1200" dirty="0" smtClean="0">
                <a:latin typeface="Sylfaen" panose="010A0502050306030303" pitchFamily="18" charset="0"/>
              </a:rPr>
              <a:t> աճի միջոցով</a:t>
            </a:r>
          </a:p>
        </p:txBody>
      </p:sp>
      <p:sp>
        <p:nvSpPr>
          <p:cNvPr id="88" name="Rectangle 2"/>
          <p:cNvSpPr txBox="1">
            <a:spLocks/>
          </p:cNvSpPr>
          <p:nvPr/>
        </p:nvSpPr>
        <p:spPr bwMode="gray">
          <a:xfrm>
            <a:off x="277667" y="3805578"/>
            <a:ext cx="1876085" cy="9570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115888" indent="0">
              <a:buNone/>
            </a:pPr>
            <a:r>
              <a:rPr lang="hy-AM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Տեղական ավիափոխադրողին օժանդակություն «բաց երկնքի» միջավայրում</a:t>
            </a:r>
            <a:endParaRPr lang="hy-AM" sz="12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9" name="Oval 37"/>
          <p:cNvSpPr>
            <a:spLocks noChangeArrowheads="1"/>
          </p:cNvSpPr>
          <p:nvPr/>
        </p:nvSpPr>
        <p:spPr bwMode="gray">
          <a:xfrm>
            <a:off x="157080" y="4166324"/>
            <a:ext cx="236896" cy="23558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6" name="Rectangle 6"/>
          <p:cNvSpPr txBox="1">
            <a:spLocks/>
          </p:cNvSpPr>
          <p:nvPr/>
        </p:nvSpPr>
        <p:spPr bwMode="gray">
          <a:xfrm>
            <a:off x="2251322" y="3805578"/>
            <a:ext cx="2438187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200" dirty="0" err="1" smtClean="0">
                <a:latin typeface="Sylfaen" panose="010A0502050306030303" pitchFamily="18" charset="0"/>
              </a:rPr>
              <a:t>Ուղղակի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սուբսիդավորում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200" dirty="0" err="1" smtClean="0">
                <a:latin typeface="Sylfaen" panose="010A0502050306030303" pitchFamily="18" charset="0"/>
              </a:rPr>
              <a:t>Անուղղակի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սուբսիդավորում</a:t>
            </a:r>
            <a:endParaRPr lang="en-US" sz="1200" dirty="0" smtClean="0">
              <a:latin typeface="Sylfaen" panose="010A0502050306030303" pitchFamily="18" charset="0"/>
            </a:endParaRPr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200" dirty="0" err="1" smtClean="0">
                <a:latin typeface="Sylfaen" panose="010A0502050306030303" pitchFamily="18" charset="0"/>
              </a:rPr>
              <a:t>Վարձակալության</a:t>
            </a:r>
            <a:r>
              <a:rPr lang="en-US" sz="1200" dirty="0" smtClean="0">
                <a:latin typeface="Sylfaen" panose="010A0502050306030303" pitchFamily="18" charset="0"/>
              </a:rPr>
              <a:t>/</a:t>
            </a:r>
            <a:r>
              <a:rPr lang="en-US" sz="1200" dirty="0" err="1" smtClean="0">
                <a:latin typeface="Sylfaen" panose="010A0502050306030303" pitchFamily="18" charset="0"/>
              </a:rPr>
              <a:t>վարկի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գծով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երաշխիքներ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67" name="Rectangle 74"/>
          <p:cNvSpPr txBox="1"/>
          <p:nvPr/>
        </p:nvSpPr>
        <p:spPr bwMode="gray">
          <a:xfrm>
            <a:off x="7591744" y="3805579"/>
            <a:ext cx="343043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b="1" i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Բարձր</a:t>
            </a:r>
            <a:endParaRPr lang="en-US" sz="1300" b="1" i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grpSp>
        <p:nvGrpSpPr>
          <p:cNvPr id="131" name="Group 130"/>
          <p:cNvGrpSpPr/>
          <p:nvPr/>
        </p:nvGrpSpPr>
        <p:grpSpPr bwMode="gray">
          <a:xfrm>
            <a:off x="4499189" y="3773680"/>
            <a:ext cx="2633982" cy="246221"/>
            <a:chOff x="5368775" y="5368723"/>
            <a:chExt cx="2324145" cy="246221"/>
          </a:xfrm>
        </p:grpSpPr>
        <p:cxnSp>
          <p:nvCxnSpPr>
            <p:cNvPr id="172" name="Straight Connector 171"/>
            <p:cNvCxnSpPr>
              <a:cxnSpLocks/>
            </p:cNvCxnSpPr>
            <p:nvPr>
              <p:custDataLst>
                <p:tags r:id="rId7"/>
              </p:custDataLst>
            </p:nvPr>
          </p:nvCxnSpPr>
          <p:spPr bwMode="gray">
            <a:xfrm>
              <a:off x="5368775" y="5500649"/>
              <a:ext cx="2324145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74"/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6260689" y="5368723"/>
              <a:ext cx="540317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b="1" i="1" dirty="0" err="1" smtClean="0">
                  <a:solidFill>
                    <a:schemeClr val="accent2"/>
                  </a:solidFill>
                  <a:latin typeface="Sylfaen" panose="010A0502050306030303" pitchFamily="18" charset="0"/>
                </a:rPr>
                <a:t>Միջին</a:t>
              </a:r>
              <a:endParaRPr lang="en-US" b="1" i="1" dirty="0">
                <a:solidFill>
                  <a:schemeClr val="accent2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177" name="Rectangle 6"/>
          <p:cNvSpPr txBox="1">
            <a:spLocks/>
          </p:cNvSpPr>
          <p:nvPr/>
        </p:nvSpPr>
        <p:spPr bwMode="gray">
          <a:xfrm>
            <a:off x="4689509" y="4024630"/>
            <a:ext cx="24592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err="1" smtClean="0">
                <a:latin typeface="Sylfaen" panose="010A0502050306030303" pitchFamily="18" charset="0"/>
              </a:rPr>
              <a:t>Ներդրումների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վերադարձելիությունը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կախված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smtClean="0">
                <a:latin typeface="Sylfaen" panose="010A0502050306030303" pitchFamily="18" charset="0"/>
              </a:rPr>
              <a:t>է </a:t>
            </a:r>
            <a:r>
              <a:rPr lang="en-US" sz="1200" dirty="0" err="1" smtClean="0">
                <a:latin typeface="Sylfaen" panose="010A0502050306030303" pitchFamily="18" charset="0"/>
              </a:rPr>
              <a:t>փոխադրողի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գործարար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ծրագրից</a:t>
            </a:r>
            <a:r>
              <a:rPr lang="en-US" sz="1200" dirty="0" smtClean="0">
                <a:latin typeface="Sylfaen" panose="010A0502050306030303" pitchFamily="18" charset="0"/>
              </a:rPr>
              <a:t> և </a:t>
            </a:r>
            <a:r>
              <a:rPr lang="en-US" sz="1200" dirty="0" err="1" smtClean="0">
                <a:latin typeface="Sylfaen" panose="010A0502050306030303" pitchFamily="18" charset="0"/>
              </a:rPr>
              <a:t>նրա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իրագործումից</a:t>
            </a:r>
            <a:r>
              <a:rPr lang="en-US" sz="1200" dirty="0" smtClean="0">
                <a:latin typeface="Sylfaen" panose="010A0502050306030303" pitchFamily="18" charset="0"/>
              </a:rPr>
              <a:t>:</a:t>
            </a:r>
          </a:p>
        </p:txBody>
      </p:sp>
      <p:sp>
        <p:nvSpPr>
          <p:cNvPr id="42" name="Rectangle 2"/>
          <p:cNvSpPr txBox="1">
            <a:spLocks/>
          </p:cNvSpPr>
          <p:nvPr/>
        </p:nvSpPr>
        <p:spPr bwMode="gray">
          <a:xfrm>
            <a:off x="277667" y="5104224"/>
            <a:ext cx="1876085" cy="1007435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115888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ՀՀ-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ում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ավիացիայի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ոլորտում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գիտելիքների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և 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ենթակառուցվածքների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զարգացման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ապահովում</a:t>
            </a:r>
            <a:r>
              <a:rPr lang="en-US" sz="12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3" name="Oval 37"/>
          <p:cNvSpPr>
            <a:spLocks noChangeArrowheads="1"/>
          </p:cNvSpPr>
          <p:nvPr/>
        </p:nvSpPr>
        <p:spPr bwMode="gray">
          <a:xfrm>
            <a:off x="157080" y="5464970"/>
            <a:ext cx="236896" cy="23558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0" name="Rectangle 6"/>
          <p:cNvSpPr txBox="1">
            <a:spLocks/>
          </p:cNvSpPr>
          <p:nvPr/>
        </p:nvSpPr>
        <p:spPr bwMode="gray">
          <a:xfrm>
            <a:off x="2251322" y="5104225"/>
            <a:ext cx="27061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sz="1200" dirty="0" err="1" smtClean="0">
                <a:latin typeface="Sylfaen" panose="010A0502050306030303" pitchFamily="18" charset="0"/>
              </a:rPr>
              <a:t>Ազգային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անվտանգության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պահանջները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բավարարող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ենթակառուցվածքի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ապահովում</a:t>
            </a:r>
            <a:endParaRPr lang="en-US" sz="1200" dirty="0" smtClean="0">
              <a:latin typeface="Sylfaen" panose="010A0502050306030303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200" dirty="0" err="1" smtClean="0">
                <a:latin typeface="Sylfaen" panose="010A0502050306030303" pitchFamily="18" charset="0"/>
              </a:rPr>
              <a:t>Նախագահական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օդանավի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շահագործման</a:t>
            </a:r>
            <a:r>
              <a:rPr lang="en-US" sz="1200" dirty="0" smtClean="0">
                <a:latin typeface="Sylfaen" panose="010A0502050306030303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</a:rPr>
              <a:t>ապահովում</a:t>
            </a:r>
            <a:endParaRPr lang="en-US" sz="1200" dirty="0">
              <a:latin typeface="Sylfaen" panose="010A0502050306030303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1200" dirty="0" smtClean="0">
              <a:latin typeface="Sylfaen" panose="010A0502050306030303" pitchFamily="18" charset="0"/>
            </a:endParaRPr>
          </a:p>
        </p:txBody>
      </p:sp>
      <p:sp>
        <p:nvSpPr>
          <p:cNvPr id="166" name="Rectangle 74"/>
          <p:cNvSpPr txBox="1"/>
          <p:nvPr/>
        </p:nvSpPr>
        <p:spPr bwMode="gray">
          <a:xfrm>
            <a:off x="7591744" y="5104225"/>
            <a:ext cx="343043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b="1" i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Բարձր</a:t>
            </a:r>
            <a:endParaRPr lang="en-US" sz="1300" b="1" i="1" dirty="0" smtClean="0">
              <a:solidFill>
                <a:schemeClr val="accent2"/>
              </a:solidFill>
              <a:latin typeface="Sylfaen" panose="010A0502050306030303" pitchFamily="18" charset="0"/>
            </a:endParaRPr>
          </a:p>
          <a:p>
            <a:pPr algn="ctr"/>
            <a:endParaRPr lang="en-US" sz="1300" b="1" i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 bwMode="gray">
          <a:xfrm>
            <a:off x="4499189" y="5104225"/>
            <a:ext cx="2633982" cy="200055"/>
            <a:chOff x="5368775" y="3838522"/>
            <a:chExt cx="2324145" cy="200055"/>
          </a:xfrm>
        </p:grpSpPr>
        <p:cxnSp>
          <p:nvCxnSpPr>
            <p:cNvPr id="171" name="Straight Connector 170"/>
            <p:cNvCxnSpPr>
              <a:cxnSpLocks/>
            </p:cNvCxnSpPr>
            <p:nvPr>
              <p:custDataLst>
                <p:tags r:id="rId5"/>
              </p:custDataLst>
            </p:nvPr>
          </p:nvCxnSpPr>
          <p:spPr bwMode="gray">
            <a:xfrm>
              <a:off x="5368775" y="3938549"/>
              <a:ext cx="2324145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74"/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6329290" y="3838522"/>
              <a:ext cx="403116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1pPr>
              <a:lvl2pPr marL="260350" lvl="1" indent="-258763" defTabSz="913526" eaLnBrk="1" hangingPunct="1">
                <a:buClr>
                  <a:schemeClr val="accent2"/>
                </a:buClr>
                <a:buSzPct val="10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2pPr>
              <a:lvl3pPr marL="465138" lvl="2" indent="-203200" defTabSz="913526" eaLnBrk="1" hangingPunct="1">
                <a:buClr>
                  <a:schemeClr val="accent2"/>
                </a:buClr>
                <a:buSzPct val="13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3pPr>
              <a:lvl4pPr marL="690563" lvl="3" indent="-225425" defTabSz="913526" eaLnBrk="1" hangingPunct="1">
                <a:buClr>
                  <a:schemeClr val="accent2"/>
                </a:buClr>
                <a:buSzPct val="80000"/>
                <a:buFont typeface="Wingdings" pitchFamily="2" charset="2"/>
                <a:buChar char="Ø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4pPr>
              <a:lvl5pPr marL="865188" lvl="4" indent="-174625" defTabSz="913526" eaLnBrk="1" hangingPunct="1">
                <a:buClr>
                  <a:schemeClr val="accent2"/>
                </a:buClr>
                <a:buSzPct val="100000"/>
                <a:buFont typeface="Arial" pitchFamily="34" charset="0"/>
                <a:buChar char="▪"/>
                <a:defRPr baseline="0">
                  <a:latin typeface="Arial" pitchFamily="34" charset="0"/>
                  <a:ea typeface="Arial Unicode MS" pitchFamily="34" charset="-128"/>
                  <a:cs typeface="Arial" pitchFamily="34" charset="0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hy-AM" sz="1300" i="1" dirty="0" smtClean="0">
                  <a:latin typeface="Sylfaen" panose="010A0502050306030303" pitchFamily="18" charset="0"/>
                </a:rPr>
                <a:t>Ց</a:t>
              </a:r>
              <a:r>
                <a:rPr lang="en-US" sz="1300" i="1" dirty="0" err="1" smtClean="0">
                  <a:latin typeface="Sylfaen" panose="010A0502050306030303" pitchFamily="18" charset="0"/>
                </a:rPr>
                <a:t>ածր</a:t>
              </a:r>
              <a:r>
                <a:rPr lang="en-US" sz="1300" i="1" dirty="0" smtClean="0">
                  <a:latin typeface="Sylfaen" panose="010A0502050306030303" pitchFamily="18" charset="0"/>
                </a:rPr>
                <a:t> </a:t>
              </a:r>
              <a:endParaRPr lang="en-US" sz="1300" i="1" dirty="0">
                <a:latin typeface="Sylfaen" panose="010A0502050306030303" pitchFamily="18" charset="0"/>
              </a:endParaRPr>
            </a:p>
          </p:txBody>
        </p:sp>
      </p:grpSp>
      <p:sp>
        <p:nvSpPr>
          <p:cNvPr id="61" name="Rectangle 6"/>
          <p:cNvSpPr txBox="1">
            <a:spLocks/>
          </p:cNvSpPr>
          <p:nvPr/>
        </p:nvSpPr>
        <p:spPr bwMode="gray">
          <a:xfrm>
            <a:off x="7276755" y="5368244"/>
            <a:ext cx="15714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hy-AM" sz="1100" dirty="0" smtClean="0">
                <a:latin typeface="Sylfaen" panose="010A0502050306030303" pitchFamily="18" charset="0"/>
              </a:rPr>
              <a:t>Ներդրումների երաշխավորված վերադարձելիություն գիտելիքների և ենթակառուցվածքների տեսքո</a:t>
            </a:r>
            <a:r>
              <a:rPr lang="en-US" sz="1100" dirty="0" smtClean="0">
                <a:latin typeface="Sylfaen" panose="010A0502050306030303" pitchFamily="18" charset="0"/>
              </a:rPr>
              <a:t>վ 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77667" y="2143119"/>
            <a:ext cx="869805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277667" y="3634792"/>
            <a:ext cx="8698058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277667" y="4933439"/>
            <a:ext cx="8698058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5111837" y="1642474"/>
            <a:ext cx="388655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37"/>
          <p:cNvSpPr>
            <a:spLocks noChangeArrowheads="1"/>
          </p:cNvSpPr>
          <p:nvPr/>
        </p:nvSpPr>
        <p:spPr bwMode="gray">
          <a:xfrm>
            <a:off x="2241797" y="2247583"/>
            <a:ext cx="236896" cy="23558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latin typeface="Sylfaen" panose="010A0502050306030303" pitchFamily="18" charset="0"/>
              </a:rPr>
              <a:t>ա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gray">
          <a:xfrm>
            <a:off x="2241797" y="3789046"/>
            <a:ext cx="236896" cy="23558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6" name="Oval 37"/>
          <p:cNvSpPr>
            <a:spLocks noChangeArrowheads="1"/>
          </p:cNvSpPr>
          <p:nvPr/>
        </p:nvSpPr>
        <p:spPr bwMode="gray">
          <a:xfrm>
            <a:off x="2211149" y="5092383"/>
            <a:ext cx="236896" cy="23558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7" name="Oval 37"/>
          <p:cNvSpPr>
            <a:spLocks noChangeArrowheads="1"/>
          </p:cNvSpPr>
          <p:nvPr/>
        </p:nvSpPr>
        <p:spPr bwMode="gray">
          <a:xfrm>
            <a:off x="2223192" y="2913890"/>
            <a:ext cx="236896" cy="23558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latin typeface="Sylfaen" panose="010A0502050306030303" pitchFamily="18" charset="0"/>
              </a:rPr>
              <a:t>բ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8" name="Oval 37"/>
          <p:cNvSpPr>
            <a:spLocks noChangeArrowheads="1"/>
          </p:cNvSpPr>
          <p:nvPr/>
        </p:nvSpPr>
        <p:spPr bwMode="gray">
          <a:xfrm>
            <a:off x="2241797" y="4069239"/>
            <a:ext cx="236896" cy="23558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9" name="Oval 37"/>
          <p:cNvSpPr>
            <a:spLocks noChangeArrowheads="1"/>
          </p:cNvSpPr>
          <p:nvPr/>
        </p:nvSpPr>
        <p:spPr bwMode="gray">
          <a:xfrm>
            <a:off x="2206916" y="5693661"/>
            <a:ext cx="236896" cy="23558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0" name="Oval 37"/>
          <p:cNvSpPr>
            <a:spLocks noChangeArrowheads="1"/>
          </p:cNvSpPr>
          <p:nvPr/>
        </p:nvSpPr>
        <p:spPr bwMode="gray">
          <a:xfrm>
            <a:off x="2241797" y="4341496"/>
            <a:ext cx="236896" cy="23558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5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6179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281" name="think-cell Slide" r:id="rId38" imgW="360" imgH="360" progId="">
                  <p:embed/>
                </p:oleObj>
              </mc:Choice>
              <mc:Fallback>
                <p:oleObj name="think-cell Slide" r:id="rId38" imgW="360" imgH="360" progId="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74944" y="1298"/>
            <a:ext cx="7379742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hy-AM" dirty="0" smtClean="0">
                <a:latin typeface="Sylfaen" panose="010A0502050306030303" pitchFamily="18" charset="0"/>
              </a:rPr>
              <a:t>Հայաստանի օդային փոխադրումների աջակցության ձևը կախված է նրանից, թե ինչպես կզարգանա շուկան նոր </a:t>
            </a:r>
            <a:r>
              <a:rPr lang="hy-AM" dirty="0" smtClean="0">
                <a:solidFill>
                  <a:schemeClr val="tx1"/>
                </a:solidFill>
                <a:latin typeface="Sylfaen" panose="010A0502050306030303" pitchFamily="18" charset="0"/>
              </a:rPr>
              <a:t>քաղաքականության ներդ</a:t>
            </a:r>
            <a:r>
              <a:rPr lang="en-US" dirty="0">
                <a:solidFill>
                  <a:schemeClr val="tx1"/>
                </a:solidFill>
                <a:latin typeface="Sylfaen" panose="010A0502050306030303" pitchFamily="18" charset="0"/>
              </a:rPr>
              <a:t>ր</a:t>
            </a:r>
            <a:r>
              <a:rPr lang="hy-AM" dirty="0" smtClean="0">
                <a:solidFill>
                  <a:schemeClr val="tx1"/>
                </a:solidFill>
                <a:latin typeface="Sylfaen" panose="010A0502050306030303" pitchFamily="18" charset="0"/>
              </a:rPr>
              <a:t>ումից հետո</a:t>
            </a:r>
            <a:r>
              <a:rPr lang="hy-AM" dirty="0" smtClean="0">
                <a:latin typeface="Sylfaen" panose="010A0502050306030303" pitchFamily="18" charset="0"/>
              </a:rPr>
              <a:t>: </a:t>
            </a:r>
            <a:endParaRPr lang="hy-AM" dirty="0">
              <a:latin typeface="Sylfaen" panose="010A0502050306030303" pitchFamily="18" charset="0"/>
            </a:endParaRPr>
          </a:p>
        </p:txBody>
      </p:sp>
      <p:sp>
        <p:nvSpPr>
          <p:cNvPr id="186" name="Rectangle 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369497" y="3137650"/>
            <a:ext cx="1857232" cy="123466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buNone/>
            </a:pP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Արդյ</a:t>
            </a:r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ո</a:t>
            </a:r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՞ 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ք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բավարար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թվով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փոխադրողներ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են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մուտք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գործում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շուկա</a:t>
            </a:r>
            <a:r>
              <a:rPr lang="en-US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4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87" name="Rectangle 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912659" y="2605718"/>
            <a:ext cx="1299881" cy="111463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Հիմնվե</a:t>
            </a:r>
            <a:r>
              <a:rPr lang="hy-AM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՞</a:t>
            </a:r>
            <a:r>
              <a:rPr lang="en-US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լ է </a:t>
            </a:r>
          </a:p>
          <a:p>
            <a:pPr marL="952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տեղական</a:t>
            </a:r>
            <a:r>
              <a:rPr lang="en-US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pPr marL="952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փոխադրող</a:t>
            </a:r>
            <a:r>
              <a:rPr lang="en-US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500" b="1" dirty="0">
              <a:solidFill>
                <a:srgbClr val="0077B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88" name="Rectangle 10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484609" y="2876960"/>
            <a:ext cx="5164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y-AM" sz="1500" i="1" dirty="0" smtClean="0">
                <a:latin typeface="Sylfaen" panose="010A0502050306030303" pitchFamily="18" charset="0"/>
                <a:cs typeface="Arial" pitchFamily="34" charset="0"/>
              </a:rPr>
              <a:t>Ա</a:t>
            </a:r>
            <a:r>
              <a:rPr lang="en-US" sz="1500" i="1" dirty="0" err="1" smtClean="0">
                <a:latin typeface="Sylfaen" panose="010A0502050306030303" pitchFamily="18" charset="0"/>
                <a:cs typeface="Arial" pitchFamily="34" charset="0"/>
              </a:rPr>
              <a:t>յո</a:t>
            </a: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90" name="Rectangle 10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484609" y="4500609"/>
            <a:ext cx="461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y-AM" sz="1500" i="1" dirty="0" smtClean="0">
                <a:latin typeface="Sylfaen" panose="010A0502050306030303" pitchFamily="18" charset="0"/>
                <a:cs typeface="Arial" pitchFamily="34" charset="0"/>
              </a:rPr>
              <a:t>Ո</a:t>
            </a: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չ 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191" name="Elbow Connector 190"/>
          <p:cNvCxnSpPr>
            <a:stCxn id="186" idx="6"/>
            <a:endCxn id="188" idx="1"/>
          </p:cNvCxnSpPr>
          <p:nvPr>
            <p:custDataLst>
              <p:tags r:id="rId8"/>
            </p:custDataLst>
          </p:nvPr>
        </p:nvCxnSpPr>
        <p:spPr bwMode="gray">
          <a:xfrm flipV="1">
            <a:off x="4226729" y="2992376"/>
            <a:ext cx="257880" cy="76260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stCxn id="186" idx="6"/>
            <a:endCxn id="190" idx="1"/>
          </p:cNvCxnSpPr>
          <p:nvPr>
            <p:custDataLst>
              <p:tags r:id="rId9"/>
            </p:custDataLst>
          </p:nvPr>
        </p:nvCxnSpPr>
        <p:spPr bwMode="gray">
          <a:xfrm>
            <a:off x="4226729" y="3754982"/>
            <a:ext cx="257880" cy="8687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187" idx="6"/>
            <a:endCxn id="207" idx="1"/>
          </p:cNvCxnSpPr>
          <p:nvPr>
            <p:custDataLst>
              <p:tags r:id="rId10"/>
            </p:custDataLst>
          </p:nvPr>
        </p:nvCxnSpPr>
        <p:spPr bwMode="gray">
          <a:xfrm flipV="1">
            <a:off x="6212540" y="2596664"/>
            <a:ext cx="198926" cy="56637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187" idx="6"/>
            <a:endCxn id="208" idx="1"/>
          </p:cNvCxnSpPr>
          <p:nvPr>
            <p:custDataLst>
              <p:tags r:id="rId11"/>
            </p:custDataLst>
          </p:nvPr>
        </p:nvCxnSpPr>
        <p:spPr bwMode="gray">
          <a:xfrm>
            <a:off x="6212540" y="3163036"/>
            <a:ext cx="198926" cy="2250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0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6411466" y="3903662"/>
            <a:ext cx="5362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500" i="1" dirty="0" err="1" smtClean="0">
                <a:latin typeface="Sylfaen" panose="010A0502050306030303" pitchFamily="18" charset="0"/>
                <a:cs typeface="Arial" pitchFamily="34" charset="0"/>
              </a:rPr>
              <a:t>Այո</a:t>
            </a: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98" name="Rectangle 10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6411466" y="5112944"/>
            <a:ext cx="4619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y-AM" sz="1500" i="1" dirty="0" smtClean="0">
                <a:latin typeface="Sylfaen" panose="010A0502050306030303" pitchFamily="18" charset="0"/>
                <a:cs typeface="Arial" pitchFamily="34" charset="0"/>
              </a:rPr>
              <a:t>Ո</a:t>
            </a: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չ 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cxnSp>
        <p:nvCxnSpPr>
          <p:cNvPr id="199" name="Elbow Connector 198"/>
          <p:cNvCxnSpPr>
            <a:endCxn id="197" idx="1"/>
          </p:cNvCxnSpPr>
          <p:nvPr>
            <p:custDataLst>
              <p:tags r:id="rId14"/>
            </p:custDataLst>
          </p:nvPr>
        </p:nvCxnSpPr>
        <p:spPr bwMode="gray">
          <a:xfrm flipV="1">
            <a:off x="6194158" y="4019078"/>
            <a:ext cx="217308" cy="6046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endCxn id="198" idx="1"/>
          </p:cNvCxnSpPr>
          <p:nvPr>
            <p:custDataLst>
              <p:tags r:id="rId15"/>
            </p:custDataLst>
          </p:nvPr>
        </p:nvCxnSpPr>
        <p:spPr bwMode="gray">
          <a:xfrm>
            <a:off x="6194158" y="4623719"/>
            <a:ext cx="217308" cy="6046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3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7040665" y="3137650"/>
            <a:ext cx="1938705" cy="637867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0975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dirty="0" err="1" smtClean="0">
                <a:latin typeface="Sylfaen" panose="010A0502050306030303" pitchFamily="18" charset="0"/>
              </a:rPr>
              <a:t>Ավիացիայի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en-US" sz="1300" dirty="0" err="1" smtClean="0">
                <a:latin typeface="Sylfaen" panose="010A0502050306030303" pitchFamily="18" charset="0"/>
              </a:rPr>
              <a:t>ոլորտի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en-US" sz="1300" dirty="0" err="1" smtClean="0">
                <a:latin typeface="Sylfaen" panose="010A0502050306030303" pitchFamily="18" charset="0"/>
              </a:rPr>
              <a:t>կարողությունների</a:t>
            </a:r>
            <a:r>
              <a:rPr lang="en-US" sz="1300" dirty="0" smtClean="0">
                <a:latin typeface="Sylfaen" panose="010A0502050306030303" pitchFamily="18" charset="0"/>
              </a:rPr>
              <a:t> և </a:t>
            </a:r>
            <a:r>
              <a:rPr lang="en-US" sz="1300" dirty="0" err="1" smtClean="0">
                <a:latin typeface="Sylfaen" panose="010A0502050306030303" pitchFamily="18" charset="0"/>
              </a:rPr>
              <a:t>ենթակառուցվածքի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r>
              <a:rPr lang="en-US" sz="1300" dirty="0" err="1" smtClean="0">
                <a:latin typeface="Sylfaen" panose="010A0502050306030303" pitchFamily="18" charset="0"/>
              </a:rPr>
              <a:t>ապահովում</a:t>
            </a:r>
            <a:endParaRPr lang="en-US" sz="1300" dirty="0">
              <a:latin typeface="Sylfaen" panose="010A0502050306030303" pitchFamily="18" charset="0"/>
            </a:endParaRPr>
          </a:p>
        </p:txBody>
      </p:sp>
      <p:sp>
        <p:nvSpPr>
          <p:cNvPr id="204" name="Rectangle 3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902556" y="3258317"/>
            <a:ext cx="256032" cy="25603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15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05" name="Rectangle 3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7033781" y="3903662"/>
            <a:ext cx="1938705" cy="63786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0975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Arial" charset="0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Arial" charset="0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Arial" charset="0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1300" dirty="0" err="1">
                <a:latin typeface="Sylfaen" panose="010A0502050306030303" pitchFamily="18" charset="0"/>
              </a:rPr>
              <a:t>Փոխադրողների</a:t>
            </a:r>
            <a:r>
              <a:rPr lang="en-US" sz="1300" dirty="0">
                <a:latin typeface="Sylfaen" panose="010A0502050306030303" pitchFamily="18" charset="0"/>
              </a:rPr>
              <a:t> </a:t>
            </a:r>
            <a:r>
              <a:rPr lang="en-US" sz="1300" dirty="0" err="1">
                <a:latin typeface="Sylfaen" panose="010A0502050306030303" pitchFamily="18" charset="0"/>
              </a:rPr>
              <a:t>ուղղակի</a:t>
            </a:r>
            <a:r>
              <a:rPr lang="en-US" sz="1300" dirty="0">
                <a:latin typeface="Sylfaen" panose="010A0502050306030303" pitchFamily="18" charset="0"/>
              </a:rPr>
              <a:t> </a:t>
            </a:r>
            <a:r>
              <a:rPr lang="en-US" sz="1300" dirty="0" err="1">
                <a:latin typeface="Sylfaen" panose="010A0502050306030303" pitchFamily="18" charset="0"/>
              </a:rPr>
              <a:t>խրախուսում</a:t>
            </a:r>
            <a:endParaRPr lang="en-US" sz="1300" dirty="0">
              <a:latin typeface="Sylfaen" panose="010A0502050306030303" pitchFamily="18" charset="0"/>
            </a:endParaRPr>
          </a:p>
        </p:txBody>
      </p:sp>
      <p:sp>
        <p:nvSpPr>
          <p:cNvPr id="207" name="Rectangle 10"/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6411466" y="2481248"/>
            <a:ext cx="618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y-AM" sz="1500" i="1" dirty="0" smtClean="0">
                <a:latin typeface="Sylfaen" panose="010A0502050306030303" pitchFamily="18" charset="0"/>
                <a:cs typeface="Arial" pitchFamily="34" charset="0"/>
              </a:rPr>
              <a:t>Ա</a:t>
            </a:r>
            <a:r>
              <a:rPr lang="en-US" sz="1500" i="1" dirty="0" err="1" smtClean="0">
                <a:latin typeface="Sylfaen" panose="010A0502050306030303" pitchFamily="18" charset="0"/>
                <a:cs typeface="Arial" pitchFamily="34" charset="0"/>
              </a:rPr>
              <a:t>յո</a:t>
            </a: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08" name="Rectangle 10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6411466" y="3272672"/>
            <a:ext cx="4619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y-AM" sz="1500" i="1" dirty="0" smtClean="0">
                <a:latin typeface="Sylfaen" panose="010A0502050306030303" pitchFamily="18" charset="0"/>
                <a:cs typeface="Arial" pitchFamily="34" charset="0"/>
              </a:rPr>
              <a:t>Ո</a:t>
            </a: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չ 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18" name="Rectangle 3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7033781" y="4561504"/>
            <a:ext cx="1938705" cy="973534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0975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hy-AM" sz="1300" dirty="0" smtClean="0">
                <a:latin typeface="Sylfaen" panose="010A0502050306030303" pitchFamily="18" charset="0"/>
              </a:rPr>
              <a:t>Աջակցություն բաց երկնքի միջավայրում տեղական փոխադրողի ստեղծմանը/ զարգացմանը</a:t>
            </a:r>
            <a:r>
              <a:rPr lang="en-US" sz="1300" dirty="0" smtClean="0">
                <a:latin typeface="Sylfaen" panose="010A0502050306030303" pitchFamily="18" charset="0"/>
              </a:rPr>
              <a:t> </a:t>
            </a:r>
            <a:endParaRPr lang="en-US" sz="1300" dirty="0">
              <a:latin typeface="Sylfaen" panose="010A0502050306030303" pitchFamily="18" charset="0"/>
            </a:endParaRPr>
          </a:p>
        </p:txBody>
      </p:sp>
      <p:sp>
        <p:nvSpPr>
          <p:cNvPr id="219" name="Rectangle 3"/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6902556" y="4819002"/>
            <a:ext cx="256032" cy="25603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00" dirty="0" smtClean="0">
                <a:latin typeface="Sylfaen" panose="010A0502050306030303" pitchFamily="18" charset="0"/>
              </a:rPr>
              <a:t>2</a:t>
            </a:r>
            <a:endParaRPr lang="en-US" sz="1500" dirty="0">
              <a:latin typeface="Sylfaen" panose="010A0502050306030303" pitchFamily="18" charset="0"/>
            </a:endParaRPr>
          </a:p>
        </p:txBody>
      </p:sp>
      <p:sp>
        <p:nvSpPr>
          <p:cNvPr id="216" name="Rectangle 10"/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3156724" y="2239977"/>
            <a:ext cx="12345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i="1" dirty="0" smtClean="0">
                <a:latin typeface="Sylfaen" panose="010A0502050306030303" pitchFamily="18" charset="0"/>
                <a:cs typeface="Arial" pitchFamily="34" charset="0"/>
              </a:rPr>
              <a:t>12 - 24 </a:t>
            </a:r>
            <a:r>
              <a:rPr lang="en-US" sz="1500" i="1" dirty="0" err="1" smtClean="0">
                <a:latin typeface="Sylfaen" panose="010A0502050306030303" pitchFamily="18" charset="0"/>
                <a:cs typeface="Arial" pitchFamily="34" charset="0"/>
              </a:rPr>
              <a:t>ամիս</a:t>
            </a:r>
            <a:endParaRPr lang="en-US" sz="1500" i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5" name="McK Bracket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801327" y="3903192"/>
            <a:ext cx="121336" cy="1440584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sz="1500">
              <a:latin typeface="Sylfaen" panose="010A0502050306030303" pitchFamily="18" charset="0"/>
            </a:endParaRPr>
          </a:p>
        </p:txBody>
      </p:sp>
      <p:sp>
        <p:nvSpPr>
          <p:cNvPr id="46" name="Rectangle 3"/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6902556" y="4094579"/>
            <a:ext cx="256032" cy="256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525" lvl="0" indent="0" algn="ctr" eaLnBrk="1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9pPr>
          </a:lstStyle>
          <a:p>
            <a:r>
              <a:rPr lang="en-US" sz="1500">
                <a:latin typeface="Sylfaen" panose="010A0502050306030303" pitchFamily="18" charset="0"/>
              </a:rPr>
              <a:t>1</a:t>
            </a:r>
          </a:p>
        </p:txBody>
      </p:sp>
      <p:cxnSp>
        <p:nvCxnSpPr>
          <p:cNvPr id="42" name="Straight Connector 41"/>
          <p:cNvCxnSpPr/>
          <p:nvPr>
            <p:custDataLst>
              <p:tags r:id="rId26"/>
            </p:custDataLst>
          </p:nvPr>
        </p:nvCxnSpPr>
        <p:spPr bwMode="gray">
          <a:xfrm flipV="1">
            <a:off x="2151071" y="3950560"/>
            <a:ext cx="0" cy="896236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7" name="Rectangle 7"/>
          <p:cNvSpPr txBox="1"/>
          <p:nvPr>
            <p:custDataLst>
              <p:tags r:id="rId27"/>
            </p:custDataLst>
          </p:nvPr>
        </p:nvSpPr>
        <p:spPr bwMode="gray">
          <a:xfrm>
            <a:off x="6926517" y="2420034"/>
            <a:ext cx="2045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err="1" smtClean="0">
                <a:latin typeface="Sylfaen" panose="010A0502050306030303" pitchFamily="18" charset="0"/>
              </a:rPr>
              <a:t>Հետագա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latin typeface="Sylfaen" panose="010A0502050306030303" pitchFamily="18" charset="0"/>
              </a:rPr>
              <a:t>օժանդակության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latin typeface="Sylfaen" panose="010A0502050306030303" pitchFamily="18" charset="0"/>
              </a:rPr>
              <a:t>անհրաժեշտություն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en-US" sz="1400" dirty="0" err="1" smtClean="0">
                <a:latin typeface="Sylfaen" panose="010A0502050306030303" pitchFamily="18" charset="0"/>
              </a:rPr>
              <a:t>չկա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7" name="Rectangle 7"/>
          <p:cNvSpPr txBox="1"/>
          <p:nvPr>
            <p:custDataLst>
              <p:tags r:id="rId28"/>
            </p:custDataLst>
          </p:nvPr>
        </p:nvSpPr>
        <p:spPr bwMode="gray">
          <a:xfrm>
            <a:off x="1342910" y="5581753"/>
            <a:ext cx="7836945" cy="837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500" dirty="0" smtClean="0">
                <a:latin typeface="Sylfaen" panose="010A0502050306030303" pitchFamily="18" charset="0"/>
              </a:rPr>
              <a:t>ՀՀ </a:t>
            </a:r>
            <a:r>
              <a:rPr lang="hy-AM" sz="1500" dirty="0" smtClean="0">
                <a:latin typeface="Sylfaen" panose="010A0502050306030303" pitchFamily="18" charset="0"/>
              </a:rPr>
              <a:t>օդային փոխադրումների զարգացման խթանմանն ուղղված հիմնադրամը պետք է գործի պարտավորության սկզբունքով, </a:t>
            </a:r>
            <a:r>
              <a:rPr lang="en-US" sz="1500" dirty="0" err="1" smtClean="0">
                <a:latin typeface="Sylfaen" panose="010A0502050306030303" pitchFamily="18" charset="0"/>
              </a:rPr>
              <a:t>վճարու</a:t>
            </a:r>
            <a:r>
              <a:rPr lang="hy-AM" sz="1500" dirty="0" smtClean="0">
                <a:latin typeface="Sylfaen" panose="010A0502050306030303" pitchFamily="18" charset="0"/>
              </a:rPr>
              <a:t>մը լինի մաս</a:t>
            </a:r>
            <a:r>
              <a:rPr lang="en-US" sz="1500" dirty="0" smtClean="0">
                <a:latin typeface="Sylfaen" panose="010A0502050306030303" pitchFamily="18" charset="0"/>
              </a:rPr>
              <a:t>-</a:t>
            </a:r>
            <a:r>
              <a:rPr lang="en-US" sz="1500" dirty="0" err="1" smtClean="0">
                <a:latin typeface="Sylfaen" panose="010A0502050306030303" pitchFamily="18" charset="0"/>
              </a:rPr>
              <a:t>մաս</a:t>
            </a:r>
            <a:r>
              <a:rPr lang="hy-AM" sz="1500" dirty="0" smtClean="0">
                <a:latin typeface="Sylfaen" panose="010A0502050306030303" pitchFamily="18" charset="0"/>
              </a:rPr>
              <a:t>՝ կախված </a:t>
            </a:r>
            <a:r>
              <a:rPr lang="en-US" sz="1500" dirty="0" err="1" smtClean="0">
                <a:latin typeface="Sylfaen" panose="010A0502050306030303" pitchFamily="18" charset="0"/>
              </a:rPr>
              <a:t>ոլորտի</a:t>
            </a:r>
            <a:r>
              <a:rPr lang="en-US" sz="1500" dirty="0" smtClean="0">
                <a:latin typeface="Sylfaen" panose="010A0502050306030303" pitchFamily="18" charset="0"/>
              </a:rPr>
              <a:t> </a:t>
            </a:r>
            <a:r>
              <a:rPr lang="en-US" sz="1500" dirty="0" err="1" smtClean="0">
                <a:latin typeface="Sylfaen" panose="010A0502050306030303" pitchFamily="18" charset="0"/>
              </a:rPr>
              <a:t>զարգացումից</a:t>
            </a:r>
            <a:r>
              <a:rPr lang="en-US" sz="1500" dirty="0" smtClean="0">
                <a:latin typeface="Sylfaen" panose="010A0502050306030303" pitchFamily="18" charset="0"/>
              </a:rPr>
              <a:t>:</a:t>
            </a:r>
            <a:endParaRPr lang="en-US" sz="1500" dirty="0">
              <a:latin typeface="Sylfaen" panose="010A0502050306030303" pitchFamily="18" charset="0"/>
            </a:endParaRPr>
          </a:p>
        </p:txBody>
      </p:sp>
      <p:sp>
        <p:nvSpPr>
          <p:cNvPr id="43" name="Arc 6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426003" y="1691402"/>
            <a:ext cx="4538926" cy="728632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8" name="Rectangle 28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00956" y="1299888"/>
            <a:ext cx="327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91624"/>
            <a:r>
              <a:rPr lang="en-US" sz="2400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Ալիք</a:t>
            </a:r>
            <a:r>
              <a:rPr lang="en-US" sz="240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2</a:t>
            </a:r>
            <a:endParaRPr lang="en-US" sz="2400" dirty="0">
              <a:solidFill>
                <a:schemeClr val="accent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50" name="Arc 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1954791" y="2112577"/>
            <a:ext cx="3047880" cy="728632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sp>
        <p:nvSpPr>
          <p:cNvPr id="51" name="Rectangle 28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54791" y="1736065"/>
            <a:ext cx="3047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91624"/>
            <a:r>
              <a:rPr lang="en-US" sz="2400" dirty="0" err="1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Ալիք</a:t>
            </a:r>
            <a:r>
              <a:rPr lang="en-US" sz="2400" dirty="0" smtClean="0">
                <a:solidFill>
                  <a:schemeClr val="accent2"/>
                </a:solidFill>
                <a:latin typeface="Sylfaen" panose="010A0502050306030303" pitchFamily="18" charset="0"/>
                <a:cs typeface="Arial" pitchFamily="34" charset="0"/>
              </a:rPr>
              <a:t> 1</a:t>
            </a:r>
            <a:endParaRPr lang="en-US" sz="2400" dirty="0">
              <a:solidFill>
                <a:schemeClr val="accent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9" name="Rectangle 3"/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2054762" y="4427896"/>
            <a:ext cx="1938705" cy="63786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80975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None/>
              <a:defRPr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</a:defRPr>
            </a:lvl9pPr>
          </a:lstStyle>
          <a:p>
            <a:r>
              <a:rPr lang="hy-AM" sz="1500" dirty="0" smtClean="0">
                <a:latin typeface="Sylfaen" panose="010A0502050306030303" pitchFamily="18" charset="0"/>
              </a:rPr>
              <a:t>Փոխադրողների ուղղակի խրախուսում</a:t>
            </a:r>
            <a:endParaRPr lang="hy-AM" sz="1500" dirty="0">
              <a:latin typeface="Sylfaen" panose="010A0502050306030303" pitchFamily="18" charset="0"/>
            </a:endParaRPr>
          </a:p>
        </p:txBody>
      </p:sp>
      <p:sp>
        <p:nvSpPr>
          <p:cNvPr id="40" name="Rectangle 3"/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1926746" y="4618813"/>
            <a:ext cx="256032" cy="256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15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84" name="Rectangle 3"/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68093" y="3048000"/>
            <a:ext cx="1886697" cy="15062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72009" rIns="0" bIns="72009" numCol="1" anchor="ctr" anchorCtr="0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>
              <a:lnSpc>
                <a:spcPct val="100000"/>
              </a:lnSpc>
              <a:buNone/>
            </a:pPr>
            <a:r>
              <a:rPr lang="hy-AM" sz="14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Բաց երկնքի քաղաքականությունը՝ որպես ՀՀ օդային փոխադրումների հաջող </a:t>
            </a:r>
            <a:r>
              <a:rPr lang="hy-AM" sz="14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զարգացման նախապայման</a:t>
            </a:r>
            <a:endParaRPr lang="hy-AM" sz="1400" b="1" dirty="0">
              <a:solidFill>
                <a:srgbClr val="0077B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884492" y="3434897"/>
            <a:ext cx="408806" cy="732416"/>
            <a:chOff x="5361031" y="3297892"/>
            <a:chExt cx="526001" cy="942388"/>
          </a:xfrm>
        </p:grpSpPr>
        <p:sp>
          <p:nvSpPr>
            <p:cNvPr id="58" name="Chevron 57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59" name="Chevron 58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53" name="Rectangle 3"/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4921619" y="4058043"/>
            <a:ext cx="1299881" cy="111463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Հիմնվե</a:t>
            </a:r>
            <a:r>
              <a:rPr lang="hy-AM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՞</a:t>
            </a:r>
            <a:r>
              <a:rPr lang="en-US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լ է </a:t>
            </a:r>
          </a:p>
          <a:p>
            <a:pPr marL="952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տեղական</a:t>
            </a:r>
            <a:r>
              <a:rPr lang="en-US" sz="1500" b="1" dirty="0" smtClean="0">
                <a:solidFill>
                  <a:srgbClr val="0077B2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pPr marL="952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փոխադրող</a:t>
            </a:r>
            <a:r>
              <a:rPr lang="en-US" sz="1500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endParaRPr lang="en-US" sz="1500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4813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3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4944" y="155186"/>
            <a:ext cx="7218837" cy="738664"/>
          </a:xfrm>
        </p:spPr>
        <p:txBody>
          <a:bodyPr/>
          <a:lstStyle/>
          <a:p>
            <a:pPr marL="334963"/>
            <a:r>
              <a:rPr lang="hy-AM" sz="16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Փոխադրողների հետ ուղղ</a:t>
            </a:r>
            <a:r>
              <a:rPr lang="en-US" sz="16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ակի</a:t>
            </a:r>
            <a:r>
              <a:rPr lang="hy-AM" sz="16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համագործակցությունը </a:t>
            </a:r>
            <a:r>
              <a:rPr lang="hy-AM" sz="1600" dirty="0" smtClean="0">
                <a:latin typeface="Sylfaen" panose="010A0502050306030303" pitchFamily="18" charset="0"/>
              </a:rPr>
              <a:t>ամենայն հավանականությամբ կունենա ամենամեծ դրական </a:t>
            </a:r>
            <a:r>
              <a:rPr lang="en-US" sz="1600" dirty="0" err="1" smtClean="0">
                <a:latin typeface="Sylfaen" panose="010A0502050306030303" pitchFamily="18" charset="0"/>
              </a:rPr>
              <a:t>անդրադարձը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hy-AM" sz="1600" dirty="0" smtClean="0">
                <a:latin typeface="Sylfaen" panose="010A0502050306030303" pitchFamily="18" charset="0"/>
              </a:rPr>
              <a:t>ՀՀ տնտեսության վրա:</a:t>
            </a:r>
            <a:endParaRPr lang="hy-AM" sz="1600" dirty="0">
              <a:latin typeface="Sylfaen" panose="010A0502050306030303" pitchFamily="18" charset="0"/>
            </a:endParaRPr>
          </a:p>
        </p:txBody>
      </p:sp>
      <p:sp>
        <p:nvSpPr>
          <p:cNvPr id="38" name="McK 1. On-page tracker"/>
          <p:cNvSpPr>
            <a:spLocks noChangeArrowheads="1"/>
          </p:cNvSpPr>
          <p:nvPr/>
        </p:nvSpPr>
        <p:spPr bwMode="gray">
          <a:xfrm>
            <a:off x="174944" y="0"/>
            <a:ext cx="42880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9250"/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1 </a:t>
            </a:r>
            <a:r>
              <a:rPr lang="en-US" sz="1300" b="1" dirty="0" err="1" smtClean="0">
                <a:solidFill>
                  <a:schemeClr val="accent3"/>
                </a:solidFill>
                <a:latin typeface="Sylfaen" panose="010A0502050306030303" pitchFamily="18" charset="0"/>
              </a:rPr>
              <a:t>Փոխադրողների</a:t>
            </a:r>
            <a:r>
              <a:rPr lang="en-US" sz="1300" b="1" dirty="0" smtClean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3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ուղղակի</a:t>
            </a:r>
            <a:r>
              <a:rPr lang="en-US" sz="13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3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խրախուսման</a:t>
            </a:r>
            <a:r>
              <a:rPr lang="en-US" sz="1300" b="1" dirty="0">
                <a:solidFill>
                  <a:schemeClr val="accent3"/>
                </a:solidFill>
                <a:latin typeface="Sylfaen" panose="010A0502050306030303" pitchFamily="18" charset="0"/>
              </a:rPr>
              <a:t> </a:t>
            </a:r>
            <a:r>
              <a:rPr lang="en-US" sz="1300" b="1" dirty="0" err="1">
                <a:solidFill>
                  <a:schemeClr val="accent3"/>
                </a:solidFill>
                <a:latin typeface="Sylfaen" panose="010A0502050306030303" pitchFamily="18" charset="0"/>
              </a:rPr>
              <a:t>միջոցներ</a:t>
            </a:r>
            <a:endParaRPr lang="en-US" sz="1300" b="1" dirty="0">
              <a:solidFill>
                <a:schemeClr val="accent3"/>
              </a:solidFill>
              <a:latin typeface="Sylfaen" panose="010A0502050306030303" pitchFamily="18" charset="0"/>
            </a:endParaRPr>
          </a:p>
        </p:txBody>
      </p:sp>
      <p:sp>
        <p:nvSpPr>
          <p:cNvPr id="39" name="McK 5. Source"/>
          <p:cNvSpPr>
            <a:spLocks noChangeArrowheads="1"/>
          </p:cNvSpPr>
          <p:nvPr/>
        </p:nvSpPr>
        <p:spPr bwMode="gray">
          <a:xfrm>
            <a:off x="174944" y="6665247"/>
            <a:ext cx="7820799" cy="1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5613" indent="-455613" defTabSz="913526">
              <a:tabLst>
                <a:tab pos="625214" algn="l"/>
              </a:tabLst>
            </a:pP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Աղբյուր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՝ ՀԱՄՀ, «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Զվարթնոց</a:t>
            </a:r>
            <a:r>
              <a:rPr lang="en-US" sz="1000" dirty="0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» </a:t>
            </a:r>
            <a:r>
              <a:rPr lang="en-US" sz="1000" dirty="0" err="1" smtClean="0">
                <a:solidFill>
                  <a:schemeClr val="accent6"/>
                </a:solidFill>
                <a:latin typeface="Sylfaen" panose="010A0502050306030303" pitchFamily="18" charset="0"/>
                <a:cs typeface="Arial" pitchFamily="34" charset="0"/>
              </a:rPr>
              <a:t>օդանավակայան</a:t>
            </a:r>
            <a:endParaRPr lang="en-US" sz="1000" dirty="0">
              <a:solidFill>
                <a:schemeClr val="accent6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0" name="Rectangle 3"/>
          <p:cNvSpPr txBox="1">
            <a:spLocks/>
          </p:cNvSpPr>
          <p:nvPr/>
        </p:nvSpPr>
        <p:spPr bwMode="gray">
          <a:xfrm>
            <a:off x="174944" y="216741"/>
            <a:ext cx="310896" cy="30777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180975" lvl="0" indent="-180975"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B5CA5"/>
              </a:buClr>
              <a:buFont typeface="Arial" charset="0"/>
              <a:buChar char="•"/>
              <a:defRPr sz="2400">
                <a:solidFill>
                  <a:srgbClr val="5F5F5F"/>
                </a:solidFill>
                <a:latin typeface="+mn-lt"/>
              </a:defRPr>
            </a:lvl1pPr>
            <a:lvl2pPr marL="628650" lvl="1" indent="-171450" eaLnBrk="1" hangingPunct="1">
              <a:lnSpc>
                <a:spcPct val="90000"/>
              </a:lnSpc>
              <a:buClr>
                <a:srgbClr val="1B5CA5"/>
              </a:buClr>
              <a:buFont typeface="Alstom" pitchFamily="2" charset="0"/>
              <a:buChar char="−"/>
              <a:defRPr sz="2200">
                <a:solidFill>
                  <a:srgbClr val="5F5F5F"/>
                </a:solidFill>
                <a:latin typeface="+mn-lt"/>
              </a:defRPr>
            </a:lvl2pPr>
            <a:lvl3pPr marL="1076325" lvl="2" indent="-16192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 sz="2000">
                <a:solidFill>
                  <a:srgbClr val="5F5F5F"/>
                </a:solidFill>
                <a:latin typeface="+mn-lt"/>
              </a:defRPr>
            </a:lvl3pPr>
            <a:lvl4pPr marL="1524000" lvl="3" indent="-152400" eaLnBrk="1" hangingPunct="1">
              <a:spcBef>
                <a:spcPct val="20000"/>
              </a:spcBef>
              <a:buClr>
                <a:srgbClr val="1B5CA5"/>
              </a:buClr>
              <a:buFont typeface="Alstom" pitchFamily="2" charset="0"/>
              <a:buChar char="−"/>
              <a:defRPr>
                <a:solidFill>
                  <a:srgbClr val="5F5F5F"/>
                </a:solidFill>
                <a:latin typeface="+mn-lt"/>
              </a:defRPr>
            </a:lvl4pPr>
            <a:lvl5pPr marL="1971675" lvl="4" indent="-142875" eaLnBrk="1" hangingPunct="1">
              <a:spcBef>
                <a:spcPct val="20000"/>
              </a:spcBef>
              <a:buClr>
                <a:srgbClr val="1B5CA5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B5CA5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+mn-lt"/>
              </a:defRPr>
            </a:lvl9pPr>
          </a:lstStyle>
          <a:p>
            <a:pPr marL="9525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 pitchFamily="34" charset="0"/>
              </a:rPr>
              <a:t>ա</a:t>
            </a:r>
            <a:endParaRPr lang="en-US" sz="2000" b="1" dirty="0">
              <a:solidFill>
                <a:schemeClr val="tx2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6" name="Rectangle 16"/>
          <p:cNvSpPr txBox="1">
            <a:spLocks/>
          </p:cNvSpPr>
          <p:nvPr/>
        </p:nvSpPr>
        <p:spPr bwMode="gray">
          <a:xfrm>
            <a:off x="237704" y="1529405"/>
            <a:ext cx="3046571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Համագործակցություն նոր ուղղություններով չվերթներ ստեղծ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ելու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և չվերթների հաճախականության հետ կապված ռիսկեր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ը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կիսելու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նպատակով </a:t>
            </a:r>
          </a:p>
          <a:p>
            <a:pPr lvl="2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Ֆինանսավորում նոր չվերթներ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ի 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և գործող չվերթների հավելյալ հաճախականությունը գովազդելու նպատակով </a:t>
            </a:r>
          </a:p>
          <a:p>
            <a:pPr lvl="2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Օդանավակայանի վ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ճարների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 և/կամ պետական տուրք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ի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իջեցում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 փոխադրողի գործառնական ծախսերը նվազեցնելու նպատակով </a:t>
            </a:r>
          </a:p>
          <a:p>
            <a:pPr lvl="1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Օժանդակության հիմքում՝ փոխադրողի աճի հեռանկարը</a:t>
            </a:r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gray">
          <a:xfrm>
            <a:off x="241619" y="1187376"/>
            <a:ext cx="2913708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no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Նկարագրություն</a:t>
            </a:r>
            <a:endParaRPr lang="en-US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5" name="AutoShape 71"/>
          <p:cNvSpPr>
            <a:spLocks noChangeArrowheads="1"/>
          </p:cNvSpPr>
          <p:nvPr/>
        </p:nvSpPr>
        <p:spPr bwMode="gray">
          <a:xfrm>
            <a:off x="3882131" y="1264717"/>
            <a:ext cx="5045080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Անհրաժեշտ</a:t>
            </a:r>
            <a:r>
              <a:rPr lang="en-US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միջոցներ</a:t>
            </a:r>
            <a:r>
              <a:rPr lang="en-US" b="1" dirty="0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օժանդակություն</a:t>
            </a:r>
            <a:endParaRPr lang="en-US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2" name="Rectangle 12"/>
          <p:cNvSpPr txBox="1">
            <a:spLocks/>
          </p:cNvSpPr>
          <p:nvPr/>
        </p:nvSpPr>
        <p:spPr bwMode="gray">
          <a:xfrm>
            <a:off x="3882131" y="1604678"/>
            <a:ext cx="5045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25,000-75,000</a:t>
            </a:r>
            <a:r>
              <a:rPr lang="en-US" sz="1500" i="1" baseline="30000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1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ԱՄՆ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դոլար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մեկ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նոր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ուղղության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գովազդի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համար</a:t>
            </a:r>
            <a:r>
              <a:rPr lang="en-US" sz="1500" i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/>
              </a:rPr>
              <a:t/>
            </a:r>
            <a:br>
              <a:rPr lang="en-US" sz="1500" i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/>
              </a:rPr>
            </a:br>
            <a:r>
              <a:rPr lang="en-US" sz="1500" i="1" dirty="0" smtClean="0">
                <a:solidFill>
                  <a:schemeClr val="accent3"/>
                </a:solidFill>
                <a:latin typeface="Sylfaen" panose="010A0502050306030303" pitchFamily="18" charset="0"/>
                <a:ea typeface="+mn-ea"/>
                <a:cs typeface="Arial"/>
              </a:rPr>
              <a:t>~330,000 ԱՄՆ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դոլար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մեկ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ուղղության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գծով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օդանավակայանի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վճարների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500" i="1" dirty="0" err="1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իջեցման</a:t>
            </a:r>
            <a:r>
              <a:rPr lang="en-US" sz="1500" i="1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 համար</a:t>
            </a:r>
            <a:r>
              <a:rPr lang="en-US" sz="1500" i="1" baseline="30000" dirty="0" smtClean="0">
                <a:solidFill>
                  <a:srgbClr val="0077B2"/>
                </a:solidFill>
                <a:latin typeface="Sylfaen" panose="010A0502050306030303" pitchFamily="18" charset="0"/>
                <a:ea typeface="+mn-ea"/>
                <a:cs typeface="Arial"/>
              </a:rPr>
              <a:t>2</a:t>
            </a:r>
            <a:endParaRPr lang="en-US" sz="1500" i="1" baseline="30000" dirty="0">
              <a:solidFill>
                <a:srgbClr val="0077B2"/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29" name="AutoShape 71"/>
          <p:cNvSpPr>
            <a:spLocks noChangeArrowheads="1"/>
          </p:cNvSpPr>
          <p:nvPr/>
        </p:nvSpPr>
        <p:spPr bwMode="gray">
          <a:xfrm>
            <a:off x="3826849" y="2659120"/>
            <a:ext cx="5045080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latin typeface="Sylfaen" panose="010A0502050306030303" pitchFamily="18" charset="0"/>
                <a:cs typeface="Arial" pitchFamily="34" charset="0"/>
              </a:rPr>
              <a:t>Գնահատում</a:t>
            </a:r>
            <a:endParaRPr lang="en-US" b="1" dirty="0">
              <a:solidFill>
                <a:schemeClr val="accent3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9" name="Rectangle 16"/>
          <p:cNvSpPr txBox="1">
            <a:spLocks/>
          </p:cNvSpPr>
          <p:nvPr/>
        </p:nvSpPr>
        <p:spPr bwMode="gray">
          <a:xfrm>
            <a:off x="3890927" y="2991541"/>
            <a:ext cx="5045080" cy="28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marL="260350" lvl="1" indent="-258763" defTabSz="913526" eaLnBrk="1" hangingPunct="1">
              <a:buClr>
                <a:schemeClr val="accent2"/>
              </a:buClr>
              <a:buSzPct val="10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2pPr>
            <a:lvl3pPr marL="465138" lvl="2" indent="-203200" defTabSz="913526" eaLnBrk="1" hangingPunct="1">
              <a:buClr>
                <a:schemeClr val="accent2"/>
              </a:buClr>
              <a:buSzPct val="13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3pPr>
            <a:lvl4pPr marL="690563" lvl="3" indent="-225425" defTabSz="913526" eaLnBrk="1" hangingPunct="1">
              <a:buClr>
                <a:schemeClr val="accent2"/>
              </a:buClr>
              <a:buSzPct val="80000"/>
              <a:buFont typeface="Wingdings" pitchFamily="2" charset="2"/>
              <a:buChar char="Ø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4pPr>
            <a:lvl5pPr marL="865188" lvl="4" indent="-174625" defTabSz="913526" eaLnBrk="1" hangingPunct="1">
              <a:buClr>
                <a:schemeClr val="accent2"/>
              </a:buClr>
              <a:buSzPct val="100000"/>
              <a:buFont typeface="Arial" pitchFamily="34" charset="0"/>
              <a:buChar char="▪"/>
              <a:defRPr baseline="0">
                <a:latin typeface="Arial" pitchFamily="34" charset="0"/>
                <a:ea typeface="Arial Unicode MS" pitchFamily="34" charset="-128"/>
                <a:cs typeface="Arial" pitchFamily="34" charset="0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Մեծ խթան տնտեսության համար, քանի որ խրախուսման միջոցների շնորհիվ բարձրանում է նոր չվերթների բացման և հաճախակի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իրականացման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հավանականությունը: </a:t>
            </a:r>
          </a:p>
          <a:p>
            <a:pPr lvl="1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Շաբաթական 1 հավելյալ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չվերթի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ազդեցությունը</a:t>
            </a:r>
            <a:r>
              <a:rPr lang="hy-AM" sz="1400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3</a:t>
            </a:r>
          </a:p>
          <a:p>
            <a:pPr lvl="2">
              <a:spcBef>
                <a:spcPct val="2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12,000 ուղևոր/տարի</a:t>
            </a:r>
            <a:r>
              <a:rPr lang="hy-AM" sz="1400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4</a:t>
            </a:r>
          </a:p>
          <a:p>
            <a:pPr lvl="2">
              <a:spcBef>
                <a:spcPct val="1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Ազդեցությունը ՀՆԱ-ի վրա՝ ~8 մլն ԱՄՆ դոլար</a:t>
            </a:r>
          </a:p>
          <a:p>
            <a:pPr lvl="2">
              <a:spcBef>
                <a:spcPct val="1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Աշխատատեղերի ստե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ղ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cs typeface="Arial"/>
              </a:rPr>
              <a:t>ծում՝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~2500</a:t>
            </a:r>
          </a:p>
          <a:p>
            <a:pPr lvl="1">
              <a:spcBef>
                <a:spcPct val="20000"/>
              </a:spcBef>
            </a:pP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Շ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աբաթական 3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չվերթ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ներով նոր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ուղղության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en-US" sz="1400" dirty="0" err="1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բացման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ազդեցությունը</a:t>
            </a:r>
            <a:r>
              <a:rPr lang="hy-AM" sz="1400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3</a:t>
            </a:r>
          </a:p>
          <a:p>
            <a:pPr lvl="2">
              <a:spcBef>
                <a:spcPct val="1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37,000</a:t>
            </a:r>
            <a:r>
              <a:rPr lang="hy-AM" sz="1400" baseline="300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 4 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ուղևոր/տարի</a:t>
            </a:r>
          </a:p>
          <a:p>
            <a:pPr lvl="2">
              <a:spcBef>
                <a:spcPct val="1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ՀՆԱ՝ ~23 մլն ԱՄՆ դոլար</a:t>
            </a:r>
          </a:p>
          <a:p>
            <a:pPr lvl="2">
              <a:spcBef>
                <a:spcPct val="10000"/>
              </a:spcBef>
            </a:pP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Աշխատատեղերի ստե</a:t>
            </a:r>
            <a:r>
              <a:rPr lang="en-US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ղ</a:t>
            </a:r>
            <a:r>
              <a:rPr lang="hy-AM" sz="1400" dirty="0" smtClean="0">
                <a:solidFill>
                  <a:srgbClr val="5F5F5F"/>
                </a:solidFill>
                <a:latin typeface="Sylfaen" panose="010A0502050306030303" pitchFamily="18" charset="0"/>
                <a:ea typeface="+mn-ea"/>
                <a:cs typeface="Arial"/>
              </a:rPr>
              <a:t>ծում՝ ~800</a:t>
            </a:r>
            <a:endParaRPr lang="hy-AM" sz="1400" dirty="0">
              <a:solidFill>
                <a:srgbClr val="5F5F5F"/>
              </a:solidFill>
              <a:latin typeface="Sylfaen" panose="010A0502050306030303" pitchFamily="18" charset="0"/>
              <a:ea typeface="+mn-ea"/>
              <a:cs typeface="Arial"/>
            </a:endParaRPr>
          </a:p>
        </p:txBody>
      </p:sp>
      <p:sp>
        <p:nvSpPr>
          <p:cNvPr id="20" name="McK 4. Footnote"/>
          <p:cNvSpPr txBox="1">
            <a:spLocks noChangeArrowheads="1"/>
          </p:cNvSpPr>
          <p:nvPr/>
        </p:nvSpPr>
        <p:spPr bwMode="auto">
          <a:xfrm>
            <a:off x="174944" y="5934695"/>
            <a:ext cx="87941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84138" indent="-84138" defTabSz="895350">
              <a:defRPr sz="100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800" dirty="0" smtClean="0">
                <a:latin typeface="Sylfaen" panose="010A0502050306030303" pitchFamily="18" charset="0"/>
              </a:rPr>
              <a:t>1	</a:t>
            </a:r>
            <a:r>
              <a:rPr lang="hy-AM" sz="800" dirty="0" smtClean="0">
                <a:latin typeface="Sylfaen" panose="010A0502050306030303" pitchFamily="18" charset="0"/>
              </a:rPr>
              <a:t>Միջազգային ցուցանիշների հիման </a:t>
            </a:r>
            <a:r>
              <a:rPr lang="hy-AM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վրա՝ </a:t>
            </a:r>
            <a:r>
              <a:rPr lang="en-US" sz="800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հիմք</a:t>
            </a:r>
            <a:r>
              <a:rPr lang="en-US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ընդունելով</a:t>
            </a:r>
            <a:r>
              <a:rPr lang="en-US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չվերթների</a:t>
            </a:r>
            <a:r>
              <a:rPr lang="en-US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օրական</a:t>
            </a:r>
            <a:r>
              <a:rPr lang="en-US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 </a:t>
            </a:r>
            <a:r>
              <a:rPr lang="en-US" sz="800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հաճախականությունը</a:t>
            </a:r>
            <a:endParaRPr lang="hy-AM" sz="800" dirty="0" smtClean="0">
              <a:solidFill>
                <a:srgbClr val="5F5F5F"/>
              </a:solidFill>
              <a:latin typeface="Sylfaen" panose="010A0502050306030303" pitchFamily="18" charset="0"/>
            </a:endParaRPr>
          </a:p>
          <a:p>
            <a:r>
              <a:rPr lang="hy-AM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2	Ելնելով շաբաթական 3 թռիչք հաշվարկից, ուղևորների սպասարկման ծախսերի և վայրէջքի գծով վճարների 50% նվազեցումից</a:t>
            </a:r>
          </a:p>
          <a:p>
            <a:r>
              <a:rPr lang="hy-AM" sz="800" dirty="0" smtClean="0">
                <a:latin typeface="Sylfaen" panose="010A0502050306030303" pitchFamily="18" charset="0"/>
              </a:rPr>
              <a:t>3 2016թ.՝ հաշվի առնելով 2013թ. ավիատոմսերի միջին արժեքը և 2007թ. այցելուների միջին ծախսումնե</a:t>
            </a:r>
            <a:r>
              <a:rPr lang="en-US" sz="800" dirty="0" smtClean="0">
                <a:latin typeface="Sylfaen" panose="010A0502050306030303" pitchFamily="18" charset="0"/>
              </a:rPr>
              <a:t>ր</a:t>
            </a:r>
            <a:r>
              <a:rPr lang="hy-AM" sz="800" dirty="0" smtClean="0">
                <a:latin typeface="Sylfaen" panose="010A0502050306030303" pitchFamily="18" charset="0"/>
              </a:rPr>
              <a:t>ը՝ գնաճով ճշգրտված, օտարերկրյա փոխադրողների կողմից շահագործվող A320 </a:t>
            </a:r>
            <a:r>
              <a:rPr lang="hy-AM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օդանավերով </a:t>
            </a:r>
            <a:r>
              <a:rPr lang="en-US" sz="800" dirty="0" err="1" smtClean="0">
                <a:solidFill>
                  <a:srgbClr val="5F5F5F"/>
                </a:solidFill>
                <a:latin typeface="Sylfaen" panose="010A0502050306030303" pitchFamily="18" charset="0"/>
              </a:rPr>
              <a:t>չվերթները</a:t>
            </a:r>
            <a:r>
              <a:rPr lang="en-US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`՝ </a:t>
            </a:r>
            <a:r>
              <a:rPr lang="hy-AM" sz="800" dirty="0" smtClean="0">
                <a:solidFill>
                  <a:srgbClr val="5F5F5F"/>
                </a:solidFill>
                <a:latin typeface="Sylfaen" panose="010A0502050306030303" pitchFamily="18" charset="0"/>
              </a:rPr>
              <a:t>~150 նստատեղերով </a:t>
            </a:r>
            <a:r>
              <a:rPr lang="hy-AM" sz="800" dirty="0" smtClean="0">
                <a:latin typeface="Sylfaen" panose="010A0502050306030303" pitchFamily="18" charset="0"/>
              </a:rPr>
              <a:t>և 75% զբաղվածությամբ</a:t>
            </a:r>
          </a:p>
          <a:p>
            <a:r>
              <a:rPr lang="hy-AM" sz="800" dirty="0" smtClean="0">
                <a:latin typeface="Sylfaen" panose="010A0502050306030303" pitchFamily="18" charset="0"/>
              </a:rPr>
              <a:t>4 Ժամանող և մեկնող</a:t>
            </a:r>
            <a:endParaRPr lang="hy-AM" sz="800" dirty="0">
              <a:latin typeface="Sylfaen" panose="010A05020503060303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32251" y="1319720"/>
            <a:ext cx="0" cy="46238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288190" y="3093921"/>
            <a:ext cx="526001" cy="942388"/>
            <a:chOff x="5361031" y="3297892"/>
            <a:chExt cx="526001" cy="942388"/>
          </a:xfrm>
        </p:grpSpPr>
        <p:sp>
          <p:nvSpPr>
            <p:cNvPr id="28" name="Chevron 27"/>
            <p:cNvSpPr/>
            <p:nvPr/>
          </p:nvSpPr>
          <p:spPr>
            <a:xfrm>
              <a:off x="5361031" y="3400626"/>
              <a:ext cx="296527" cy="736920"/>
            </a:xfrm>
            <a:prstGeom prst="chevron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5540310" y="3297892"/>
              <a:ext cx="346722" cy="942388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0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3.90530403910000070000E+000&quot;&gt;&lt;m_ppcolschidx val=&quot;0&quot;/&gt;&lt;m_rgb r=&quot;aa&quot; g=&quot;aa&quot; b=&quot;aa&quot;/&gt;&lt;/elem&gt;&lt;elem m_fUsage=&quot;1.55610000000000000000E+000&quot;&gt;&lt;m_ppcolschidx val=&quot;0&quot;/&gt;&lt;m_rgb r=&quot;0&quot; g=&quot;29&quot; b=&quot;60&quot;/&gt;&lt;/elem&gt;&lt;elem m_fUsage=&quot;1.40049000000000000000E+000&quot;&gt;&lt;m_ppcolschidx val=&quot;0&quot;/&gt;&lt;m_rgb r=&quot;13&quot; g=&quot;76&quot; b=&quot;e&quot;/&gt;&lt;/elem&gt;&lt;elem m_fUsage=&quot;5.96240132571000060000E-001&quot;&gt;&lt;m_ppcolschidx val=&quot;0&quot;/&gt;&lt;m_rgb r=&quot;cc&quot; g=&quot;0&quot; b=&quot;99&quot;/&gt;&lt;/elem&gt;&lt;/m_vecMRU&gt;&lt;/m_mruColor&gt;&lt;m_mapectfillschemeMRU&gt;&lt;key val=&quot;0&quot;/&gt;&lt;elem&gt;&lt;m_nPartnerID val=&quot;536&quot;/&gt;&lt;m_nIndex val=&quot;1&quot;/&gt;&lt;/elem&gt;&lt;key val=&quot;3&quot;/&gt;&lt;elem&gt;&lt;m_nPartnerID val=&quot;536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4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pZUvrC4EuWSofMS9jUp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6DGKnUKEegTaMNBzjtd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QHEk921Eq7.7.QTpRfP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Zp1cunfEKGiqwGrCmxX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FurmbrO06rXrfzScZEJ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oQPz7vK0ux2D.WDqGD4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n062WOEkGmkco_0.uPF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JsLKfGAEKGZitekvCue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cuLzBZI0K5WfHINoo3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tS.mqLOEuh70ulrH5X4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1nSGAfhkCfByBeJ6J_3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5G1B3vekaYMKQZp8D0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fSPINq_kyLTRVa9n01Q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AkuJFE4kuxWCk9Vg9lF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H2KXMUA0ShZlm.ncEoT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any4QK5kiCu21CQZfE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KSQCsRgEGfCrt_9vGMV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S1kKtk1E2t21k.t0A9j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HygQjtXUeG0jDce6dx5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1wJiIp5kOoQRSAVMo1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44Q0InZ0qNWtypSwD0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X24PTUNUWTUa9J2UNyl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cSW1iQewAUWlLQPu2QtI5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AShrb9dk2jb5Bau4TLc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CLaDve0kivgTCjH6Oy5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Q8WXsQ1EaP.nFEp_aG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X3wvA42UWifj2gkTglT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R9LGOX1kG2DORWiuHMf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.ESwYwWEW9bA3XNR6yk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1SosHh0kywLDvCPLQSZ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HEIKH.Z0KTeGkJgu.EL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dICJKlFk.ZBpK2lgSto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SYwHa6jkuoe7eEuWAhY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yQ5ISjoEiiTHHwQtH3g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dHW.P5I0iG9p6v9K5S_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Dk41WC0EuzSOCaIGX1q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yi1uoQrU6T7SVxKH2ij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ZFt_M80EOlSFV6qUnO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iXwWHF2UaXUCrd.1E53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bnkt4jW0iVH0YE5slYs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YP7B2ezEqLisIHT..xZ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SE0Vg5jEad0KWK1dFG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5mkCexWUKZ2MFAiqbBC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GPQ1V6pkm7docdcweEp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nK9b7.G0mB.3mibZEck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T3BqD4w0GCZ4BzJFeT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hvsdzmg0qqDy5pzYZFs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xiZVud1kKE1iPdUj2pf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DHop8Op0qn7yin7umeh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bVCTSf0OK76bHzRI5U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6FZ05mI0G8RVRiQQ.0D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L.2tTgTESh5SsHn6E7S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BGAqGGI0Wkp2Syd4rV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fWjqvPjE6YIJWff5Xl7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6S6izia0ioj9ngBwFzx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iyyBpZIkWGB58Z9r81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Y00yv6vGxEikRRhs3do5E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sUMcC6YkaeiFYkKWOsl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6TYJXEQUOR4q8wHFhUg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g_zwRSa0.YCuL_.T8Vt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KiZd.ooEOwdC4YA8rFp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PR3NmaEkmUWNSifhC99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Hxg4jtukGxRSb0p1.x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J17fBl_U2xpALG_8i7g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Bkqg5VmEeDr8YHoyhqr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STrscuDEqbidbvPvEDo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61GTSjl5U.g8kFFFDtFZ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d0HqnDwkW0UdDPYU.yc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MjjngdP0GHCg5GwgjZ_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noefHjOU2JRtW4mQJvS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10Z_K9TkeZfpOEdGk2s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rQqwUs2E2n2KuyqMO9B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de_PrH8kKROwldyK2KM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WhQjRneUmGCvqc.b3OG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NK.KX3SEqQTkiyth_JX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Fb.hDbtkiYSplWA36Xj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Y5Bj4cyES5D76M.2ra.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S4cyYUf0m1JA95hILQN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52MHQZJU.1rgvCniyv6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uVjr6o_EqxJIavmXrh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GS.X66KEudJw4BpmmY2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2JJJIx9UqzZy4ApSN7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n5ayrXsEicT7NU2Vj_R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mx1_JUXka4NKlKOjz3h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D5LvYIc0aGkWxAa2LLV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uWMeEuqUi3pYz5dEEPk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fiVZT.1EKJIe75ijz1n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WEOmhmdkKcKIsy3X0_8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eKSZAupEaA8JyF.wJEf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zd6rfYNEqwy47a2H_mB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2qPiiiTUGGc4H4BquwQ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NmF91KJEi7mgVtd2iap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xXDdieJEelhVfmSUslt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MNwJm8706swopa23Zzz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yoFfGPK0GBfhqSagXNN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79tgE0QUoEma1Pb6d0Iae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zg4HwiOUWjtv6LnaSqG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e6JBUZ2U6Sbm62nQE8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PmhL.Z5U6AFFi.Ih.ad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Vi0zynoUyNc5NEXYqK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wf0AML8EiiSqeZ6JEK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bAJBHPZ0GvfY57OIAL_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bngNT1ZEqCaXdtsE0gG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.oxt.yBk6.fVxQztXe1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pO7b8A10SiJlEQIfIZO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94KpL6jUCLMXMw6_4Ii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plR5zxkatYpsrdfq14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Y5Bj4cyES5D76M.2ra.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t_XdTbv0qygk8uSeopD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tS.mqLOEuh70ulrH5X4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3ynoiOp0SPPzHAK6o9b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Xn9l.5BU6IBAbW..bdV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4nSW6eik2HaZAbr9wiN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ULNNn2IkufSN8Zyno72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EVvSZwBECFFKN68Or_A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oRz60BAECQ._nxgjsM6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Px2WQFcUKtyIBWAgvzS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4oDsfm.EutyQ2IlOun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j6odiVj0SUOrcc2bNZW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DG.TsVcUOlfq2ddntD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kILzGsC0uuhIxYn_9bD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UxbTEja0O32HExIPkCq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ft6YRodEiOmAy.b2xJC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Y00yv6vGxEikRRhs3do5E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vpsG8zU0SQk4O_XPqYm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QWAbfMU0.CMTuVF1GzD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0oqFB.4k2mHQwNU4b9F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OLOrLsky5vONDq7rX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5G1B3vekaYMKQZp8D08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d_xlb4PkOjivGpkkLq0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D4jdN64kOxyLvtk5kPw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H1S5VGBkWlcE.6ID0nh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KWkg7q8kiAz9dq3sfY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L7nUiWUC7nF5efQ_1O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Oa_j4jzU.8V.oCfilQ6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kAQZkZVE6FC_CYNYqYf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MU4FcSGk.HXSgd4ujR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lywZlcE0K7Pkm8BN7_.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dPtSr02EWbSO_mwBsvK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ZZJrM23kekbkyBiiYYB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NRqTBH3EKsTvixQRWaw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UwGXTW3Uao7zRmc0CQo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UbeFbJM0StG7ZaZZBLP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PSxnlsIUKGtTAyWynKR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.B11UViUKFB5QuFfiB3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JlkP79f06BMVEXu3SYU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Zr5RPPyEqUIvGO3j8A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meYZkork6T8ZWDZq5oB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k7JqagAE.dJHopLMhV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O3nhkJa06pTClSGwUTR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.9uk40uEuhDmlfTnKss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1EuVqfO0mf7paBQAmvU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E2TS06d0CduTXdR2gHs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iuPh42LkGi9HC2MhmM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RwOZmgqk6d4gzw7swUU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FYThztE06ObifVCYKht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wW6BDUnE2J53cyWMGG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4jvHKPH0uV33V8cn5rQ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hxmZow2EGbSQ07V2CXh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y7CvVXvke7BC1vTKOo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PkNBaPqk6GOHfsV5S.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t27jgm4EiCU4asHnjyn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sZsWE_2k6GZPwA1sv79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bmYogpxECcJdt_WcdGL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PXKIB8aEuyCUmh8_hO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lfI5sqWk6xwgraUgAiM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IgCz44iUKqdBB9Flc14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5uSkptu0Sob9HbqJx6K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.hviAiWECKdehOQfPK8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bxsNXjtESv24ZzXwTou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VdbP_iYE62Zd9vQhz82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wqOpgCU0msE.CrmeXIm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zom4MYZkeLVat97FE_6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AEPKRFMUS7izkkmTXXT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59XTTrD0CSiZoui5b3H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vuXMEmeUul8nRw2bAXk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hm6CWKpUSQZBcfBeQJ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bkZUuWUWoE_HXspDm9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UJtnk5WkSgB1FqOGmjm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iHQ6JIOk.6FWWBh3aMh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qGiDXF_UyCQ2E9M7kBr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WbE2ymmEOLKg0IthXFU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MsIlEyZUaueGmOffbIm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CVTzUk_0eqDv34Cc83m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DScJGxXEq8gWY4Fb9OT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F3ffmokUa4MHAi8lrFE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MrdHhq20iwRN.wFPDu0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OU8ZoxuEydtrkspoVlC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0OnpnFFEmTtpwK84Rvr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8KdzDsBUaXb6sDSKHHc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R7GBTj0OwPz1YrsS1g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Os.5m_skKnCY.QrsvLX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dCETt27UaKuXCF32jr9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dbECB.dECLW7djVw6Go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Oc65LL2U6L8UyrJBzz6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9_DgKlKkaKuPEGn_8V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04wiQ56EmVQJKJAShcg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7D8LLx4kO2A8u_iTEXL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hNIXGOwUKm5XjRi2c9S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6iuo1e_kupoDlCfxBLB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QtHMJQbUSOjfchxehZP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.LejX3wk6i7ZXcA1oda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9hp1iA7E64hvfUqcqO.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Os.5m_skKnCY.QrsvLX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kGj.Iz706DjhrRDtDV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HLHwDLek.6xdOSreflx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JYCrKp.E.GTVXcqjQii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nsvJsdtUOkJ4AqCSZyj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sny5T4F0KBldSZ2Vr2_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PSNKhWYkOel_wOYJ7.x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X9DFazXkqw1u08dUjeQ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n0n04UU06APV7O2faMH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kCipJ2SUKgiYusI7gad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E7I4RVPk2j5OwlA97b_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2atOi6UEqx2zn6hEj2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imK8GujU23bD_J9xdTV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hDOLtt1U20EzQIJPN2_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KB9EL2eEilvc0HoWH6L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.WLecDPEueRV3YAXGYS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5fSUbh10qVeTOGthwRC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Sl2nO200mADHDw76KUl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a48_kxXUaH.X1oO7Erd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Zif40DI0Gtj5zdvH22k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fSKScO_EaP5qdN3_T1m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2TsY.8OESUg8QPjZf85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ScZUaT6ky0UgrPWk9w0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AK48nVOU.PMz9c2Tj6.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XJsqL7yEe1wD6Z_iIer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M3xoGTMk.kRkVPrBEv9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0PXJGYgEiTPwLk7FVyM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k3aM6t6keyXcxrT6y.f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NShiM3Uk2n3f9iFAmG_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Jslmgc90Os7E8mvawq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ij6xEAN06svsBsaNARJ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J969qDQB2EaXM8cDyf5AY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f8m72m.U6ezbxwMolT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1yT5dTn0KfU5Q6F1YyD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jN0y5.MU2cAzRezZ7ac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6KWqaJSUOV78Ei7iyfY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qbB.hsFEqn0FeCMc2M9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yz8kKQs0iE3RkvkSbi4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VlwajH0KxhvcwgnMmL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GBGrhfbkGwOgUHuMcLP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yknm33OkSIPGkFay2lm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3bQ_3FuEmuee2GZfA72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6B2cfuzEyTUQ7DoQL2F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6HYtyR4UOQN09jI5uj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7Prqfiq0SaqzcOs1Ewg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ZNCCIDRUepQb6r68auV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HXCTZv80agvBkV6mwUu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QtibM1QUe8kZKRkQtxN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WqPWQkSkO9fIY8bNLLS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O0wTV3pES5TURfR5ZR6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j2__7UwUSHaUfPA9dcK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v.OiV8REWOO1bH.3vts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PYBNteEU2hP_YQ8UOgP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eVA_RRp0aukHnOqlJsX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eGR199sUS98OmBWS1Im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RVll1AWk25caXQw_xt3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x2xuQnu0O6HQAKSpEg1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C6B1Qgl0GQyYEFqkt_F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APge5lQk.hvpcbKk0Ns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RW1TdtkSOtFexskJej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RW1TdtkSOtFexskJej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RW1TdtkSOtFexskJej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fSKScO_EaP5qdN3_T1m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OG4awyGUSwwIuFfGokq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Ig2klvskOtKKfWxGNbY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kH3lfeWEu.rxlGQmFi7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NMBQxWY0SGjpV3S4TYF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GadNW5sUW9i5.QaV790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iqjyzNjkWTJAuNb78iZ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8.LIZQakWWPQR2OvzE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VZfYXCbUqz3rOjXjaYa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zbFhgVhUut0gUtf4epS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PpvizDXUupamCVtZCGu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OUZa8qvk.o0yX8THD8T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fSKScO_EaP5qdN3_T1m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0pW.kZtUSEVH2ml1dIw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8hATceb0Wk1Aj9ZwaBU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CkcDYn0icp_qKJnBSW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SZ5egI2UuveNpGGOMZh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xuVaxY7UOVLzX95Omzx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CN1_0E30uUK1JPWruZu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jhgrnjrUO1zWMqqiiM6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4MX1spdEqNeKgf.I8Tx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cIczxDb06uPJvpCOaPC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4xnEjtC0Cr_Axh7fQeJ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Q0lwwJDECJ8c48l8Cag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rhc7ss8USAT0BCSnWXh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mWj9j7FESoIY2IIvKgo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rSJT17vkyxaMJFJNIF4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V.4zWjUeTeTI_GoFfC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iO0x02T0WdMQgX1qsao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z1GN_k8U.viMlarMoWG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CCs1yuYUKcQbIHMEwCR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CNvqyUpkyErViTjqha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2pOmjEH0mTTvxs5I0g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oxNarxckmdxsMf9Pl2p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pksZ8kx0uqlHHZfHaXD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xT.kZ.0a9H7qKRSPQ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VezdEHJEGj2iAOcwxvb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7Wx_b5Z0CLnbyib34b5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NUxeuNKkKJo3VbEi9Ss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s_Pb__v0WRqu2rqteyW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I1x7P920WWHA7TXhrTr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buGZKA5kCXuYa1EFJJ.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V49BP5mEiOmFQU5y.tE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RDhcm9mEicMRlRN0voQ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puUu.JZUeG8dfV3GTfF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kbQhJ.DUm_6nRt1e5S.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Ti0KyrjEqMf8RnrtkRx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P2AFJNnk2A8SrqdjSms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CwKiIgUkaAL7xeOc484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1FW9Ghj_kChJ6B8.w.z8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hUDeuo_0in9lpvtTMnf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Nv.qzfNU.Ij9z_xL5G6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yVXZZMIUqLYkNwEYitI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q3BCb1O0mVqUtbiyBbn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LiUp35hk2S59i10Xnq1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NmHoHIKkSKInY637CX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zGC4RCAEGg_ePn3RAZT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v.dSewwU2m4mDF7zF8r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W_QXiEO0GsceF8mSDAO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KIX3VhxkGsEpb9ID.Ry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u6Vt7ILEKoOmlaxCVuI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ViW6IdkUuHCcuEFjnKM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e6Vi6Gj0GIbR8qlVx3q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RorTVOJk2BioZfhgjI3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GCztnug0iCaJRoLTSly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NS_pB2qkGGFIAfn2p78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yN92y3xkiUVKDfHmvG4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50TFI702rOKIpIOt1B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KrZ7PvoEaD2.JCrH1xD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ZJV2bql0amsAVNTHAp6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ZM0c5bxEKur.B2Kp.v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jc34QRZEmRLQThDsjlB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Cj8aAzbEyz915T7JDYS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1zqk67wUGEKkTtNb.l0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LcEjNCTUuez71v47vt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m1XhTAlEmf4dkXQ0JrR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c8hzpjFUmX_Ft.E0LaJ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lBFU9nkCAmerEIYysg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1dbRhJmUm_xfmYfjUC1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TbgKXpqEusFkrxRm6Iz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3pqt5AXka1koaSqVk3v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w_sjjX3kO4MaXpfIEx4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zeMiyUxUS1JllXfcgr.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_FgYXVtUaFpfR8VE1nM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XgYmcpj0imH1bEEA6dJ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9_DgKlKkaKuPEGn_8VK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03wqVP4U6GPQZlFob.1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2xzsiMGUq9JC4IKZfLo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6dFKpjhk.ndZTxVEsv4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xT.MKfEGGnf1bQFcXe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BMVVzVBEe0X6GuKVbq2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T2mzQqO0y82ehzb0zoS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9BnMrGnkGZkT5jUvt08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EQU9QNDkuXl.xs4IOCA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LTo0ti60Swlpn9tG66k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0UiZLa6066BKe3NRHQ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2pOmjEH0mTTvxs5I0gV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WywN7C4ku0hQqN3Rn6e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IfbqPE0UOaQaRPKa_WN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AWeZPJrka0kHIMmeqtC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Rg4xReS0eCO6id9HaWy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Z3Aez0OUa2.v_4TTDxW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FKj_Zyn0.dCFAbNhxXX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YEOARwiEajA_pxDn8s1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b2HiKLqk2oa3.wo96WH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Hy1PM870m0fRN96d8g8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TfFxIpM0usxqlVfSb.6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Wl7W8o60iGK5paSCRnx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jVSQmu_EOm5eMdtwJk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YK6EnALU6wMwLYCAUpq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cWoQlQLUKpCgdmc02eZ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je58cwpEWpiJLlSJ.X7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xHVMJePUCOQrWfpfyIPw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lnjwriHUy1VVzDnCazS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LnpxrFg0Ky1IxAfd7Q5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VtCWPzk.O7TQs6EH1e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hhTBNzkEem4OmGPU7XR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OzkvAAF0a2TEtBCeVKF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wGf9xUQkOQNGV2vIFIz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PwwaPmuUqKI6vYhs0iI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pv5OwaBUmr8MG8RMLeO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XV4EmSqUObRdEzFkFfx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mZizMp1Uay.xeue2BrY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nEgxspp0iBx9VR2ECya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ywI8VHi0WNjhYLDHC_3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vYCmJtEEidNpPb49az8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QJpfpJv0adB7t9COp46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5qCwvLH0S7KsPCqhPG5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4fwgtj.EGqPT6dxLx4y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KVJmuSTUKjK6MCOfJo4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DsD7lckS8P9UUtDt8p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cAnCisVEyp87nuroSe2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1vWWfgQUqE7w5LgJhR3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JB3CIce0.kb1WN8FY1a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UpeM8fh0.kiEloe40RV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mmTKt.WUOdTRtLKSsjl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hYszbLoU6sBWnhQq60g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MHrvVppUGs3n7HF5jNs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kyYHMfcEGGYr7AUPA_j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1O4XzkN0S7vcceI_cV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Wl7W8o60iGK5paSCRnx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tawGqg1UGD0_WIQ0km2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bU0R9p.Uq1M6K6v4AUf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50TFI702rOKIpIOt1B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7eY8fhDk6tADu3C02Sg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uV.gevn0enj0i0LfIdO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bkZUuWUWoE_HXspDm9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wAEwk10.fChZxixVzk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cpZl28zEqc7MUNu0lR5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leXifq8kyQrJNcE18ao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4Umu47YEqhkAHlbIpfD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65m25GekqOATNVLoQSl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6C43Nb70GlaG57tIv76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t.o9G6KUePro.y2Qmul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sMnPU9ukaHva.nLRq7v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JPBaxS00SZHsPUHj.MR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F6U4FkNEijl_Q4CP4JE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LufminSUumLjLSD3FYM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9qL7CeF0qtEZx5ICxrn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PgugcBD06g9g8HWFdn_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0LrVOi1EOCopM.Tce.J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aQPnVGKkOkQKKJndcA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pZUvrC4EuWSofMS9jUp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tZoiJWQ0qGDUebstJrW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iE3Ji2tEiSCuczFUiSc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zIrZ5uJEm2LuXorpU3x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qRcEgW.U.FVK9NVwEbu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zpR4Yhu0WUaRiJBXF12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cvHFesIEuBIbgRcpqWt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2.0M.QvEm0_1drvhrSD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xkNyk8ECjZWufbzwO3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gObZyugkeeXLsR68xGC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zMsjeGTkSMPacK.2sN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1nSGAfhkCfByBeJ6J_3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7APvid00KcdU8devRhC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DVa3V5UeL6GclIBP75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eewS7VhEacIJ_50efDE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sTxLQbKUWADe6LsBGDA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kU.2m9QEWlmuuybdBl0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RjxRi4sk.pZs60MxUpR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Mumk99oEC.OVHRwrnvv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WbL5sdUUuAkILEGSddO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QrCnnYl0mPdlaYH_hf.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CsH2.7rUOTlfInGJtPW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44Q0InZ0qNWtypSwD0N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Zfh97suEW7jnnFTM3G7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_L.VLz4UKIQ22bctEkw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fWLfZY5EWU4s5saYHt1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H86k1FJU2BDR5MHqUYA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pPqDror02a74tWNY3bZ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B6RiL_GUSLONg6.7c8i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6d9NKsq0aNPV0TJUic1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7wb8PIjki.W87ow2EWxw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EogG9kFEKqMB2quvdWz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5Rpk_S2UmZcB0EWvTAi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dICJKlFk.ZBpK2lgSto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KdkwLY80W.YbkJMuqBr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jCmiWdgEuNPIFlj86Ow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u8sT8UW0K.Po06CASWC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ouut2nRkab87DJNqPqF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mzg5bl6EOlVb9X2t2A7w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FnUmn5tU2.KwJjecM.n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e4lBv_uEmelqbchWhmW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D6K8.0ykS3kvgJ5HIMp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DpYNZqiEq0ooTRhMRol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H.LRjGCUuicddba6ztH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5mkCexWUKZ2MFAiqbBC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LIcDI.nUqrRJsnZh2xP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yx9wgAMEaQtF77ooT_h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ONcYoiIkKq7BhNqmgsB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sT8vWGNUOFIomv2tPC4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R2AFoOnkWlidgkUvFMc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6eItOJ20Gl0ejMB1Jz6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CSmh4_9EG.EhKLRlTmt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u7WsWOh0CAbuirgLQya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6Ni6oY4EmckD9tQ_jW4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cXSgKiE2Xy1YItA3qT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fWjqvPjE6YIJWff5Xl7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KXfzDiEUaJ33hyOqdUS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1L29tvLkChq5SHf2eBq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cxR66_EOi32AsHBviF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WSibpR80KE81wGkx3Er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ATbt91Uk.JhmXOt2dPJg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znF3sMcU66cNz0QBz.q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if8G8woESuffMTopQYX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aBkNPLmkqD3a7i7OMi7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RXYPuWr02Os4Vh0Fe7Z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Bs_G7540uoSlP.vg6NV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16itVhXk6A8I4hc2ZjT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x2qwPb0ESSvq2IfHMYV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j4aAMkVEaOfIMMrI7HA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aTEFc8VkGjrPY88NbXG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KAkV74ukqeUDLNgCzxb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QjnyiYsE2_4UbykViPx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q1CT8.e0G9FIKxeAc0l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Ueo_1frUGbtTFgby5yF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rHfeq0yk6S6e0a_LhPR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CN4gG79EaxaRZVJ5oj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j5k6ocnkGhbMG0qDEyFw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ry9i7200ive00zBDnIU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51nadY6U2eJ1Oca6JqO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cn4C.sn0m2VlXYls6a8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MV1G0p4E2rDN_EsH7kZ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EWwoHSekeCdwtMGCwNW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eboLYksE2zv4oyCrnCy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NkjfquhUaD76GwLVgXX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qZzrGruUqb0ty4w.eiZ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iAUyCDXkupPuNg.IuJ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wGf9xUQkOQNGV2vIFIz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NbL.EeDE6kP0FcUR4Tx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8RQZMhV0.htYPZFH9Kk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QMEArRcEq_7q6PvHlid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Hh6xndPESuVlZ8nQB_y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HzUC614ECtsRxsc7BI1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1KgAZEQEaZmWqhSAF_8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c6vIHLl0mVPZbOA0lLK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.I9.8RokCaucGBBgkLrw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27j1N_bUOK5VCWBtCS8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1kOKavsU6UgHvMZVnPT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bfxrSapUKuamSeox7FJ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oVO0d8eUiClhZ6dczvfg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GKftqw0S1lVnLEScrV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zvAnqbmEKuwPIf7pQjj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t11PPUqUqhoR.4ReCB1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lVh6OS4Ua6ct1I6K636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oRpWBsokmG92tdl4U8s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b8Av5uiESdoy0EjJuGg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jzaLUxUE.7GASkuDK0N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13LF6BmUO4IRLB2jhC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.KBqNTQ0qOVGNfGW9q1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dMyhsej0iPjRnzK5Fpf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y39tYeSEmxylVLcSLb_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ijoITbkKctmxWjXbp_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.14wkpb0.lyaUonetqK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jvglD1BkGY8aAd.gfpB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6C43Nb70GlaG57tIv76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bkZUuWUWoE_HXspDm9g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uV.gevn0enj0i0LfIdO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1NxJZYNk6dVg9gbsq4.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UuMabIYkSHeMvLxkG7N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j1R1pfSkeTCYyUq7W7Y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x28iQWo0aEbqdUgcA4M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L1.szgeEafMvW2VLuXp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boeCytDEC5UgtvbCOWM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ayGEqbB0.1lw_yoILjL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YW2woXJk.WGNJyg5ezN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3O_IrMHkiJaR61IRUk5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__cx1to0qHKncP7Kqse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Lvx2ngCkK8KjL7VIWFr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2rnTPKKE2XUPJK8YhCw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727AmnvkWReLYoysFrG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JgTHbPFEKwFdjNJT0_I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4sFyxHgUu39dcCMkL5N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hq0bL3tkycGCFDZ4G.a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wb04Txx0C7lWvElBrhj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8axBBzMk6wlf1W6H5Va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FjbFLGPEOvi4RaXXSCL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Wlv6Dh5k6nw.YfurGKb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RRfhQj4EmmZPeSX8wOQ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_ZF2goHUur.7WK5E7Bv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E7gsNGZka5OrWeeZ_Q0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RSYd9le0CYfQFhKuwbV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HT_ZojZk294xg.AbyTZ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WLHEH3OUaIviYCfkehS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0.gx6RDE2_L1lUpxTEY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HRsKIqjkmfPkNWlZ4xZ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.Zc5q6Eq0yQG8fxP12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ldVIOUzUq4du4OxtVe2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vo7dnNxUSsKYM2xjjvC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.hz2igGkGCWRFB23R7x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cvKYiqw0OxNfyNeoqM2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kPw4hqIkKyVXBT3eusT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ZY1SX43U6Vitlut4Yh9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5Qv9BQz0yKGfBbL7Usb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WGKwAO0E2eXDqHOzgiv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J6FW2JJ0mumJ5gH1GVt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EAoEkG0O7yD1u.1lU6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O4H46LxkuLU5qz1pJeW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9JsaKgtkGWBAIP.VvNE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DM.k5qHEqYJkY4vH92x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QfXT3.BkqW0b9FjJii.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woJJwBGkeJlE9WqIsm5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oz3hKAAE6fv8PCnpd.v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6VDY92IU6faG_zXVfp7g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zZzlcUMkGPezOdKzPvU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gndL8hkMCE2iEAy.TchJ_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TluOaG.0uDQXLZoSJfm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x0NxBrdkSQjXX_HxAL1g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bZulZklUyMQVF3Dfv3O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kSehUxvU6iq1wFdsU49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15_FRP0q65A2V89Qxh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.K.sYQJ0uDCryBboRSb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RW1TdtkSOtFexskJej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wExKDlDkmb4cIJlylTH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Eqwmnhek.8TyNVjd7ne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4fCTt95kO4djEKBESvNg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UuMabIYkSHeMvLxkG7N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j1R1pfSkeTCYyUq7W7Y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x28iQWo0aEbqdUgcA4M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L1.szgeEafMvW2VLuXp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ayGEqbB0.1lw_yoILjL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3O_IrMHkiJaR61IRUk5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__cx1to0qHKncP7Kqse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1hyXc3gEGFgnERYH7O4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2rnTPKKE2XUPJK8YhCww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Px9hs_qEGGMgeYtVCUG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KVJmuSTUKjK6MCOfJo4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FG4N3Nt0i1_U.5OqilS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727AmnvkWReLYoysFrG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JgTHbPFEKwFdjNJT0_IQ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4sFyxHgUu39dcCMkL5N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hq0bL3tkycGCFDZ4G.a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wb04Txx0C7lWvElBrhj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8axBBzMk6wlf1W6H5Va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FjbFLGPEOvi4RaXXSCLg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Wlv6Dh5k6nw.YfurGKb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RRfhQj4EmmZPeSX8wOQ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_ZF2goHUur.7WK5E7Bv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E7gsNGZka5OrWeeZ_Q0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RSYd9le0CYfQFhKuwbV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HT_ZojZk294xg.AbyTZ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WLHEH3OUaIviYCfkehS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0.gx6RDE2_L1lUpxTEY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HRsKIqjkmfPkNWlZ4xZg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gndL8hkMCE2iEAy.TchJ_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TluOaG.0uDQXLZoSJfm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15_FRP0q65A2V89Qxh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.K.sYQJ0uDCryBboRSb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wExKDlDkmb4cIJlylTH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Eqwmnhek.8TyNVjd7ne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sjqRdGaECWa.hZxiXws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mRi6..XkS9R1IGQanjB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Q4L1dmUEm6SgNmHvOJl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IcTTtgiUOQTm1oYgyH8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Ig.OsxBkCGXgDyH5BLF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hFrGijHUaQ.g3A7FiFZ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zXOoLrEGlt.tM63VBf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gyH6yfd06Pr97wl63tt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kP1HKr_ECYSc2rc5OYk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7bL0wZeUC76oJZAOeD2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stI218w02MVZ8qwyXSI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qiQ6PtckCuFK6uxW89e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WTGKQhfEm5TjHNA59V6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6MmvpLKkmS3tlfrbTK6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Zu_D3Cg0ebbZoH1cR.p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Iun7Ca90GPVYhbYd_yv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x5pbwmrk67DqQkmeJKS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imK8GujU23bD_J9xdTV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FyMMgd4kWH33gNdVUiY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bs0zKp4U6FVfmV_YrRW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pFww4_AUmnjsSexgPor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S0uMFwXke4E99aKE8BY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PBc7fmcUiRcfAkqzhmg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Rv4TOqU0qm0SQxYp2Mq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8Gbd8dBU.kzDTpb3Sw7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bkZUuWUWoE_HXspDm9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AK48nVOU.PMz9c2Tj6.Q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wExKDlDkmb4cIJlylTH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Eqwmnhek.8TyNVjd7ne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bkZUuWUWoE_HXspDm9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sfqsC4U.PRIhuuTodj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qffOs04Um3OaeWvrRqQ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laIweTt0uCZMqBk4JmO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JeP7RkD0G3t92E90hKV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6DadEWN0C1gCNno7yXXw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lX48TcU.ZZ_RP9wtf5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1yT5dTn0KfU5Q6F1YyD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.6voWmOkGn89d55t62I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qh7rh8UESnxkZO_LhUS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p832gw5USiod..hzqoQ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JGP2YdwU.QZ4wzKcy0R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5a10xYd0utqdvZbd6Xp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eb185zE0yxQ88OkXMIl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X6WMsM20KuxL5M7WBBY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k8Lgx1jEWrPkItdsLP4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6GBRwpv0OEPMQZVaHSY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UOL4nSjkSyrHln0tg8Q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7Prqfiq0SaqzcOs1EwgA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BGwfeWV0mGnAuDuX.ap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iJEqjTT0SvIJTUXl68cA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l0a1fdCkSRWms4zDG.I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fLOhOaDkaT..RkW.wm7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bdj.V1lUGjGrGAuVlkLg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.qk2YFbU.YoI9XAmpLH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6EptRVkmX3UujYU3L6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oRREPZyUK7IsDExK_KZ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hxexP4Ck2NYDtlprr9w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qlSi7o2EGh6MoArzXD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eGR199sUS98OmBWS1ImQ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uoXzih70C5OQ8quybmg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yoIzwIpkmj6lylRWBm9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jF6VKJdEWbgWBfMnBwA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aY1F0S3EOuCpCv3kuzc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5Et1368Uy.xdaQOzRjfw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XtcBKnI0WnRofTQ.KpJ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lpPoLGv0e_SqqpayLTzg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0j2ngh7kuvkF3lLxmnx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BxiJXTEEuuK_fhCd9gTg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gIgIMIrkaO062zbkECk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kH3lfeWEu.rxlGQmFi7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DiP3oU.kyYElJ6ozK5H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rJQUwRYEu0J1eE5CbLF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T5ZtrIdkehUxwNRIxg6w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RsczcOQ0WFjW3TVXKP4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bNR6u_SEqNDVUVjtlPJg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UotDzpgE61fossK4aNy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E17YL9lEi78q36VLiMi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JxWQDA9EGtPVhMIN2MV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fDgtK2tUSlkE5ei_AoV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L1jtA_IkGi7FmniMDQ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tawGqg1UGD0_WIQ0km2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OUZa8qvk.o0yX8THD8T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zFFtW52kaT9VrdF8Z9i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fVAB5iFEKhaWi9aGuqZ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Y3Qj058EqGWGw2p.zm2Q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eJTfV9fEKW7Uec3NY96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jOid3X2kmA_FOgl7cYJ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ze4boju0GTkNNTDamsT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eGkPOp_0yyMlRs63D8i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zsNsdIE0G3Wvw6h4P79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uwUy3IPLc0m3rni_lMr7h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cIczxDb06uPJvpCOaPC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x2xuQnu0O6HQAKSpEg1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C6B1Qgl0GQyYEFqkt_F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3RW1TdtkSOtFexskJej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oxNarxckmdxsMf9Pl2p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puUu.JZUeG8dfV3GTfF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NS_pB2qkGGFIAfn2p78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pXfZfloEWLHSeEaTTPe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wMmQB2oU2WPbFiiVjr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kcVzJXqECWQumzAfPW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65m25GekqOATNVLoQSl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xYoBSnN0OhaeVV3JkFC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Z5CgVZ4UOG3kgypCddY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d0g5G3GUWIqSolrzoF9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XtGXUSTky3xbl46oq.v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Y4Oj5rWUeIH1brm9qZ_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6Ll0HkfcU.xhLHduv.9M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PcjtLBe0KJ5P0PSqZb0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Oo4rFFUqUtvPDrP9t1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zw3ZSIRUebUJEsCbo7w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4x72RAqEyoZm_eQDsVIw"/>
</p:tagLst>
</file>

<file path=ppt/theme/theme1.xml><?xml version="1.0" encoding="utf-8"?>
<a:theme xmlns:a="http://schemas.openxmlformats.org/drawingml/2006/main" name="ATTSU331[1]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8D8D8"/>
      </a:accent1>
      <a:accent2>
        <a:srgbClr val="FF8D28"/>
      </a:accent2>
      <a:accent3>
        <a:srgbClr val="0077B2"/>
      </a:accent3>
      <a:accent4>
        <a:srgbClr val="D11F25"/>
      </a:accent4>
      <a:accent5>
        <a:srgbClr val="DBA215"/>
      </a:accent5>
      <a:accent6>
        <a:srgbClr val="808080"/>
      </a:accent6>
      <a:hlink>
        <a:srgbClr val="0077B2"/>
      </a:hlink>
      <a:folHlink>
        <a:srgbClr val="D11F25"/>
      </a:folHlink>
    </a:clrScheme>
    <a:fontScheme name="Custom 101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8D8D8"/>
        </a:accent1>
        <a:accent2>
          <a:srgbClr val="FF8D28"/>
        </a:accent2>
        <a:accent3>
          <a:srgbClr val="0077B2"/>
        </a:accent3>
        <a:accent4>
          <a:srgbClr val="D11F25"/>
        </a:accent4>
        <a:accent5>
          <a:srgbClr val="DBA215"/>
        </a:accent5>
        <a:accent6>
          <a:srgbClr val="808080"/>
        </a:accent6>
        <a:hlink>
          <a:srgbClr val="0077B2"/>
        </a:hlink>
        <a:folHlink>
          <a:srgbClr val="D11F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TTSU331[1]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8D8D8"/>
      </a:accent1>
      <a:accent2>
        <a:srgbClr val="FF8D28"/>
      </a:accent2>
      <a:accent3>
        <a:srgbClr val="0077B2"/>
      </a:accent3>
      <a:accent4>
        <a:srgbClr val="D11F25"/>
      </a:accent4>
      <a:accent5>
        <a:srgbClr val="DBA215"/>
      </a:accent5>
      <a:accent6>
        <a:srgbClr val="808080"/>
      </a:accent6>
      <a:hlink>
        <a:srgbClr val="0077B2"/>
      </a:hlink>
      <a:folHlink>
        <a:srgbClr val="D11F25"/>
      </a:folHlink>
    </a:clrScheme>
    <a:fontScheme name="Custom 101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8D8D8"/>
        </a:accent1>
        <a:accent2>
          <a:srgbClr val="FF8D28"/>
        </a:accent2>
        <a:accent3>
          <a:srgbClr val="0077B2"/>
        </a:accent3>
        <a:accent4>
          <a:srgbClr val="D11F25"/>
        </a:accent4>
        <a:accent5>
          <a:srgbClr val="DBA215"/>
        </a:accent5>
        <a:accent6>
          <a:srgbClr val="808080"/>
        </a:accent6>
        <a:hlink>
          <a:srgbClr val="0077B2"/>
        </a:hlink>
        <a:folHlink>
          <a:srgbClr val="D11F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ATTSU331[1]</Template>
  <TotalTime>5702</TotalTime>
  <Words>4600</Words>
  <Application>Microsoft Macintosh PowerPoint</Application>
  <PresentationFormat>On-screen Show (4:3)</PresentationFormat>
  <Paragraphs>862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ATTSU331[1]</vt:lpstr>
      <vt:lpstr>1_ATTSU331[1]</vt:lpstr>
      <vt:lpstr>think-cell Slide</vt:lpstr>
      <vt:lpstr>Chart</vt:lpstr>
      <vt:lpstr>Հավելված 5    ՀՀ կառավարության 2013 թվականի  - հոկտեմբերի -ի N - որոշման </vt:lpstr>
      <vt:lpstr>Սույն փաստաթուղթը մեր եզրահանգումները ներկայացնող և հիմնավորող փաստաթղթերից մեկն է: </vt:lpstr>
      <vt:lpstr>Քաղաքականության փոփոխությունը պետք է ուղեկցվի ՀՀ ավիափոխադրումների զարգացումը խթանող տարաբնույթ միջոցառումներով:</vt:lpstr>
      <vt:lpstr>Ավիաուղիների շահագործումը պահանջում է նշանակալից ներդրում, իսկ շահույթը երաշխավորված չէ</vt:lpstr>
      <vt:lpstr>ՀՀ օդային փոխադրումների ոլորտի զարգացումից օգուտ կքաղեն շուկայի շատ մասնակիցներ:</vt:lpstr>
      <vt:lpstr>Պետական և մասնավոր հատվածների տարբեր ներկայացուցիչներ պետք է միավորեն իրենց ջանքերը ՀՀ օդային փոխադրումներին օժանդակելու նպատակով </vt:lpstr>
      <vt:lpstr>Առկա է ՀՀ օդային փոխադրումների զարգացման  երեք միջոցառումներ, որոնք, սակայն, ունեն խիստ տարբեր ազդեցություն</vt:lpstr>
      <vt:lpstr>Հայաստանի օդային փոխադրումների աջակցության ձևը կախված է նրանից, թե ինչպես կզարգանա շուկան նոր քաղաքականության ներդրումից հետո: </vt:lpstr>
      <vt:lpstr>Փոխադրողների հետ ուղղակի համագործակցությունը ամենայն հավանականությամբ կունենա ամենամեծ դրական անդրադարձը ՀՀ տնտեսության վրա:</vt:lpstr>
      <vt:lpstr>PowerPoint Presentation</vt:lpstr>
      <vt:lpstr>Օդանավակայանի վարձերի իջեցումը կարող է զգալիորեն նվազեցնել ավիաուղիների գործարկման և հետագա ընդլայնման հետ կապված ռիսկերը:</vt:lpstr>
      <vt:lpstr>Հայաստանի մասին իրազեկվածությանն ուղղված արշավը ամենամեծ դրական անդրադարձը կունենա երկրի տնտեսության վրա:</vt:lpstr>
      <vt:lpstr>Հնարավոր է տեղական փոխադրողի աջակցության մի քանի տարբերակ, ընդ որում երաշխիքների տրամադրումը ենթադրում է նվազագույն մասնակցություն:</vt:lpstr>
      <vt:lpstr>Ուղղակի սուբսիդավորումն առավել օգուտ կտա տնտեսությանը, եթե ուղղված լինի չսպասարկվող ուղղություններով օդային հաղորդակցության ապահովմանը:</vt:lpstr>
      <vt:lpstr>Տեղական փոխադրող չստեղծելու դեպքում ՀՀ ավիացիայի ոլորտի կարողությունների և ենթակառուցվածքի կառավարումը պետք է լինի պրոակտիվ:</vt:lpstr>
      <vt:lpstr>Անգամ եթե տեղական փոխադրող չլինի, ճգնաժամի դեպքում հնարավոր են ապահովագրության մի քանի տարբերակներ:</vt:lpstr>
      <vt:lpstr>Մի շարք ավիափոխադրողներ պատրաստակամություն են հայտնել` ծառայություններ տրամադրելու ճգնաժամային իրավիճակներում</vt:lpstr>
      <vt:lpstr>ՀՀ օդային փոխադրումների խթանում պարտավորության սկզբունքով գործող հիմնադրամի ստեղծման միջոցով և մասնակի վճարումներով</vt:lpstr>
      <vt:lpstr>Ստորև ներկայացված են փոխադրողների ուղղակի խրախուսման դրական անդրադարձի օրինակներ (1/2)</vt:lpstr>
      <vt:lpstr>Ստորև ներկայացված են փոխադրողների ուղղակի խրախուսման դրական անդրադարձի օրինակներ (2/2)</vt:lpstr>
      <vt:lpstr>Մի քանի օդանավակայաններ լուրջ զեղչեր են տրամադրում օգտագործողներին խրախուսման ծրագրերի շրջանակներում:</vt:lpstr>
      <vt:lpstr>Զբոսաշրջիկների կտրուկ աճը Վրաստանում պայմանավորված է օդային հաղորդակցության ազատական քաղաքականությամբ և մեծածավալ մարքեթինգային միջոցառումներով:</vt:lpstr>
      <vt:lpstr>Վերջին մի քանի տարվա ընթացքում Ադրբեջանը զգալիորեն ակտիվացրեց գովազդային միջոցառումները, ինչը խթանեց զբոսաշրջիկների ներհոսքը</vt:lpstr>
      <vt:lpstr>Մի քանի պետություն աջակցել են տեղական փոխադրողներին ՝ տրամադրելով վարկային երաշխիք:</vt:lpstr>
      <vt:lpstr>Ճգնաժամային տարածաշրջանների հետ օդային հաղորդակցությունն ապահովելու նպատակով ՄԱԿ-ը հաճախ կազմակերպում է չարտերային չվերթներ՝ դիմելով կապալառուների օգնությանը, օր.՝ Gryphon ավիաուղիներին:</vt:lpstr>
      <vt:lpstr>Հայաստանի մասին իրազեկվածության աճը կարող է նպաստել այցելուների թվի զգալի ավելացմանը: </vt:lpstr>
      <vt:lpstr>Նախագահական օդանավի սպասարկման համար առաջարկվում է մի քանի տարբերակ, եթե տեղական ավիաուղիներ չստեղծվեն: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competitive and sustainable airline service provision in Armenia</dc:title>
  <dc:creator>Jishnu AV</dc:creator>
  <cp:lastModifiedBy>Arman Khachaturyan</cp:lastModifiedBy>
  <cp:revision>4929</cp:revision>
  <cp:lastPrinted>2013-09-28T12:11:52Z</cp:lastPrinted>
  <dcterms:created xsi:type="dcterms:W3CDTF">2013-07-18T20:53:59Z</dcterms:created>
  <dcterms:modified xsi:type="dcterms:W3CDTF">2013-10-20T16:07:42Z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Jishnu AV</vt:lpwstr>
  </property>
  <property fmtid="{D5CDD505-2E9C-101B-9397-08002B2CF9AE}" pid="11" name="VGCompatibilityCheck Run On ">
    <vt:lpwstr>7/19/2013 2:34:53 AM</vt:lpwstr>
  </property>
  <property fmtid="{D5CDD505-2E9C-101B-9397-08002B2CF9AE}" pid="12" name="Office2010WasSaved">
    <vt:lpwstr>1</vt:lpwstr>
  </property>
</Properties>
</file>