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embeddings/oleObject1.bin" ContentType="application/vnd.openxmlformats-officedocument.oleObject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embeddings/oleObject2.bin" ContentType="application/vnd.openxmlformats-officedocument.oleObject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embeddings/oleObject3.bin" ContentType="application/vnd.openxmlformats-officedocument.oleObject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embeddings/oleObject4.bin" ContentType="application/vnd.openxmlformats-officedocument.oleObject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embeddings/oleObject5.bin" ContentType="application/vnd.openxmlformats-officedocument.oleObject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embeddings/oleObject6.bin" ContentType="application/vnd.openxmlformats-officedocument.oleObject"/>
  <Override PartName="/ppt/theme/theme3.xml" ContentType="application/vnd.openxmlformats-officedocument.theme+xml"/>
  <Override PartName="/ppt/theme/theme4.xml" ContentType="application/vnd.openxmlformats-officedocument.them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embeddings/oleObject7.bin" ContentType="application/vnd.openxmlformats-officedocument.oleObject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embeddings/oleObject8.bin" ContentType="application/vnd.openxmlformats-officedocument.oleObject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embeddings/oleObject9.bin" ContentType="application/vnd.openxmlformats-officedocument.oleObject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3665" r:id="rId2"/>
  </p:sldMasterIdLst>
  <p:notesMasterIdLst>
    <p:notesMasterId r:id="rId11"/>
  </p:notesMasterIdLst>
  <p:handoutMasterIdLst>
    <p:handoutMasterId r:id="rId12"/>
  </p:handoutMasterIdLst>
  <p:sldIdLst>
    <p:sldId id="961" r:id="rId3"/>
    <p:sldId id="953" r:id="rId4"/>
    <p:sldId id="960" r:id="rId5"/>
    <p:sldId id="949" r:id="rId6"/>
    <p:sldId id="957" r:id="rId7"/>
    <p:sldId id="951" r:id="rId8"/>
    <p:sldId id="958" r:id="rId9"/>
    <p:sldId id="950" r:id="rId10"/>
  </p:sldIdLst>
  <p:sldSz cx="9144000" cy="6858000" type="screen4x3"/>
  <p:notesSz cx="6794500" cy="99314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6648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32962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9944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6592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332406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98887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65368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731849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jesh Sreenivasan" initials="RS" lastIdx="1" clrIdx="0"/>
  <p:cmAuthor id="1" name="Al-Habeeb" initials="A" lastIdx="1" clrIdx="1"/>
  <p:cmAuthor id="2" name="Veena Sunil Krishna" initials="VSK" lastIdx="0" clrIdx="2"/>
  <p:cmAuthor id="3" name="Jiju Ravikumar" initials="JR" lastIdx="4" clrIdx="3"/>
  <p:cmAuthor id="4" name="Rajkumar Raveendran" initials="RR" lastIdx="1" clrIdx="4"/>
  <p:cmAuthor id="5" name="Rakesh P Kumar" initials="RPK" lastIdx="1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DF"/>
    <a:srgbClr val="FF8000"/>
    <a:srgbClr val="0065CC"/>
    <a:srgbClr val="E26C00"/>
    <a:srgbClr val="D66600"/>
    <a:srgbClr val="FF7A01"/>
    <a:srgbClr val="CC0035"/>
    <a:srgbClr val="808080"/>
    <a:srgbClr val="FF9933"/>
    <a:srgbClr val="DBA2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14" autoAdjust="0"/>
    <p:restoredTop sz="70216" autoAdjust="0"/>
  </p:normalViewPr>
  <p:slideViewPr>
    <p:cSldViewPr snapToGrid="0">
      <p:cViewPr>
        <p:scale>
          <a:sx n="120" d="100"/>
          <a:sy n="120" d="100"/>
        </p:scale>
        <p:origin x="-1104" y="-80"/>
      </p:cViewPr>
      <p:guideLst>
        <p:guide orient="horz" pos="431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3396" y="-108"/>
      </p:cViewPr>
      <p:guideLst>
        <p:guide orient="horz" pos="3128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gray">
          <a:xfrm>
            <a:off x="485775" y="625475"/>
            <a:ext cx="5822950" cy="4367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468649" y="5336540"/>
            <a:ext cx="585721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indent="0" eaLnBrk="1" hangingPunct="1"/>
            <a:r>
              <a:rPr lang="en-US" noProof="0" dirty="0" smtClean="0"/>
              <a:t>Click to edit Master text styles</a:t>
            </a:r>
          </a:p>
          <a:p>
            <a:pPr marL="263965" lvl="1" indent="-262357" eaLnBrk="1" hangingPunct="1">
              <a:buSzPct val="100000"/>
              <a:buFont typeface="Wingdings" pitchFamily="2" charset="2"/>
              <a:buChar char="Ø"/>
            </a:pPr>
            <a:r>
              <a:rPr lang="en-US" noProof="0" dirty="0" smtClean="0"/>
              <a:t>Second level</a:t>
            </a:r>
          </a:p>
          <a:p>
            <a:pPr marL="471596" lvl="2" indent="-206021" eaLnBrk="1" hangingPunct="1">
              <a:buSzPct val="130000"/>
              <a:buFont typeface="Arial" pitchFamily="34" charset="0"/>
              <a:buChar char="▪"/>
            </a:pPr>
            <a:r>
              <a:rPr lang="en-US" noProof="0" dirty="0" smtClean="0"/>
              <a:t>Third level</a:t>
            </a:r>
          </a:p>
          <a:p>
            <a:pPr marL="700152" lvl="3" indent="-228554" eaLnBrk="1" hangingPunct="1">
              <a:buSzPct val="80000"/>
              <a:buFont typeface="Wingdings" pitchFamily="2" charset="2"/>
              <a:buChar char="Ø"/>
            </a:pPr>
            <a:r>
              <a:rPr lang="en-US" noProof="0" dirty="0" smtClean="0"/>
              <a:t>Fourth level</a:t>
            </a:r>
          </a:p>
          <a:p>
            <a:pPr marL="877202" lvl="4" indent="-177050" eaLnBrk="1" hangingPunct="1">
              <a:buSzPct val="100000"/>
              <a:buFont typeface="Arial" pitchFamily="34" charset="0"/>
              <a:buChar char="▪"/>
            </a:pPr>
            <a:r>
              <a:rPr lang="en-US" noProof="0" dirty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6168774" y="9581757"/>
            <a:ext cx="157094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pPr>
              <a:defRPr/>
            </a:pPr>
            <a:fld id="{3C3A632B-FBDE-46D4-BF6F-6D14421E63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6325806" y="110863"/>
            <a:ext cx="6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1pPr>
    <a:lvl2pPr marL="119860" indent="-118241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2pPr>
    <a:lvl3pPr marL="306129" indent="-184649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3pPr>
    <a:lvl4pPr marL="435707" indent="-127959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4pPr>
    <a:lvl5pPr marL="553946" indent="-116620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5pPr>
    <a:lvl6pPr marL="2332406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887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5368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1849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1" Type="http://schemas.openxmlformats.org/officeDocument/2006/relationships/tags" Target="../tags/tag40.xml"/><Relationship Id="rId12" Type="http://schemas.openxmlformats.org/officeDocument/2006/relationships/tags" Target="../tags/tag41.xml"/><Relationship Id="rId13" Type="http://schemas.openxmlformats.org/officeDocument/2006/relationships/slideMaster" Target="../slideMasters/slideMaster1.xml"/><Relationship Id="rId14" Type="http://schemas.openxmlformats.org/officeDocument/2006/relationships/oleObject" Target="../embeddings/oleObject2.bin"/><Relationship Id="rId15" Type="http://schemas.openxmlformats.org/officeDocument/2006/relationships/image" Target="../media/image1.emf"/><Relationship Id="rId16" Type="http://schemas.openxmlformats.org/officeDocument/2006/relationships/image" Target="../media/image3.jpeg"/><Relationship Id="rId1" Type="http://schemas.openxmlformats.org/officeDocument/2006/relationships/vmlDrawing" Target="../drawings/vmlDrawing2.vml"/><Relationship Id="rId2" Type="http://schemas.openxmlformats.org/officeDocument/2006/relationships/tags" Target="../tags/tag31.xml"/><Relationship Id="rId3" Type="http://schemas.openxmlformats.org/officeDocument/2006/relationships/tags" Target="../tags/tag32.xml"/><Relationship Id="rId4" Type="http://schemas.openxmlformats.org/officeDocument/2006/relationships/tags" Target="../tags/tag33.xml"/><Relationship Id="rId5" Type="http://schemas.openxmlformats.org/officeDocument/2006/relationships/tags" Target="../tags/tag34.xml"/><Relationship Id="rId6" Type="http://schemas.openxmlformats.org/officeDocument/2006/relationships/tags" Target="../tags/tag35.xml"/><Relationship Id="rId7" Type="http://schemas.openxmlformats.org/officeDocument/2006/relationships/tags" Target="../tags/tag36.xml"/><Relationship Id="rId8" Type="http://schemas.openxmlformats.org/officeDocument/2006/relationships/tags" Target="../tags/tag37.xml"/><Relationship Id="rId9" Type="http://schemas.openxmlformats.org/officeDocument/2006/relationships/tags" Target="../tags/tag38.xml"/><Relationship Id="rId10" Type="http://schemas.openxmlformats.org/officeDocument/2006/relationships/tags" Target="../tags/tag3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4" Type="http://schemas.openxmlformats.org/officeDocument/2006/relationships/slideMaster" Target="../slideMasters/slideMaster1.xml"/><Relationship Id="rId5" Type="http://schemas.openxmlformats.org/officeDocument/2006/relationships/oleObject" Target="../embeddings/oleObject3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2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11" Type="http://schemas.openxmlformats.org/officeDocument/2006/relationships/tags" Target="../tags/tag82.xml"/><Relationship Id="rId12" Type="http://schemas.openxmlformats.org/officeDocument/2006/relationships/tags" Target="../tags/tag83.xml"/><Relationship Id="rId13" Type="http://schemas.openxmlformats.org/officeDocument/2006/relationships/slideMaster" Target="../slideMasters/slideMaster2.xml"/><Relationship Id="rId14" Type="http://schemas.openxmlformats.org/officeDocument/2006/relationships/oleObject" Target="../embeddings/oleObject5.bin"/><Relationship Id="rId15" Type="http://schemas.openxmlformats.org/officeDocument/2006/relationships/image" Target="../media/image1.emf"/><Relationship Id="rId16" Type="http://schemas.openxmlformats.org/officeDocument/2006/relationships/image" Target="../media/image3.jpeg"/><Relationship Id="rId1" Type="http://schemas.openxmlformats.org/officeDocument/2006/relationships/vmlDrawing" Target="../drawings/vmlDrawing5.vml"/><Relationship Id="rId2" Type="http://schemas.openxmlformats.org/officeDocument/2006/relationships/tags" Target="../tags/tag73.xml"/><Relationship Id="rId3" Type="http://schemas.openxmlformats.org/officeDocument/2006/relationships/tags" Target="../tags/tag74.xml"/><Relationship Id="rId4" Type="http://schemas.openxmlformats.org/officeDocument/2006/relationships/tags" Target="../tags/tag75.xml"/><Relationship Id="rId5" Type="http://schemas.openxmlformats.org/officeDocument/2006/relationships/tags" Target="../tags/tag76.xml"/><Relationship Id="rId6" Type="http://schemas.openxmlformats.org/officeDocument/2006/relationships/tags" Target="../tags/tag77.xml"/><Relationship Id="rId7" Type="http://schemas.openxmlformats.org/officeDocument/2006/relationships/tags" Target="../tags/tag78.xml"/><Relationship Id="rId8" Type="http://schemas.openxmlformats.org/officeDocument/2006/relationships/tags" Target="../tags/tag79.xml"/><Relationship Id="rId9" Type="http://schemas.openxmlformats.org/officeDocument/2006/relationships/tags" Target="../tags/tag80.xml"/><Relationship Id="rId10" Type="http://schemas.openxmlformats.org/officeDocument/2006/relationships/tags" Target="../tags/tag8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4" Type="http://schemas.openxmlformats.org/officeDocument/2006/relationships/slideMaster" Target="../slideMasters/slideMaster2.xml"/><Relationship Id="rId5" Type="http://schemas.openxmlformats.org/officeDocument/2006/relationships/oleObject" Target="../embeddings/oleObject6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6.vml"/><Relationship Id="rId2" Type="http://schemas.openxmlformats.org/officeDocument/2006/relationships/tags" Target="../tags/tag8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4229606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103" name="think-cell Slide" r:id="rId14" imgW="360" imgH="360" progId="">
                  <p:embed/>
                </p:oleObj>
              </mc:Choice>
              <mc:Fallback>
                <p:oleObj name="think-cell Slide" r:id="rId14" imgW="360" imgH="360" progId="">
                  <p:embed/>
                  <p:pic>
                    <p:nvPicPr>
                      <p:cNvPr id="0" name="Pictur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Working Draft Text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48385" y="277017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="1" baseline="0" noProof="0" dirty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WORKING DRAFT</a:t>
            </a:r>
          </a:p>
        </p:txBody>
      </p:sp>
      <p:sp>
        <p:nvSpPr>
          <p:cNvPr id="6" name="Working Draft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385" y="435752"/>
            <a:ext cx="29815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aseline="0" noProof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Last Modified 26.09.2013 12:49 W. Europe Standard Time</a:t>
            </a:r>
            <a:endParaRPr lang="en-US" sz="900" baseline="0" noProof="0" dirty="0" smtClean="0"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sp>
        <p:nvSpPr>
          <p:cNvPr id="7" name="Printed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385" y="596108"/>
            <a:ext cx="26609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aseline="0" noProof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Printed 19.09.2013 18:44 W. Europe Standard Time</a:t>
            </a:r>
            <a:endParaRPr lang="en-US" sz="900" baseline="0" noProof="0" dirty="0" smtClean="0"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grpSp>
        <p:nvGrpSpPr>
          <p:cNvPr id="8" name="McK Title Elements" hidden="1"/>
          <p:cNvGrpSpPr>
            <a:grpSpLocks/>
          </p:cNvGrpSpPr>
          <p:nvPr userDrawn="1">
            <p:custDataLst>
              <p:tags r:id="rId6"/>
            </p:custDataLst>
          </p:nvPr>
        </p:nvGrpSpPr>
        <p:grpSpPr bwMode="auto">
          <a:xfrm>
            <a:off x="548385" y="5441965"/>
            <a:ext cx="5036084" cy="607404"/>
            <a:chOff x="1663" y="3071"/>
            <a:chExt cx="3109" cy="37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071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baseline="0" noProof="0" dirty="0" smtClean="0"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baseline="0" noProof="0" dirty="0" smtClean="0"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 userDrawn="1">
            <p:ph type="ctrTitle"/>
            <p:custDataLst>
              <p:tags r:id="rId7"/>
            </p:custDataLst>
          </p:nvPr>
        </p:nvSpPr>
        <p:spPr bwMode="auto">
          <a:xfrm>
            <a:off x="548385" y="2834237"/>
            <a:ext cx="6299200" cy="507831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3300" b="1" baseline="0"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 userDrawn="1">
            <p:ph type="subTitle" idx="1"/>
            <p:custDataLst>
              <p:tags r:id="rId8"/>
            </p:custDataLst>
          </p:nvPr>
        </p:nvSpPr>
        <p:spPr bwMode="auto">
          <a:xfrm>
            <a:off x="548385" y="3513682"/>
            <a:ext cx="6299200" cy="369332"/>
          </a:xfrm>
        </p:spPr>
        <p:txBody>
          <a:bodyPr>
            <a:spAutoFit/>
          </a:bodyPr>
          <a:lstStyle>
            <a:lvl1pPr>
              <a:defRPr sz="2400" baseline="0">
                <a:latin typeface="Arial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20" name="Line 4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548385" y="3427875"/>
            <a:ext cx="62992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800" dirty="0">
              <a:latin typeface="Arial"/>
              <a:sym typeface="Arial"/>
            </a:endParaRPr>
          </a:p>
        </p:txBody>
      </p:sp>
      <p:sp>
        <p:nvSpPr>
          <p:cNvPr id="23" name="doc id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8298443" y="18205"/>
            <a:ext cx="67061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526"/>
            <a:endParaRPr lang="en-US" sz="800" baseline="0" noProof="0" dirty="0">
              <a:solidFill>
                <a:srgbClr val="000000"/>
              </a:solidFill>
              <a:latin typeface="Arial"/>
              <a:ea typeface="+mn-ea"/>
              <a:sym typeface="Arial"/>
            </a:endParaRPr>
          </a:p>
        </p:txBody>
      </p:sp>
      <p:sp>
        <p:nvSpPr>
          <p:cNvPr id="25" name="SlideBottomBar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baseline="0" noProof="0" dirty="0">
              <a:latin typeface="Arial"/>
              <a:ea typeface="+mn-ea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4" b="27059"/>
          <a:stretch/>
        </p:blipFill>
        <p:spPr>
          <a:xfrm>
            <a:off x="7445057" y="168824"/>
            <a:ext cx="1524000" cy="67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262689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2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755913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03" name="think-cell Slide" r:id="rId14" imgW="360" imgH="360" progId="TCLayout.ActiveDocument.1">
                  <p:embed/>
                </p:oleObj>
              </mc:Choice>
              <mc:Fallback>
                <p:oleObj name="think-cell Slide" r:id="rId14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Working Draft Text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48385" y="277017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="1" dirty="0" smtClean="0">
                <a:solidFill>
                  <a:srgbClr val="000000"/>
                </a:solidFill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WORKING DRAFT</a:t>
            </a:r>
          </a:p>
        </p:txBody>
      </p:sp>
      <p:sp>
        <p:nvSpPr>
          <p:cNvPr id="6" name="Working Draft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385" y="435752"/>
            <a:ext cx="29815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solidFill>
                  <a:srgbClr val="000000"/>
                </a:solidFill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Last Modified 04.10.2013 16:12 W. Europe Standard Time</a:t>
            </a:r>
            <a:endParaRPr lang="en-US" sz="900" dirty="0" smtClean="0">
              <a:solidFill>
                <a:srgbClr val="000000"/>
              </a:solidFill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sp>
        <p:nvSpPr>
          <p:cNvPr id="7" name="Printed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385" y="596108"/>
            <a:ext cx="26609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solidFill>
                  <a:srgbClr val="000000"/>
                </a:solidFill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Printed 20.09.2013 08:47 W. Europe Standard Time</a:t>
            </a:r>
            <a:endParaRPr lang="en-US" sz="900" dirty="0" smtClean="0">
              <a:solidFill>
                <a:srgbClr val="000000"/>
              </a:solidFill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grpSp>
        <p:nvGrpSpPr>
          <p:cNvPr id="8" name="McK Title Elements" hidden="1"/>
          <p:cNvGrpSpPr>
            <a:grpSpLocks/>
          </p:cNvGrpSpPr>
          <p:nvPr userDrawn="1">
            <p:custDataLst>
              <p:tags r:id="rId6"/>
            </p:custDataLst>
          </p:nvPr>
        </p:nvGrpSpPr>
        <p:grpSpPr bwMode="auto">
          <a:xfrm>
            <a:off x="548385" y="5441965"/>
            <a:ext cx="5036084" cy="607404"/>
            <a:chOff x="1663" y="3071"/>
            <a:chExt cx="3109" cy="37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071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Arial"/>
                  <a:ea typeface="ＭＳ Ｐゴシック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Arial"/>
                  <a:ea typeface="ＭＳ Ｐゴシック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 userDrawn="1">
            <p:ph type="ctrTitle"/>
            <p:custDataLst>
              <p:tags r:id="rId7"/>
            </p:custDataLst>
          </p:nvPr>
        </p:nvSpPr>
        <p:spPr bwMode="auto">
          <a:xfrm>
            <a:off x="548385" y="2834237"/>
            <a:ext cx="6299200" cy="507831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3300" b="1" baseline="0"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 userDrawn="1">
            <p:ph type="subTitle" idx="1"/>
            <p:custDataLst>
              <p:tags r:id="rId8"/>
            </p:custDataLst>
          </p:nvPr>
        </p:nvSpPr>
        <p:spPr bwMode="auto">
          <a:xfrm>
            <a:off x="548385" y="3513682"/>
            <a:ext cx="6299200" cy="369332"/>
          </a:xfrm>
        </p:spPr>
        <p:txBody>
          <a:bodyPr>
            <a:spAutoFit/>
          </a:bodyPr>
          <a:lstStyle>
            <a:lvl1pPr>
              <a:defRPr sz="2400" baseline="0">
                <a:latin typeface="Arial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20" name="Line 4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548385" y="3427875"/>
            <a:ext cx="62992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800" dirty="0">
              <a:solidFill>
                <a:srgbClr val="000000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23" name="doc id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8298443" y="18205"/>
            <a:ext cx="67061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526"/>
            <a:endParaRPr lang="en-US" sz="800" dirty="0">
              <a:solidFill>
                <a:srgbClr val="000000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25" name="SlideBottomBar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dirty="0">
              <a:solidFill>
                <a:srgbClr val="000000"/>
              </a:solidFill>
              <a:latin typeface="Arial"/>
              <a:ea typeface="ＭＳ Ｐゴシック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4" b="27059"/>
          <a:stretch/>
        </p:blipFill>
        <p:spPr>
          <a:xfrm>
            <a:off x="7445057" y="168824"/>
            <a:ext cx="1524000" cy="67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77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8168009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27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4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tags" Target="../tags/tag17.xml"/><Relationship Id="rId21" Type="http://schemas.openxmlformats.org/officeDocument/2006/relationships/tags" Target="../tags/tag18.xml"/><Relationship Id="rId22" Type="http://schemas.openxmlformats.org/officeDocument/2006/relationships/tags" Target="../tags/tag19.xml"/><Relationship Id="rId23" Type="http://schemas.openxmlformats.org/officeDocument/2006/relationships/tags" Target="../tags/tag20.xml"/><Relationship Id="rId24" Type="http://schemas.openxmlformats.org/officeDocument/2006/relationships/tags" Target="../tags/tag21.xml"/><Relationship Id="rId25" Type="http://schemas.openxmlformats.org/officeDocument/2006/relationships/tags" Target="../tags/tag22.xml"/><Relationship Id="rId26" Type="http://schemas.openxmlformats.org/officeDocument/2006/relationships/tags" Target="../tags/tag23.xml"/><Relationship Id="rId27" Type="http://schemas.openxmlformats.org/officeDocument/2006/relationships/tags" Target="../tags/tag24.xml"/><Relationship Id="rId28" Type="http://schemas.openxmlformats.org/officeDocument/2006/relationships/tags" Target="../tags/tag25.xml"/><Relationship Id="rId29" Type="http://schemas.openxmlformats.org/officeDocument/2006/relationships/tags" Target="../tags/tag26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vmlDrawing" Target="../drawings/vmlDrawing1.vml"/><Relationship Id="rId5" Type="http://schemas.openxmlformats.org/officeDocument/2006/relationships/tags" Target="../tags/tag2.xml"/><Relationship Id="rId30" Type="http://schemas.openxmlformats.org/officeDocument/2006/relationships/tags" Target="../tags/tag27.xml"/><Relationship Id="rId31" Type="http://schemas.openxmlformats.org/officeDocument/2006/relationships/tags" Target="../tags/tag28.xml"/><Relationship Id="rId32" Type="http://schemas.openxmlformats.org/officeDocument/2006/relationships/tags" Target="../tags/tag29.xml"/><Relationship Id="rId9" Type="http://schemas.openxmlformats.org/officeDocument/2006/relationships/tags" Target="../tags/tag6.xml"/><Relationship Id="rId6" Type="http://schemas.openxmlformats.org/officeDocument/2006/relationships/tags" Target="../tags/tag3.xml"/><Relationship Id="rId7" Type="http://schemas.openxmlformats.org/officeDocument/2006/relationships/tags" Target="../tags/tag4.xml"/><Relationship Id="rId8" Type="http://schemas.openxmlformats.org/officeDocument/2006/relationships/tags" Target="../tags/tag5.xml"/><Relationship Id="rId33" Type="http://schemas.openxmlformats.org/officeDocument/2006/relationships/tags" Target="../tags/tag30.xml"/><Relationship Id="rId34" Type="http://schemas.openxmlformats.org/officeDocument/2006/relationships/oleObject" Target="../embeddings/oleObject1.bin"/><Relationship Id="rId35" Type="http://schemas.openxmlformats.org/officeDocument/2006/relationships/image" Target="../media/image1.emf"/><Relationship Id="rId36" Type="http://schemas.openxmlformats.org/officeDocument/2006/relationships/image" Target="../media/image2.emf"/><Relationship Id="rId10" Type="http://schemas.openxmlformats.org/officeDocument/2006/relationships/tags" Target="../tags/tag7.xml"/><Relationship Id="rId11" Type="http://schemas.openxmlformats.org/officeDocument/2006/relationships/tags" Target="../tags/tag8.xml"/><Relationship Id="rId12" Type="http://schemas.openxmlformats.org/officeDocument/2006/relationships/tags" Target="../tags/tag9.xml"/><Relationship Id="rId13" Type="http://schemas.openxmlformats.org/officeDocument/2006/relationships/tags" Target="../tags/tag10.xml"/><Relationship Id="rId14" Type="http://schemas.openxmlformats.org/officeDocument/2006/relationships/tags" Target="../tags/tag11.xml"/><Relationship Id="rId15" Type="http://schemas.openxmlformats.org/officeDocument/2006/relationships/tags" Target="../tags/tag12.xml"/><Relationship Id="rId16" Type="http://schemas.openxmlformats.org/officeDocument/2006/relationships/tags" Target="../tags/tag13.xml"/><Relationship Id="rId17" Type="http://schemas.openxmlformats.org/officeDocument/2006/relationships/tags" Target="../tags/tag14.xml"/><Relationship Id="rId18" Type="http://schemas.openxmlformats.org/officeDocument/2006/relationships/tags" Target="../tags/tag15.xml"/><Relationship Id="rId19" Type="http://schemas.openxmlformats.org/officeDocument/2006/relationships/tags" Target="../tags/tag16.xml"/></Relationships>
</file>

<file path=ppt/slideMasters/_rels/slideMaster2.xml.rels><?xml version="1.0" encoding="UTF-8" standalone="yes"?>
<Relationships xmlns="http://schemas.openxmlformats.org/package/2006/relationships"><Relationship Id="rId20" Type="http://schemas.openxmlformats.org/officeDocument/2006/relationships/tags" Target="../tags/tag59.xml"/><Relationship Id="rId21" Type="http://schemas.openxmlformats.org/officeDocument/2006/relationships/tags" Target="../tags/tag60.xml"/><Relationship Id="rId22" Type="http://schemas.openxmlformats.org/officeDocument/2006/relationships/tags" Target="../tags/tag61.xml"/><Relationship Id="rId23" Type="http://schemas.openxmlformats.org/officeDocument/2006/relationships/tags" Target="../tags/tag62.xml"/><Relationship Id="rId24" Type="http://schemas.openxmlformats.org/officeDocument/2006/relationships/tags" Target="../tags/tag63.xml"/><Relationship Id="rId25" Type="http://schemas.openxmlformats.org/officeDocument/2006/relationships/tags" Target="../tags/tag64.xml"/><Relationship Id="rId26" Type="http://schemas.openxmlformats.org/officeDocument/2006/relationships/tags" Target="../tags/tag65.xml"/><Relationship Id="rId27" Type="http://schemas.openxmlformats.org/officeDocument/2006/relationships/tags" Target="../tags/tag66.xml"/><Relationship Id="rId28" Type="http://schemas.openxmlformats.org/officeDocument/2006/relationships/tags" Target="../tags/tag67.xml"/><Relationship Id="rId29" Type="http://schemas.openxmlformats.org/officeDocument/2006/relationships/tags" Target="../tags/tag68.xml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vmlDrawing" Target="../drawings/vmlDrawing4.vml"/><Relationship Id="rId5" Type="http://schemas.openxmlformats.org/officeDocument/2006/relationships/tags" Target="../tags/tag44.xml"/><Relationship Id="rId30" Type="http://schemas.openxmlformats.org/officeDocument/2006/relationships/tags" Target="../tags/tag69.xml"/><Relationship Id="rId31" Type="http://schemas.openxmlformats.org/officeDocument/2006/relationships/tags" Target="../tags/tag70.xml"/><Relationship Id="rId32" Type="http://schemas.openxmlformats.org/officeDocument/2006/relationships/tags" Target="../tags/tag71.xml"/><Relationship Id="rId9" Type="http://schemas.openxmlformats.org/officeDocument/2006/relationships/tags" Target="../tags/tag48.xml"/><Relationship Id="rId6" Type="http://schemas.openxmlformats.org/officeDocument/2006/relationships/tags" Target="../tags/tag45.xml"/><Relationship Id="rId7" Type="http://schemas.openxmlformats.org/officeDocument/2006/relationships/tags" Target="../tags/tag46.xml"/><Relationship Id="rId8" Type="http://schemas.openxmlformats.org/officeDocument/2006/relationships/tags" Target="../tags/tag47.xml"/><Relationship Id="rId33" Type="http://schemas.openxmlformats.org/officeDocument/2006/relationships/tags" Target="../tags/tag72.xml"/><Relationship Id="rId34" Type="http://schemas.openxmlformats.org/officeDocument/2006/relationships/oleObject" Target="../embeddings/oleObject4.bin"/><Relationship Id="rId35" Type="http://schemas.openxmlformats.org/officeDocument/2006/relationships/image" Target="../media/image1.emf"/><Relationship Id="rId10" Type="http://schemas.openxmlformats.org/officeDocument/2006/relationships/tags" Target="../tags/tag49.xml"/><Relationship Id="rId11" Type="http://schemas.openxmlformats.org/officeDocument/2006/relationships/tags" Target="../tags/tag50.xml"/><Relationship Id="rId12" Type="http://schemas.openxmlformats.org/officeDocument/2006/relationships/tags" Target="../tags/tag51.xml"/><Relationship Id="rId13" Type="http://schemas.openxmlformats.org/officeDocument/2006/relationships/tags" Target="../tags/tag52.xml"/><Relationship Id="rId14" Type="http://schemas.openxmlformats.org/officeDocument/2006/relationships/tags" Target="../tags/tag53.xml"/><Relationship Id="rId15" Type="http://schemas.openxmlformats.org/officeDocument/2006/relationships/tags" Target="../tags/tag54.xml"/><Relationship Id="rId16" Type="http://schemas.openxmlformats.org/officeDocument/2006/relationships/tags" Target="../tags/tag55.xml"/><Relationship Id="rId17" Type="http://schemas.openxmlformats.org/officeDocument/2006/relationships/tags" Target="../tags/tag56.xml"/><Relationship Id="rId18" Type="http://schemas.openxmlformats.org/officeDocument/2006/relationships/tags" Target="../tags/tag57.xml"/><Relationship Id="rId19" Type="http://schemas.openxmlformats.org/officeDocument/2006/relationships/tags" Target="../tags/tag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738465899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266" name="think-cell Slide" r:id="rId34" imgW="360" imgH="360" progId="">
                  <p:embed/>
                </p:oleObj>
              </mc:Choice>
              <mc:Fallback>
                <p:oleObj name="think-cell Slide" r:id="rId34" imgW="360" imgH="360" progId="">
                  <p:embed/>
                  <p:pic>
                    <p:nvPicPr>
                      <p:cNvPr id="0" name="Picture 2591"/>
                      <p:cNvPicPr>
                        <a:picLocks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SlideBottomBar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baseline="0" noProof="0" dirty="0">
              <a:latin typeface="Arial"/>
              <a:ea typeface="+mn-ea"/>
              <a:sym typeface="Arial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1482155" y="2866972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174944" y="524517"/>
            <a:ext cx="721883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74944" y="0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Arial" pitchFamily="34" charset="0"/>
                <a:ea typeface="+mj-ea"/>
                <a:cs typeface="Arial" pitchFamily="34" charset="0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74944" y="934008"/>
            <a:ext cx="8794113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74944" y="6396370"/>
            <a:ext cx="8794112" cy="422753"/>
            <a:chOff x="75" y="3949"/>
            <a:chExt cx="5385" cy="261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949"/>
              <a:ext cx="5385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4138" indent="-84138">
                <a:defRPr/>
              </a:pPr>
              <a:r>
                <a:rPr lang="en-US" sz="1000" baseline="0" noProof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115"/>
              <a:ext cx="4789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55613" indent="-455613" defTabSz="913526">
                <a:tabLst>
                  <a:tab pos="625214" algn="l"/>
                </a:tabLst>
              </a:pPr>
              <a:r>
                <a:rPr lang="en-US" sz="1000" baseline="0" noProof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Source: Source</a:t>
              </a:r>
              <a:endParaRPr lang="en-US" sz="1000" baseline="0" noProof="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482155" y="22854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 dirty="0">
                  <a:latin typeface="Arial" pitchFamily="34" charset="0"/>
                  <a:ea typeface="+mn-ea"/>
                  <a:cs typeface="Arial" pitchFamily="34" charset="0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Arial" pitchFamily="34" charset="0"/>
                  <a:ea typeface="+mn-ea"/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23" name="Line 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74944" y="893540"/>
            <a:ext cx="8794113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/>
              <a:sym typeface="Arial"/>
            </a:endParaRPr>
          </a:p>
        </p:txBody>
      </p:sp>
      <p:grpSp>
        <p:nvGrpSpPr>
          <p:cNvPr id="26" name="LegendBoxes" hidden="1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8207850" y="991152"/>
            <a:ext cx="763588" cy="996951"/>
            <a:chOff x="4936" y="176"/>
            <a:chExt cx="481" cy="628"/>
          </a:xfrm>
        </p:grpSpPr>
        <p:sp>
          <p:nvSpPr>
            <p:cNvPr id="27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28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0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2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4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LegendLines" hidden="1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7899875" y="991152"/>
            <a:ext cx="1071563" cy="730251"/>
            <a:chOff x="4750" y="176"/>
            <a:chExt cx="675" cy="460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</p:grpSp>
      <p:grpSp>
        <p:nvGrpSpPr>
          <p:cNvPr id="42" name="McKSticker" hidden="1"/>
          <p:cNvGrpSpPr/>
          <p:nvPr>
            <p:custDataLst>
              <p:tags r:id="rId16"/>
            </p:custDataLst>
          </p:nvPr>
        </p:nvGrpSpPr>
        <p:grpSpPr bwMode="auto">
          <a:xfrm>
            <a:off x="7863314" y="991152"/>
            <a:ext cx="1108124" cy="212366"/>
            <a:chOff x="7632651" y="285750"/>
            <a:chExt cx="1108124" cy="212366"/>
          </a:xfrm>
        </p:grpSpPr>
        <p:sp>
          <p:nvSpPr>
            <p:cNvPr id="43" name="StickerRectangle"/>
            <p:cNvSpPr>
              <a:spLocks noChangeArrowheads="1"/>
            </p:cNvSpPr>
            <p:nvPr/>
          </p:nvSpPr>
          <p:spPr bwMode="auto">
            <a:xfrm>
              <a:off x="7632651" y="285750"/>
              <a:ext cx="1108124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 pitchFamily="34" charset="0"/>
                  <a:cs typeface="Arial" pitchFamily="34" charset="0"/>
                </a:rPr>
                <a:t>PRELIMINARY</a:t>
              </a:r>
            </a:p>
          </p:txBody>
        </p:sp>
        <p:cxnSp>
          <p:nvCxnSpPr>
            <p:cNvPr id="44" name="AutoShape 31"/>
            <p:cNvCxnSpPr>
              <a:cxnSpLocks noChangeShapeType="1"/>
              <a:stCxn id="43" idx="2"/>
              <a:endCxn id="43" idx="4"/>
            </p:cNvCxnSpPr>
            <p:nvPr/>
          </p:nvCxnSpPr>
          <p:spPr bwMode="auto">
            <a:xfrm>
              <a:off x="7632651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32"/>
            <p:cNvCxnSpPr>
              <a:cxnSpLocks noChangeShapeType="1"/>
              <a:stCxn id="43" idx="4"/>
              <a:endCxn id="43" idx="6"/>
            </p:cNvCxnSpPr>
            <p:nvPr/>
          </p:nvCxnSpPr>
          <p:spPr bwMode="auto">
            <a:xfrm>
              <a:off x="7632651" y="498116"/>
              <a:ext cx="1108124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LegendMoons" hidden="1"/>
          <p:cNvGrpSpPr/>
          <p:nvPr>
            <p:custDataLst>
              <p:tags r:id="rId17"/>
            </p:custDataLst>
          </p:nvPr>
        </p:nvGrpSpPr>
        <p:grpSpPr bwMode="auto">
          <a:xfrm>
            <a:off x="8141008" y="991152"/>
            <a:ext cx="830430" cy="1306516"/>
            <a:chOff x="6655594" y="273840"/>
            <a:chExt cx="830430" cy="1306516"/>
          </a:xfrm>
        </p:grpSpPr>
        <p:grpSp>
          <p:nvGrpSpPr>
            <p:cNvPr id="47" name="MoonLegend1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5" name="Oval 38"/>
              <p:cNvSpPr>
                <a:spLocks noChangeAspect="1"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Arc 39"/>
              <p:cNvSpPr>
                <a:spLocks noChangeAspect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MoonLegend2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3" name="Oval 41"/>
              <p:cNvSpPr>
                <a:spLocks noChangeAspect="1"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Arc 42"/>
              <p:cNvSpPr>
                <a:spLocks noChangeAspec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MoonLegend4"/>
            <p:cNvGrpSpPr>
              <a:grpSpLocks noChangeAspect="1"/>
            </p:cNvGrpSpPr>
            <p:nvPr>
              <p:custDataLst>
                <p:tags r:id="rId2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1" name="Oval 47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Arc 48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0" name="MoonLegend5"/>
            <p:cNvGrpSpPr>
              <a:grpSpLocks noChangeAspect="1"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9" name="Oval 50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5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2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3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4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5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grpSp>
          <p:nvGrpSpPr>
            <p:cNvPr id="56" name="MoonLegend3"/>
            <p:cNvGrpSpPr>
              <a:grpSpLocks noChangeAspect="1"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8" name="Slide Number"/>
          <p:cNvSpPr txBox="1">
            <a:spLocks/>
          </p:cNvSpPr>
          <p:nvPr userDrawn="1">
            <p:custDataLst>
              <p:tags r:id="rId18"/>
            </p:custDataLst>
          </p:nvPr>
        </p:nvSpPr>
        <p:spPr bwMode="auto">
          <a:xfrm>
            <a:off x="8811963" y="6666756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 algn="r"/>
            <a:fld id="{42C328C1-A84F-4A39-A664-DBA00541A8C6}" type="slidenum">
              <a:rPr lang="en-US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pPr lvl="0" algn="r"/>
              <a:t>‹#›</a:t>
            </a:fld>
            <a:endParaRPr lang="en-US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9" name="Picture 96"/>
          <p:cNvPicPr>
            <a:picLocks noChangeAspect="1" noChangeArrowheads="1"/>
          </p:cNvPicPr>
          <p:nvPr userDrawn="1"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638" y="189574"/>
            <a:ext cx="1522800" cy="643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00" b="0" baseline="0">
          <a:solidFill>
            <a:schemeClr val="tx2"/>
          </a:solidFill>
          <a:latin typeface="Arial"/>
          <a:ea typeface="Arial Unicode MS" pitchFamily="34" charset="-128"/>
          <a:cs typeface="Arial Unicode MS" pitchFamily="34" charset="-128"/>
          <a:sym typeface="Arial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260350" indent="-258763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465138" indent="-203200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3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690563" indent="-2254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865188" indent="-1746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639898067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34" imgW="360" imgH="360" progId="TCLayout.ActiveDocument.1">
                  <p:embed/>
                </p:oleObj>
              </mc:Choice>
              <mc:Fallback>
                <p:oleObj name="think-cell Slide" r:id="rId34" imgW="360" imgH="36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SlideBottomBar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dirty="0">
              <a:solidFill>
                <a:srgbClr val="000000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1482155" y="2866972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174944" y="524517"/>
            <a:ext cx="721883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74944" y="0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808080"/>
                </a:solidFill>
                <a:latin typeface="Arial" pitchFamily="34" charset="0"/>
                <a:ea typeface="ＭＳ Ｐゴシック"/>
                <a:cs typeface="Arial" pitchFamily="34" charset="0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74944" y="934008"/>
            <a:ext cx="8794113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 pitchFamily="34" charset="0"/>
                <a:ea typeface="ＭＳ Ｐゴシック"/>
                <a:cs typeface="Arial" pitchFamily="34" charset="0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74944" y="6396370"/>
            <a:ext cx="8794112" cy="422753"/>
            <a:chOff x="75" y="3949"/>
            <a:chExt cx="5385" cy="261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949"/>
              <a:ext cx="5385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4138" indent="-84138">
                <a:defRPr/>
              </a:pPr>
              <a:r>
                <a:rPr lang="en-US" sz="1000" dirty="0" smtClean="0">
                  <a:solidFill>
                    <a:srgbClr val="80808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115"/>
              <a:ext cx="4789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55613" indent="-455613" defTabSz="913526">
                <a:tabLst>
                  <a:tab pos="625214" algn="l"/>
                </a:tabLst>
              </a:pPr>
              <a:r>
                <a:rPr lang="en-US" sz="1000" dirty="0" smtClean="0">
                  <a:solidFill>
                    <a:srgbClr val="80808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Source: Source</a:t>
              </a:r>
              <a:endParaRPr lang="en-US" sz="1000" dirty="0">
                <a:solidFill>
                  <a:srgbClr val="80808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482155" y="22854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Title</a:t>
              </a:r>
            </a:p>
            <a:p>
              <a:r>
                <a:rPr lang="en-US" dirty="0">
                  <a:solidFill>
                    <a:srgbClr val="80808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23" name="Line 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74944" y="893540"/>
            <a:ext cx="8794113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  <a:ea typeface="ＭＳ Ｐゴシック"/>
              <a:sym typeface="Arial"/>
            </a:endParaRPr>
          </a:p>
        </p:txBody>
      </p:sp>
      <p:grpSp>
        <p:nvGrpSpPr>
          <p:cNvPr id="26" name="LegendBoxes" hidden="1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8207850" y="991152"/>
            <a:ext cx="763588" cy="996951"/>
            <a:chOff x="4936" y="176"/>
            <a:chExt cx="481" cy="628"/>
          </a:xfrm>
        </p:grpSpPr>
        <p:sp>
          <p:nvSpPr>
            <p:cNvPr id="27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28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29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30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31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32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33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34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</p:grpSp>
      <p:grpSp>
        <p:nvGrpSpPr>
          <p:cNvPr id="35" name="LegendLines" hidden="1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7899875" y="991152"/>
            <a:ext cx="1071563" cy="730251"/>
            <a:chOff x="4750" y="176"/>
            <a:chExt cx="675" cy="460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Arial" pitchFamily="34" charset="0"/>
                <a:ea typeface="ＭＳ Ｐゴシック"/>
                <a:cs typeface="Arial" pitchFamily="34" charset="0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</p:grpSp>
      <p:grpSp>
        <p:nvGrpSpPr>
          <p:cNvPr id="42" name="McKSticker" hidden="1"/>
          <p:cNvGrpSpPr/>
          <p:nvPr>
            <p:custDataLst>
              <p:tags r:id="rId16"/>
            </p:custDataLst>
          </p:nvPr>
        </p:nvGrpSpPr>
        <p:grpSpPr bwMode="auto">
          <a:xfrm>
            <a:off x="7863314" y="991152"/>
            <a:ext cx="1108124" cy="212366"/>
            <a:chOff x="7632651" y="285750"/>
            <a:chExt cx="1108124" cy="212366"/>
          </a:xfrm>
        </p:grpSpPr>
        <p:sp>
          <p:nvSpPr>
            <p:cNvPr id="43" name="StickerRectangle"/>
            <p:cNvSpPr>
              <a:spLocks noChangeArrowheads="1"/>
            </p:cNvSpPr>
            <p:nvPr/>
          </p:nvSpPr>
          <p:spPr bwMode="auto">
            <a:xfrm>
              <a:off x="7632651" y="285750"/>
              <a:ext cx="1108124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PRELIMINARY</a:t>
              </a:r>
            </a:p>
          </p:txBody>
        </p:sp>
        <p:cxnSp>
          <p:nvCxnSpPr>
            <p:cNvPr id="44" name="AutoShape 31"/>
            <p:cNvCxnSpPr>
              <a:cxnSpLocks noChangeShapeType="1"/>
              <a:stCxn id="43" idx="2"/>
              <a:endCxn id="43" idx="4"/>
            </p:cNvCxnSpPr>
            <p:nvPr/>
          </p:nvCxnSpPr>
          <p:spPr bwMode="auto">
            <a:xfrm>
              <a:off x="7632651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32"/>
            <p:cNvCxnSpPr>
              <a:cxnSpLocks noChangeShapeType="1"/>
              <a:stCxn id="43" idx="4"/>
              <a:endCxn id="43" idx="6"/>
            </p:cNvCxnSpPr>
            <p:nvPr/>
          </p:nvCxnSpPr>
          <p:spPr bwMode="auto">
            <a:xfrm>
              <a:off x="7632651" y="498116"/>
              <a:ext cx="1108124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LegendMoons" hidden="1"/>
          <p:cNvGrpSpPr/>
          <p:nvPr>
            <p:custDataLst>
              <p:tags r:id="rId17"/>
            </p:custDataLst>
          </p:nvPr>
        </p:nvGrpSpPr>
        <p:grpSpPr bwMode="auto">
          <a:xfrm>
            <a:off x="8141008" y="991152"/>
            <a:ext cx="830430" cy="1306516"/>
            <a:chOff x="6655594" y="273840"/>
            <a:chExt cx="830430" cy="1306516"/>
          </a:xfrm>
        </p:grpSpPr>
        <p:grpSp>
          <p:nvGrpSpPr>
            <p:cNvPr id="47" name="MoonLegend1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5" name="Oval 38"/>
              <p:cNvSpPr>
                <a:spLocks noChangeAspect="1"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  <p:sp>
            <p:nvSpPr>
              <p:cNvPr id="66" name="Arc 39"/>
              <p:cNvSpPr>
                <a:spLocks noChangeAspect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</p:grpSp>
        <p:grpSp>
          <p:nvGrpSpPr>
            <p:cNvPr id="48" name="MoonLegend2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3" name="Oval 41"/>
              <p:cNvSpPr>
                <a:spLocks noChangeAspect="1"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  <p:sp>
            <p:nvSpPr>
              <p:cNvPr id="64" name="Arc 42"/>
              <p:cNvSpPr>
                <a:spLocks noChangeAspec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</p:grpSp>
        <p:grpSp>
          <p:nvGrpSpPr>
            <p:cNvPr id="49" name="MoonLegend4"/>
            <p:cNvGrpSpPr>
              <a:grpSpLocks noChangeAspect="1"/>
            </p:cNvGrpSpPr>
            <p:nvPr>
              <p:custDataLst>
                <p:tags r:id="rId2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1" name="Oval 47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  <p:sp>
            <p:nvSpPr>
              <p:cNvPr id="62" name="Arc 48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</p:grpSp>
        <p:grpSp>
          <p:nvGrpSpPr>
            <p:cNvPr id="50" name="MoonLegend5"/>
            <p:cNvGrpSpPr>
              <a:grpSpLocks noChangeAspect="1"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9" name="Oval 50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  <p:sp>
            <p:nvSpPr>
              <p:cNvPr id="60" name="Oval 5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</p:grpSp>
        <p:sp>
          <p:nvSpPr>
            <p:cNvPr id="51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52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53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54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sp>
          <p:nvSpPr>
            <p:cNvPr id="55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rPr>
                <a:t>Legend</a:t>
              </a:r>
            </a:p>
          </p:txBody>
        </p:sp>
        <p:grpSp>
          <p:nvGrpSpPr>
            <p:cNvPr id="56" name="MoonLegend3"/>
            <p:cNvGrpSpPr>
              <a:grpSpLocks noChangeAspect="1"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Arial" pitchFamily="34" charset="0"/>
                  <a:ea typeface="ＭＳ Ｐゴシック"/>
                  <a:cs typeface="Arial" pitchFamily="34" charset="0"/>
                </a:endParaRPr>
              </a:p>
            </p:txBody>
          </p:sp>
        </p:grpSp>
      </p:grpSp>
      <p:sp>
        <p:nvSpPr>
          <p:cNvPr id="68" name="Slide Number"/>
          <p:cNvSpPr txBox="1">
            <a:spLocks/>
          </p:cNvSpPr>
          <p:nvPr userDrawn="1">
            <p:custDataLst>
              <p:tags r:id="rId18"/>
            </p:custDataLst>
          </p:nvPr>
        </p:nvSpPr>
        <p:spPr bwMode="auto">
          <a:xfrm>
            <a:off x="8811963" y="6666756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/>
            <a:fld id="{42C328C1-A84F-4A39-A664-DBA00541A8C6}" type="slidenum">
              <a:rPr lang="en-US" smtClean="0">
                <a:solidFill>
                  <a:srgbClr val="808080"/>
                </a:solidFill>
                <a:latin typeface="Arial" pitchFamily="34" charset="0"/>
                <a:ea typeface="ＭＳ Ｐゴシック"/>
                <a:cs typeface="Arial" pitchFamily="34" charset="0"/>
              </a:rPr>
              <a:pPr algn="r"/>
              <a:t>‹#›</a:t>
            </a:fld>
            <a:endParaRPr lang="en-US" dirty="0">
              <a:solidFill>
                <a:srgbClr val="808080"/>
              </a:solidFill>
              <a:latin typeface="Arial" pitchFamily="34" charset="0"/>
              <a:ea typeface="ＭＳ Ｐゴシック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51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00" b="0" baseline="0">
          <a:solidFill>
            <a:schemeClr val="tx2"/>
          </a:solidFill>
          <a:latin typeface="Arial"/>
          <a:ea typeface="Arial Unicode MS" pitchFamily="34" charset="-128"/>
          <a:cs typeface="Arial Unicode MS" pitchFamily="34" charset="-128"/>
          <a:sym typeface="Arial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260350" indent="-258763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465138" indent="-203200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3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690563" indent="-2254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865188" indent="-1746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86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tags" Target="../tags/tag87.xml"/><Relationship Id="rId2" Type="http://schemas.openxmlformats.org/officeDocument/2006/relationships/tags" Target="../tags/tag8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7.vml"/><Relationship Id="rId2" Type="http://schemas.openxmlformats.org/officeDocument/2006/relationships/tags" Target="../tags/tag89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20" Type="http://schemas.openxmlformats.org/officeDocument/2006/relationships/image" Target="../media/image6.emf"/><Relationship Id="rId21" Type="http://schemas.openxmlformats.org/officeDocument/2006/relationships/image" Target="../media/image7.emf"/><Relationship Id="rId10" Type="http://schemas.openxmlformats.org/officeDocument/2006/relationships/tags" Target="../tags/tag98.xml"/><Relationship Id="rId11" Type="http://schemas.openxmlformats.org/officeDocument/2006/relationships/tags" Target="../tags/tag99.xml"/><Relationship Id="rId12" Type="http://schemas.openxmlformats.org/officeDocument/2006/relationships/tags" Target="../tags/tag100.xml"/><Relationship Id="rId13" Type="http://schemas.openxmlformats.org/officeDocument/2006/relationships/tags" Target="../tags/tag101.xml"/><Relationship Id="rId14" Type="http://schemas.openxmlformats.org/officeDocument/2006/relationships/tags" Target="../tags/tag102.xml"/><Relationship Id="rId15" Type="http://schemas.openxmlformats.org/officeDocument/2006/relationships/tags" Target="../tags/tag103.xml"/><Relationship Id="rId16" Type="http://schemas.openxmlformats.org/officeDocument/2006/relationships/tags" Target="../tags/tag104.xml"/><Relationship Id="rId17" Type="http://schemas.openxmlformats.org/officeDocument/2006/relationships/tags" Target="../tags/tag105.xml"/><Relationship Id="rId18" Type="http://schemas.openxmlformats.org/officeDocument/2006/relationships/slideLayout" Target="../slideLayouts/slideLayout2.xml"/><Relationship Id="rId19" Type="http://schemas.openxmlformats.org/officeDocument/2006/relationships/oleObject" Target="../embeddings/oleObject8.bin"/><Relationship Id="rId1" Type="http://schemas.openxmlformats.org/officeDocument/2006/relationships/vmlDrawing" Target="../drawings/vmlDrawing8.vml"/><Relationship Id="rId2" Type="http://schemas.openxmlformats.org/officeDocument/2006/relationships/tags" Target="../tags/tag90.xml"/><Relationship Id="rId3" Type="http://schemas.openxmlformats.org/officeDocument/2006/relationships/tags" Target="../tags/tag91.xml"/><Relationship Id="rId4" Type="http://schemas.openxmlformats.org/officeDocument/2006/relationships/tags" Target="../tags/tag92.xml"/><Relationship Id="rId5" Type="http://schemas.openxmlformats.org/officeDocument/2006/relationships/tags" Target="../tags/tag93.xml"/><Relationship Id="rId6" Type="http://schemas.openxmlformats.org/officeDocument/2006/relationships/tags" Target="../tags/tag94.xml"/><Relationship Id="rId7" Type="http://schemas.openxmlformats.org/officeDocument/2006/relationships/tags" Target="../tags/tag95.xml"/><Relationship Id="rId8" Type="http://schemas.openxmlformats.org/officeDocument/2006/relationships/tags" Target="../tags/tag9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9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9.vml"/><Relationship Id="rId2" Type="http://schemas.openxmlformats.org/officeDocument/2006/relationships/tags" Target="../tags/tag106.xml"/></Relationships>
</file>

<file path=ppt/slides/_rels/slide7.xml.rels><?xml version="1.0" encoding="UTF-8" standalone="yes"?>
<Relationships xmlns="http://schemas.openxmlformats.org/package/2006/relationships"><Relationship Id="rId20" Type="http://schemas.openxmlformats.org/officeDocument/2006/relationships/tags" Target="../tags/tag126.xml"/><Relationship Id="rId21" Type="http://schemas.openxmlformats.org/officeDocument/2006/relationships/tags" Target="../tags/tag127.xml"/><Relationship Id="rId22" Type="http://schemas.openxmlformats.org/officeDocument/2006/relationships/tags" Target="../tags/tag128.xml"/><Relationship Id="rId23" Type="http://schemas.openxmlformats.org/officeDocument/2006/relationships/tags" Target="../tags/tag129.xml"/><Relationship Id="rId24" Type="http://schemas.openxmlformats.org/officeDocument/2006/relationships/tags" Target="../tags/tag130.xml"/><Relationship Id="rId25" Type="http://schemas.openxmlformats.org/officeDocument/2006/relationships/tags" Target="../tags/tag131.xml"/><Relationship Id="rId26" Type="http://schemas.openxmlformats.org/officeDocument/2006/relationships/tags" Target="../tags/tag132.xml"/><Relationship Id="rId27" Type="http://schemas.openxmlformats.org/officeDocument/2006/relationships/tags" Target="../tags/tag133.xml"/><Relationship Id="rId28" Type="http://schemas.openxmlformats.org/officeDocument/2006/relationships/tags" Target="../tags/tag134.xml"/><Relationship Id="rId29" Type="http://schemas.openxmlformats.org/officeDocument/2006/relationships/tags" Target="../tags/tag135.xml"/><Relationship Id="rId1" Type="http://schemas.openxmlformats.org/officeDocument/2006/relationships/vmlDrawing" Target="../drawings/vmlDrawing10.vml"/><Relationship Id="rId2" Type="http://schemas.openxmlformats.org/officeDocument/2006/relationships/tags" Target="../tags/tag108.xml"/><Relationship Id="rId3" Type="http://schemas.openxmlformats.org/officeDocument/2006/relationships/tags" Target="../tags/tag109.xml"/><Relationship Id="rId4" Type="http://schemas.openxmlformats.org/officeDocument/2006/relationships/tags" Target="../tags/tag110.xml"/><Relationship Id="rId5" Type="http://schemas.openxmlformats.org/officeDocument/2006/relationships/tags" Target="../tags/tag111.xml"/><Relationship Id="rId30" Type="http://schemas.openxmlformats.org/officeDocument/2006/relationships/tags" Target="../tags/tag136.xml"/><Relationship Id="rId31" Type="http://schemas.openxmlformats.org/officeDocument/2006/relationships/tags" Target="../tags/tag137.xml"/><Relationship Id="rId32" Type="http://schemas.openxmlformats.org/officeDocument/2006/relationships/slideLayout" Target="../slideLayouts/slideLayout2.xml"/><Relationship Id="rId9" Type="http://schemas.openxmlformats.org/officeDocument/2006/relationships/tags" Target="../tags/tag115.xml"/><Relationship Id="rId6" Type="http://schemas.openxmlformats.org/officeDocument/2006/relationships/tags" Target="../tags/tag112.xml"/><Relationship Id="rId7" Type="http://schemas.openxmlformats.org/officeDocument/2006/relationships/tags" Target="../tags/tag113.xml"/><Relationship Id="rId8" Type="http://schemas.openxmlformats.org/officeDocument/2006/relationships/tags" Target="../tags/tag114.xml"/><Relationship Id="rId33" Type="http://schemas.openxmlformats.org/officeDocument/2006/relationships/oleObject" Target="../embeddings/oleObject10.bin"/><Relationship Id="rId34" Type="http://schemas.openxmlformats.org/officeDocument/2006/relationships/image" Target="../media/image8.emf"/><Relationship Id="rId35" Type="http://schemas.openxmlformats.org/officeDocument/2006/relationships/oleObject" Target="../embeddings/oleObject11.bin"/><Relationship Id="rId36" Type="http://schemas.openxmlformats.org/officeDocument/2006/relationships/image" Target="../media/image9.emf"/><Relationship Id="rId10" Type="http://schemas.openxmlformats.org/officeDocument/2006/relationships/tags" Target="../tags/tag116.xml"/><Relationship Id="rId11" Type="http://schemas.openxmlformats.org/officeDocument/2006/relationships/tags" Target="../tags/tag117.xml"/><Relationship Id="rId12" Type="http://schemas.openxmlformats.org/officeDocument/2006/relationships/tags" Target="../tags/tag118.xml"/><Relationship Id="rId13" Type="http://schemas.openxmlformats.org/officeDocument/2006/relationships/tags" Target="../tags/tag119.xml"/><Relationship Id="rId14" Type="http://schemas.openxmlformats.org/officeDocument/2006/relationships/tags" Target="../tags/tag120.xml"/><Relationship Id="rId15" Type="http://schemas.openxmlformats.org/officeDocument/2006/relationships/tags" Target="../tags/tag121.xml"/><Relationship Id="rId16" Type="http://schemas.openxmlformats.org/officeDocument/2006/relationships/tags" Target="../tags/tag122.xml"/><Relationship Id="rId17" Type="http://schemas.openxmlformats.org/officeDocument/2006/relationships/tags" Target="../tags/tag123.xml"/><Relationship Id="rId18" Type="http://schemas.openxmlformats.org/officeDocument/2006/relationships/tags" Target="../tags/tag124.xml"/><Relationship Id="rId19" Type="http://schemas.openxmlformats.org/officeDocument/2006/relationships/tags" Target="../tags/tag125.xml"/></Relationships>
</file>

<file path=ppt/slides/_rels/slide8.xml.rels><?xml version="1.0" encoding="UTF-8" standalone="yes"?>
<Relationships xmlns="http://schemas.openxmlformats.org/package/2006/relationships"><Relationship Id="rId20" Type="http://schemas.openxmlformats.org/officeDocument/2006/relationships/tags" Target="../tags/tag156.xml"/><Relationship Id="rId21" Type="http://schemas.openxmlformats.org/officeDocument/2006/relationships/tags" Target="../tags/tag157.xml"/><Relationship Id="rId22" Type="http://schemas.openxmlformats.org/officeDocument/2006/relationships/tags" Target="../tags/tag158.xml"/><Relationship Id="rId23" Type="http://schemas.openxmlformats.org/officeDocument/2006/relationships/tags" Target="../tags/tag159.xml"/><Relationship Id="rId24" Type="http://schemas.openxmlformats.org/officeDocument/2006/relationships/tags" Target="../tags/tag160.xml"/><Relationship Id="rId25" Type="http://schemas.openxmlformats.org/officeDocument/2006/relationships/tags" Target="../tags/tag161.xml"/><Relationship Id="rId26" Type="http://schemas.openxmlformats.org/officeDocument/2006/relationships/tags" Target="../tags/tag162.xml"/><Relationship Id="rId27" Type="http://schemas.openxmlformats.org/officeDocument/2006/relationships/tags" Target="../tags/tag163.xml"/><Relationship Id="rId28" Type="http://schemas.openxmlformats.org/officeDocument/2006/relationships/tags" Target="../tags/tag164.xml"/><Relationship Id="rId29" Type="http://schemas.openxmlformats.org/officeDocument/2006/relationships/tags" Target="../tags/tag165.xml"/><Relationship Id="rId1" Type="http://schemas.openxmlformats.org/officeDocument/2006/relationships/vmlDrawing" Target="../drawings/vmlDrawing11.vml"/><Relationship Id="rId2" Type="http://schemas.openxmlformats.org/officeDocument/2006/relationships/tags" Target="../tags/tag138.xml"/><Relationship Id="rId3" Type="http://schemas.openxmlformats.org/officeDocument/2006/relationships/tags" Target="../tags/tag139.xml"/><Relationship Id="rId4" Type="http://schemas.openxmlformats.org/officeDocument/2006/relationships/tags" Target="../tags/tag140.xml"/><Relationship Id="rId5" Type="http://schemas.openxmlformats.org/officeDocument/2006/relationships/tags" Target="../tags/tag141.xml"/><Relationship Id="rId30" Type="http://schemas.openxmlformats.org/officeDocument/2006/relationships/tags" Target="../tags/tag166.xml"/><Relationship Id="rId31" Type="http://schemas.openxmlformats.org/officeDocument/2006/relationships/tags" Target="../tags/tag167.xml"/><Relationship Id="rId32" Type="http://schemas.openxmlformats.org/officeDocument/2006/relationships/tags" Target="../tags/tag168.xml"/><Relationship Id="rId9" Type="http://schemas.openxmlformats.org/officeDocument/2006/relationships/tags" Target="../tags/tag145.xml"/><Relationship Id="rId6" Type="http://schemas.openxmlformats.org/officeDocument/2006/relationships/tags" Target="../tags/tag142.xml"/><Relationship Id="rId7" Type="http://schemas.openxmlformats.org/officeDocument/2006/relationships/tags" Target="../tags/tag143.xml"/><Relationship Id="rId8" Type="http://schemas.openxmlformats.org/officeDocument/2006/relationships/tags" Target="../tags/tag144.xml"/><Relationship Id="rId33" Type="http://schemas.openxmlformats.org/officeDocument/2006/relationships/tags" Target="../tags/tag169.xml"/><Relationship Id="rId34" Type="http://schemas.openxmlformats.org/officeDocument/2006/relationships/slideLayout" Target="../slideLayouts/slideLayout2.xml"/><Relationship Id="rId35" Type="http://schemas.openxmlformats.org/officeDocument/2006/relationships/oleObject" Target="../embeddings/oleObject12.bin"/><Relationship Id="rId36" Type="http://schemas.openxmlformats.org/officeDocument/2006/relationships/image" Target="../media/image8.emf"/><Relationship Id="rId10" Type="http://schemas.openxmlformats.org/officeDocument/2006/relationships/tags" Target="../tags/tag146.xml"/><Relationship Id="rId11" Type="http://schemas.openxmlformats.org/officeDocument/2006/relationships/tags" Target="../tags/tag147.xml"/><Relationship Id="rId12" Type="http://schemas.openxmlformats.org/officeDocument/2006/relationships/tags" Target="../tags/tag148.xml"/><Relationship Id="rId13" Type="http://schemas.openxmlformats.org/officeDocument/2006/relationships/tags" Target="../tags/tag149.xml"/><Relationship Id="rId14" Type="http://schemas.openxmlformats.org/officeDocument/2006/relationships/tags" Target="../tags/tag150.xml"/><Relationship Id="rId15" Type="http://schemas.openxmlformats.org/officeDocument/2006/relationships/tags" Target="../tags/tag151.xml"/><Relationship Id="rId16" Type="http://schemas.openxmlformats.org/officeDocument/2006/relationships/tags" Target="../tags/tag152.xml"/><Relationship Id="rId17" Type="http://schemas.openxmlformats.org/officeDocument/2006/relationships/tags" Target="../tags/tag153.xml"/><Relationship Id="rId18" Type="http://schemas.openxmlformats.org/officeDocument/2006/relationships/tags" Target="../tags/tag154.xml"/><Relationship Id="rId19" Type="http://schemas.openxmlformats.org/officeDocument/2006/relationships/tags" Target="../tags/tag155.xml"/><Relationship Id="rId37" Type="http://schemas.openxmlformats.org/officeDocument/2006/relationships/oleObject" Target="../embeddings/oleObject13.bin"/><Relationship Id="rId38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5908" y="386800"/>
            <a:ext cx="2991403" cy="1107996"/>
          </a:xfrm>
        </p:spPr>
        <p:txBody>
          <a:bodyPr/>
          <a:lstStyle/>
          <a:p>
            <a:pPr algn="r"/>
            <a:r>
              <a:rPr lang="hy-AM" sz="1200" b="0" dirty="0" smtClean="0">
                <a:latin typeface="GHEA Grapalat"/>
                <a:cs typeface="GHEA Grapalat"/>
              </a:rPr>
              <a:t>Հավելված</a:t>
            </a:r>
            <a:r>
              <a:rPr lang="en-US" sz="1200" b="0" dirty="0" smtClean="0">
                <a:latin typeface="GHEA Grapalat"/>
                <a:cs typeface="GHEA Grapalat"/>
              </a:rPr>
              <a:t> 4</a:t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en-US" sz="1200" b="0" dirty="0" smtClean="0">
                <a:latin typeface="GHEA Grapalat"/>
                <a:cs typeface="GHEA Grapalat"/>
              </a:rPr>
              <a:t/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hy-AM" sz="1200" b="0" dirty="0" smtClean="0">
                <a:latin typeface="GHEA Grapalat"/>
                <a:cs typeface="GHEA Grapalat"/>
              </a:rPr>
              <a:t>ՀՀ </a:t>
            </a:r>
            <a:r>
              <a:rPr lang="hy-AM" sz="1200" b="0" dirty="0">
                <a:latin typeface="GHEA Grapalat"/>
                <a:cs typeface="GHEA Grapalat"/>
              </a:rPr>
              <a:t>կառավարության 2013 </a:t>
            </a:r>
            <a:r>
              <a:rPr lang="hy-AM" sz="1200" b="0" dirty="0" smtClean="0">
                <a:latin typeface="GHEA Grapalat"/>
                <a:cs typeface="GHEA Grapalat"/>
              </a:rPr>
              <a:t>թվականի</a:t>
            </a:r>
            <a:r>
              <a:rPr lang="en-US" sz="1200" b="0" dirty="0" smtClean="0">
                <a:latin typeface="GHEA Grapalat"/>
                <a:cs typeface="GHEA Grapalat"/>
              </a:rPr>
              <a:t/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en-GB" sz="1200" b="0" dirty="0">
                <a:latin typeface="GHEA Grapalat"/>
                <a:cs typeface="GHEA Grapalat"/>
              </a:rPr>
              <a:t/>
            </a:r>
            <a:br>
              <a:rPr lang="en-GB" sz="1200" b="0" dirty="0">
                <a:latin typeface="GHEA Grapalat"/>
                <a:cs typeface="GHEA Grapalat"/>
              </a:rPr>
            </a:br>
            <a:r>
              <a:rPr lang="en-US" sz="1200" b="0" dirty="0">
                <a:latin typeface="GHEA Grapalat"/>
                <a:cs typeface="GHEA Grapalat"/>
              </a:rPr>
              <a:t>-</a:t>
            </a:r>
            <a:r>
              <a:rPr lang="hy-AM" sz="1200" b="0" dirty="0" smtClean="0">
                <a:latin typeface="GHEA Grapalat"/>
                <a:cs typeface="GHEA Grapalat"/>
              </a:rPr>
              <a:t> </a:t>
            </a:r>
            <a:r>
              <a:rPr lang="hy-AM" sz="1200" b="0" dirty="0">
                <a:latin typeface="GHEA Grapalat"/>
                <a:cs typeface="GHEA Grapalat"/>
              </a:rPr>
              <a:t>հոկտեմբերի -ի N - որոշման</a:t>
            </a:r>
            <a:r>
              <a:rPr lang="en-GB" sz="1200" b="0" dirty="0">
                <a:latin typeface="GHEA Grapalat"/>
                <a:cs typeface="GHEA Grapalat"/>
              </a:rPr>
              <a:t/>
            </a:r>
            <a:br>
              <a:rPr lang="en-GB" sz="1200" b="0" dirty="0">
                <a:latin typeface="GHEA Grapalat"/>
                <a:cs typeface="GHEA Grapalat"/>
              </a:rPr>
            </a:br>
            <a:endParaRPr lang="en-US" sz="1200" b="0" dirty="0">
              <a:latin typeface="GHEA Grapalat"/>
              <a:cs typeface="GHEA Grapala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0203" y="2578500"/>
            <a:ext cx="6299200" cy="1600438"/>
          </a:xfrm>
        </p:spPr>
        <p:txBody>
          <a:bodyPr/>
          <a:lstStyle/>
          <a:p>
            <a:pPr lvl="0" algn="ctr"/>
            <a:endParaRPr lang="en-US" sz="2000" cap="all" dirty="0" smtClean="0">
              <a:latin typeface="GHEA Grapalat"/>
              <a:cs typeface="GHEA Grapalat"/>
            </a:endParaRPr>
          </a:p>
          <a:p>
            <a:pPr lvl="0" algn="ctr"/>
            <a:r>
              <a:rPr lang="hy-AM" sz="2000" cap="all" dirty="0" smtClean="0">
                <a:latin typeface="GHEA Grapalat"/>
                <a:cs typeface="GHEA Grapalat"/>
              </a:rPr>
              <a:t>տեղական </a:t>
            </a:r>
            <a:r>
              <a:rPr lang="hy-AM" sz="2000" cap="all" dirty="0">
                <a:latin typeface="GHEA Grapalat"/>
                <a:cs typeface="GHEA Grapalat"/>
              </a:rPr>
              <a:t>ավիափոխադրողի կենսունակության բարձրացմանն ուղղված </a:t>
            </a:r>
            <a:r>
              <a:rPr lang="en-US" sz="2000" cap="all" dirty="0" err="1" smtClean="0">
                <a:latin typeface="GHEA Grapalat"/>
                <a:cs typeface="GHEA Grapalat"/>
              </a:rPr>
              <a:t>Բիզնես</a:t>
            </a:r>
            <a:r>
              <a:rPr lang="en-US" sz="2000" cap="all" dirty="0" smtClean="0">
                <a:latin typeface="GHEA Grapalat"/>
                <a:cs typeface="GHEA Grapalat"/>
              </a:rPr>
              <a:t> </a:t>
            </a:r>
            <a:r>
              <a:rPr lang="en-US" sz="2000" cap="all" dirty="0" err="1" smtClean="0">
                <a:latin typeface="GHEA Grapalat"/>
                <a:cs typeface="GHEA Grapalat"/>
              </a:rPr>
              <a:t>ծրագրի</a:t>
            </a:r>
            <a:r>
              <a:rPr lang="hy-AM" sz="2000" cap="all" dirty="0" smtClean="0">
                <a:latin typeface="GHEA Grapalat"/>
                <a:cs typeface="GHEA Grapalat"/>
              </a:rPr>
              <a:t> </a:t>
            </a:r>
            <a:r>
              <a:rPr lang="hy-AM" sz="2000" cap="all" dirty="0">
                <a:latin typeface="GHEA Grapalat"/>
                <a:cs typeface="GHEA Grapalat"/>
              </a:rPr>
              <a:t>չափանիշները</a:t>
            </a:r>
            <a:endParaRPr lang="en-GB" sz="2000" dirty="0">
              <a:latin typeface="GHEA Grapalat"/>
              <a:cs typeface="GHEA Grapalat"/>
            </a:endParaRPr>
          </a:p>
          <a:p>
            <a:pPr algn="ctr"/>
            <a:endParaRPr lang="en-US" dirty="0">
              <a:latin typeface="GHEA Grapalat"/>
              <a:cs typeface="GHEA Grapala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1364" y="550343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Քաղ</a:t>
            </a:r>
            <a:r>
              <a:rPr lang="en-US" sz="1200" dirty="0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Երևան</a:t>
            </a:r>
            <a:endParaRPr lang="en-GB" sz="1200" dirty="0">
              <a:solidFill>
                <a:srgbClr val="000000"/>
              </a:solidFill>
              <a:latin typeface="GHEA Grapalat"/>
              <a:ea typeface="ＭＳ Ｐゴシック"/>
              <a:cs typeface="GHEA Grapalat"/>
            </a:endParaRPr>
          </a:p>
          <a:p>
            <a:pPr algn="ctr"/>
            <a:r>
              <a:rPr lang="en-US" sz="1200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-</a:t>
            </a:r>
            <a:r>
              <a:rPr lang="en-US" sz="1200" smtClean="0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հոկտեմբերի</a:t>
            </a:r>
            <a:r>
              <a:rPr lang="en-US" sz="1200" dirty="0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, 2013 </a:t>
            </a:r>
            <a:r>
              <a:rPr lang="en-US" sz="1200" dirty="0" err="1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թ</a:t>
            </a:r>
            <a:r>
              <a:rPr lang="en-US" sz="1200" dirty="0">
                <a:solidFill>
                  <a:srgbClr val="000000"/>
                </a:solidFill>
                <a:latin typeface="GHEA Grapalat"/>
                <a:ea typeface="ＭＳ Ｐゴシック"/>
                <a:cs typeface="GHEA Grapalat"/>
              </a:rPr>
              <a:t>.</a:t>
            </a:r>
            <a:endParaRPr lang="en-GB" sz="1200" dirty="0">
              <a:solidFill>
                <a:srgbClr val="000000"/>
              </a:solidFill>
              <a:latin typeface="GHEA Grapalat"/>
              <a:ea typeface="ＭＳ Ｐゴシック"/>
              <a:cs typeface="GHEA Grapalat"/>
            </a:endParaRPr>
          </a:p>
        </p:txBody>
      </p:sp>
    </p:spTree>
    <p:extLst>
      <p:ext uri="{BB962C8B-B14F-4D97-AF65-F5344CB8AC3E}">
        <p14:creationId xmlns:p14="http://schemas.microsoft.com/office/powerpoint/2010/main" val="385059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180975" y="93630"/>
            <a:ext cx="7212806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r>
              <a:rPr lang="hy-AM" sz="1600" smtClean="0"/>
              <a:t>Երկարաժամկետ գործառնությունների իրականացման համար տեղական ավիափոխադրողին անհրաժեշտ է բարձրակարգ ցանց և գործունեության պրոֆեսիոնալ կազմակերպում</a:t>
            </a:r>
            <a:endParaRPr lang="hy-AM" sz="1600"/>
          </a:p>
        </p:txBody>
      </p:sp>
      <p:sp>
        <p:nvSpPr>
          <p:cNvPr id="20" name="Rectangle 20"/>
          <p:cNvSpPr txBox="1">
            <a:spLocks/>
          </p:cNvSpPr>
          <p:nvPr/>
        </p:nvSpPr>
        <p:spPr bwMode="gray">
          <a:xfrm>
            <a:off x="1264318" y="4914900"/>
            <a:ext cx="6493861" cy="1666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60000"/>
              </a:spcBef>
            </a:pPr>
            <a:r>
              <a:rPr lang="hy-AM" b="1" dirty="0" smtClean="0">
                <a:solidFill>
                  <a:schemeClr val="accent3"/>
                </a:solidFill>
                <a:ea typeface="Arial Unicode MS"/>
              </a:rPr>
              <a:t>Ճիշտ կառավարվող ավիափոխադրողը կարող է ապահովել շահույթի դրական մարժա </a:t>
            </a:r>
          </a:p>
          <a:p>
            <a:pPr lvl="1">
              <a:spcBef>
                <a:spcPct val="30000"/>
              </a:spcBef>
            </a:pPr>
            <a:r>
              <a:rPr lang="hy-AM" dirty="0" smtClean="0">
                <a:ea typeface="Arial Unicode MS"/>
              </a:rPr>
              <a:t>Շահույթի փոքր, բայց դրական մարժա հնարավոր է ապահովել ավիափոխադրողի ճիշտ կառավարման դեպքում </a:t>
            </a:r>
          </a:p>
          <a:p>
            <a:pPr lvl="1">
              <a:spcBef>
                <a:spcPct val="30000"/>
              </a:spcBef>
            </a:pPr>
            <a:r>
              <a:rPr lang="hy-AM" dirty="0" smtClean="0">
                <a:ea typeface="Arial Unicode MS"/>
              </a:rPr>
              <a:t>Տեղական նոր ավիափոխադրողի ստեղծումը պահանջում է մեծ սկզբնական</a:t>
            </a:r>
            <a:r>
              <a:rPr lang="hy-AM" dirty="0" smtClean="0">
                <a:solidFill>
                  <a:srgbClr val="FF0000"/>
                </a:solidFill>
                <a:ea typeface="Arial Unicode MS"/>
              </a:rPr>
              <a:t> </a:t>
            </a:r>
            <a:r>
              <a:rPr lang="hy-AM" dirty="0" smtClean="0">
                <a:ea typeface="Arial Unicode MS"/>
              </a:rPr>
              <a:t>կապիտալ </a:t>
            </a:r>
            <a:endParaRPr lang="hy-AM" dirty="0">
              <a:ea typeface="Arial Unicode M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5215" y="1191422"/>
            <a:ext cx="7894917" cy="3399627"/>
            <a:chOff x="317500" y="1331123"/>
            <a:chExt cx="7894917" cy="3001591"/>
          </a:xfrm>
        </p:grpSpPr>
        <p:sp>
          <p:nvSpPr>
            <p:cNvPr id="24" name="Rectangle 24"/>
            <p:cNvSpPr txBox="1">
              <a:spLocks/>
            </p:cNvSpPr>
            <p:nvPr/>
          </p:nvSpPr>
          <p:spPr bwMode="gray">
            <a:xfrm>
              <a:off x="4444574" y="1331123"/>
              <a:ext cx="3767843" cy="30015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72009" tIns="72009" rIns="72009" bIns="72009" numCol="1" anchor="t" anchorCtr="0" compatLnSpc="1">
              <a:prstTxWarp prst="textNoShape">
                <a:avLst/>
              </a:prstTxWarp>
              <a:no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1pPr>
              <a:lvl2pPr marL="260350" lvl="1" indent="-258763" defTabSz="913526" eaLnBrk="1" hangingPunct="1">
                <a:buClr>
                  <a:schemeClr val="accent2"/>
                </a:buClr>
                <a:buSzPct val="10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2pPr>
              <a:lvl3pPr marL="465138" lvl="2" indent="-203200" defTabSz="913526" eaLnBrk="1" hangingPunct="1">
                <a:buClr>
                  <a:schemeClr val="accent2"/>
                </a:buClr>
                <a:buSzPct val="13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3pPr>
              <a:lvl4pPr marL="690563" lvl="3" indent="-225425" defTabSz="913526" eaLnBrk="1" hangingPunct="1">
                <a:buClr>
                  <a:schemeClr val="accent2"/>
                </a:buClr>
                <a:buSzPct val="8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4pPr>
              <a:lvl5pPr marL="865188" lvl="4" indent="-174625" defTabSz="913526" eaLnBrk="1" hangingPunct="1">
                <a:buClr>
                  <a:schemeClr val="accent2"/>
                </a:buClr>
                <a:buSzPct val="10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spcBef>
                  <a:spcPct val="100000"/>
                </a:spcBef>
              </a:pPr>
              <a:r>
                <a:rPr lang="hy-AM" b="1" dirty="0" smtClean="0">
                  <a:solidFill>
                    <a:schemeClr val="accent3"/>
                  </a:solidFill>
                  <a:ea typeface="Arial Unicode MS"/>
                </a:rPr>
                <a:t>Պրոֆեսիոնալ կազմակերպություն</a:t>
              </a:r>
            </a:p>
            <a:p>
              <a:pPr lvl="1">
                <a:spcBef>
                  <a:spcPct val="50000"/>
                </a:spcBef>
              </a:pPr>
              <a:r>
                <a:rPr lang="hy-AM" dirty="0" smtClean="0">
                  <a:ea typeface="Arial Unicode MS"/>
                </a:rPr>
                <a:t>Պահանջվող բոլոր գործառույթներն ու պարտականություններն իրականացնող և ոլորտի ու շուկայի պահանջներին համապատասխանող պրոֆեսիոնալ կազմակերպություն</a:t>
              </a:r>
            </a:p>
            <a:p>
              <a:pPr lvl="1">
                <a:spcBef>
                  <a:spcPct val="50000"/>
                </a:spcBef>
              </a:pPr>
              <a:r>
                <a:rPr lang="hy-AM" dirty="0" smtClean="0">
                  <a:ea typeface="Arial Unicode MS"/>
                </a:rPr>
                <a:t>Կոմերցիոն ոլորտում բավարար փորձ և կառավարման հմտություններ </a:t>
              </a:r>
              <a:endParaRPr lang="hy-AM" dirty="0">
                <a:ea typeface="Arial Unicode MS"/>
              </a:endParaRPr>
            </a:p>
          </p:txBody>
        </p:sp>
        <p:sp>
          <p:nvSpPr>
            <p:cNvPr id="28" name="Rectangle 28"/>
            <p:cNvSpPr txBox="1">
              <a:spLocks/>
            </p:cNvSpPr>
            <p:nvPr/>
          </p:nvSpPr>
          <p:spPr bwMode="gray">
            <a:xfrm>
              <a:off x="317500" y="1331123"/>
              <a:ext cx="4000500" cy="30015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72009" tIns="72009" rIns="72009" bIns="72009" numCol="1" anchor="t" anchorCtr="0" compatLnSpc="1">
              <a:prstTxWarp prst="textNoShape">
                <a:avLst/>
              </a:prstTxWarp>
              <a:no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1pPr>
              <a:lvl2pPr marL="260350" lvl="1" indent="-258763" defTabSz="913526" eaLnBrk="1" hangingPunct="1">
                <a:buClr>
                  <a:schemeClr val="accent2"/>
                </a:buClr>
                <a:buSzPct val="10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2pPr>
              <a:lvl3pPr marL="465138" lvl="2" indent="-203200" defTabSz="913526" eaLnBrk="1" hangingPunct="1">
                <a:buClr>
                  <a:schemeClr val="accent2"/>
                </a:buClr>
                <a:buSzPct val="13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3pPr>
              <a:lvl4pPr marL="690563" lvl="3" indent="-225425" defTabSz="913526" eaLnBrk="1" hangingPunct="1">
                <a:buClr>
                  <a:schemeClr val="accent2"/>
                </a:buClr>
                <a:buSzPct val="8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4pPr>
              <a:lvl5pPr marL="865188" lvl="4" indent="-174625" defTabSz="913526" eaLnBrk="1" hangingPunct="1">
                <a:buClr>
                  <a:schemeClr val="accent2"/>
                </a:buClr>
                <a:buSzPct val="10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spcBef>
                  <a:spcPct val="100000"/>
                </a:spcBef>
              </a:pPr>
              <a:r>
                <a:rPr lang="hy-AM" b="1" dirty="0" smtClean="0">
                  <a:solidFill>
                    <a:schemeClr val="accent3"/>
                  </a:solidFill>
                  <a:ea typeface="Arial Unicode MS"/>
                </a:rPr>
                <a:t>Երթուղիների ցանց՝ ծավալների աճին զուգահեռ տնտեսմամբ</a:t>
              </a:r>
            </a:p>
            <a:p>
              <a:pPr lvl="1">
                <a:spcBef>
                  <a:spcPct val="50000"/>
                </a:spcBef>
              </a:pPr>
              <a:r>
                <a:rPr lang="hy-AM" dirty="0" smtClean="0">
                  <a:ea typeface="Arial Unicode MS"/>
                </a:rPr>
                <a:t>Բավարար լայնություն և խորություն ունեցող ցանց (ուղղությունների քանակը և նշված ուղղություններով չվերթների հաճախականությունը)</a:t>
              </a:r>
            </a:p>
            <a:p>
              <a:pPr lvl="1">
                <a:spcBef>
                  <a:spcPct val="50000"/>
                </a:spcBef>
              </a:pPr>
              <a:r>
                <a:rPr lang="hy-AM" dirty="0" smtClean="0">
                  <a:ea typeface="Arial Unicode MS"/>
                </a:rPr>
                <a:t>Բավարար քանակությամբ և սահմանված պահանջներին առավելագույնս համապատասխանող օդանավեր հուսալի սպասարկում առաջարկելու և մրցունակ ինքնարժեք ապահովելու նպատակով </a:t>
              </a:r>
              <a:endParaRPr lang="hy-AM" dirty="0">
                <a:ea typeface="Arial Unicode MS"/>
              </a:endParaRPr>
            </a:p>
          </p:txBody>
        </p:sp>
      </p:grpSp>
      <p:sp>
        <p:nvSpPr>
          <p:cNvPr id="14" name="McK DirArrow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rot="10800000">
            <a:off x="1794312" y="4508284"/>
            <a:ext cx="5700574" cy="3476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endParaRPr lang="hy-AM" sz="1800"/>
          </a:p>
        </p:txBody>
      </p:sp>
    </p:spTree>
    <p:extLst>
      <p:ext uri="{BB962C8B-B14F-4D97-AF65-F5344CB8AC3E}">
        <p14:creationId xmlns:p14="http://schemas.microsoft.com/office/powerpoint/2010/main" val="2366634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44" y="216741"/>
            <a:ext cx="7218837" cy="615553"/>
          </a:xfrm>
        </p:spPr>
        <p:txBody>
          <a:bodyPr/>
          <a:lstStyle/>
          <a:p>
            <a:r>
              <a:rPr lang="hy-AM" dirty="0" smtClean="0"/>
              <a:t>Ծախսերի և եկամտի օպտիմալացման նպատակով պահանջվում է ցանցի հմուտ կառավարում </a:t>
            </a:r>
            <a:endParaRPr lang="hy-AM" dirty="0"/>
          </a:p>
        </p:txBody>
      </p:sp>
      <p:sp>
        <p:nvSpPr>
          <p:cNvPr id="8" name="McK 1. On-page tracker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4944" y="0"/>
            <a:ext cx="619720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y-AM" sz="1400" dirty="0" smtClean="0">
                <a:solidFill>
                  <a:srgbClr val="808080"/>
                </a:solidFill>
                <a:latin typeface="Arial" pitchFamily="34" charset="0"/>
                <a:ea typeface="+mj-ea"/>
                <a:cs typeface="Arial" pitchFamily="34" charset="0"/>
              </a:rPr>
              <a:t>ԵՐԹՈՒՂԻՆԵՐԻ ՑԱՆՑ՝ ԾԱՎԱԼՆԵՐԻ ԱՃԻՆ ԶՈՒԳԱՀԵՌ ՏՆՏԵՍՄԱՄԲ </a:t>
            </a:r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334882" y="2122890"/>
            <a:ext cx="5555255" cy="1911270"/>
            <a:chOff x="827" y="873"/>
            <a:chExt cx="3789" cy="1410"/>
          </a:xfrm>
        </p:grpSpPr>
        <p:sp>
          <p:nvSpPr>
            <p:cNvPr id="10" name="Line 42"/>
            <p:cNvSpPr>
              <a:spLocks noChangeShapeType="1"/>
            </p:cNvSpPr>
            <p:nvPr/>
          </p:nvSpPr>
          <p:spPr bwMode="auto">
            <a:xfrm>
              <a:off x="2279" y="2177"/>
              <a:ext cx="10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y-AM"/>
            </a:p>
          </p:txBody>
        </p:sp>
        <p:sp>
          <p:nvSpPr>
            <p:cNvPr id="11" name="AutoShape 43"/>
            <p:cNvSpPr>
              <a:spLocks noChangeArrowheads="1"/>
            </p:cNvSpPr>
            <p:nvPr/>
          </p:nvSpPr>
          <p:spPr bwMode="auto">
            <a:xfrm rot="20460000">
              <a:off x="2763" y="1547"/>
              <a:ext cx="1352" cy="74"/>
            </a:xfrm>
            <a:prstGeom prst="roundRect">
              <a:avLst>
                <a:gd name="adj" fmla="val 40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2" tIns="45716" rIns="91432" bIns="45716" anchor="ctr"/>
            <a:lstStyle/>
            <a:p>
              <a:endParaRPr lang="hy-AM"/>
            </a:p>
          </p:txBody>
        </p:sp>
        <p:sp>
          <p:nvSpPr>
            <p:cNvPr id="12" name="AutoShape 44"/>
            <p:cNvSpPr>
              <a:spLocks noChangeArrowheads="1"/>
            </p:cNvSpPr>
            <p:nvPr/>
          </p:nvSpPr>
          <p:spPr bwMode="auto">
            <a:xfrm>
              <a:off x="1500" y="1768"/>
              <a:ext cx="1343" cy="74"/>
            </a:xfrm>
            <a:prstGeom prst="roundRect">
              <a:avLst>
                <a:gd name="adj" fmla="val 40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2" tIns="45716" rIns="91432" bIns="45716" anchor="ctr"/>
            <a:lstStyle/>
            <a:p>
              <a:endParaRPr lang="hy-AM"/>
            </a:p>
          </p:txBody>
        </p:sp>
        <p:sp>
          <p:nvSpPr>
            <p:cNvPr id="13" name="Freeform 45"/>
            <p:cNvSpPr>
              <a:spLocks/>
            </p:cNvSpPr>
            <p:nvPr/>
          </p:nvSpPr>
          <p:spPr bwMode="auto">
            <a:xfrm>
              <a:off x="1368" y="1500"/>
              <a:ext cx="203" cy="337"/>
            </a:xfrm>
            <a:custGeom>
              <a:avLst/>
              <a:gdLst>
                <a:gd name="T0" fmla="*/ 70 w 203"/>
                <a:gd name="T1" fmla="*/ 16 h 337"/>
                <a:gd name="T2" fmla="*/ 189 w 203"/>
                <a:gd name="T3" fmla="*/ 271 h 337"/>
                <a:gd name="T4" fmla="*/ 201 w 203"/>
                <a:gd name="T5" fmla="*/ 294 h 337"/>
                <a:gd name="T6" fmla="*/ 202 w 203"/>
                <a:gd name="T7" fmla="*/ 306 h 337"/>
                <a:gd name="T8" fmla="*/ 194 w 203"/>
                <a:gd name="T9" fmla="*/ 322 h 337"/>
                <a:gd name="T10" fmla="*/ 175 w 203"/>
                <a:gd name="T11" fmla="*/ 336 h 337"/>
                <a:gd name="T12" fmla="*/ 157 w 203"/>
                <a:gd name="T13" fmla="*/ 336 h 337"/>
                <a:gd name="T14" fmla="*/ 141 w 203"/>
                <a:gd name="T15" fmla="*/ 331 h 337"/>
                <a:gd name="T16" fmla="*/ 132 w 203"/>
                <a:gd name="T17" fmla="*/ 322 h 337"/>
                <a:gd name="T18" fmla="*/ 124 w 203"/>
                <a:gd name="T19" fmla="*/ 314 h 337"/>
                <a:gd name="T20" fmla="*/ 0 w 203"/>
                <a:gd name="T21" fmla="*/ 39 h 337"/>
                <a:gd name="T22" fmla="*/ 0 w 203"/>
                <a:gd name="T23" fmla="*/ 24 h 337"/>
                <a:gd name="T24" fmla="*/ 8 w 203"/>
                <a:gd name="T25" fmla="*/ 16 h 337"/>
                <a:gd name="T26" fmla="*/ 16 w 203"/>
                <a:gd name="T27" fmla="*/ 8 h 337"/>
                <a:gd name="T28" fmla="*/ 23 w 203"/>
                <a:gd name="T29" fmla="*/ 0 h 337"/>
                <a:gd name="T30" fmla="*/ 39 w 203"/>
                <a:gd name="T31" fmla="*/ 0 h 337"/>
                <a:gd name="T32" fmla="*/ 47 w 203"/>
                <a:gd name="T33" fmla="*/ 0 h 337"/>
                <a:gd name="T34" fmla="*/ 62 w 203"/>
                <a:gd name="T35" fmla="*/ 8 h 337"/>
                <a:gd name="T36" fmla="*/ 70 w 203"/>
                <a:gd name="T37" fmla="*/ 16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03" h="337">
                  <a:moveTo>
                    <a:pt x="70" y="16"/>
                  </a:moveTo>
                  <a:lnTo>
                    <a:pt x="189" y="271"/>
                  </a:lnTo>
                  <a:lnTo>
                    <a:pt x="201" y="294"/>
                  </a:lnTo>
                  <a:lnTo>
                    <a:pt x="202" y="306"/>
                  </a:lnTo>
                  <a:lnTo>
                    <a:pt x="194" y="322"/>
                  </a:lnTo>
                  <a:lnTo>
                    <a:pt x="175" y="336"/>
                  </a:lnTo>
                  <a:lnTo>
                    <a:pt x="157" y="336"/>
                  </a:lnTo>
                  <a:lnTo>
                    <a:pt x="141" y="331"/>
                  </a:lnTo>
                  <a:lnTo>
                    <a:pt x="132" y="322"/>
                  </a:lnTo>
                  <a:lnTo>
                    <a:pt x="124" y="314"/>
                  </a:lnTo>
                  <a:lnTo>
                    <a:pt x="0" y="39"/>
                  </a:lnTo>
                  <a:lnTo>
                    <a:pt x="0" y="24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23" y="0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62" y="8"/>
                  </a:lnTo>
                  <a:lnTo>
                    <a:pt x="70" y="16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4" name="Freeform 46"/>
            <p:cNvSpPr>
              <a:spLocks/>
            </p:cNvSpPr>
            <p:nvPr/>
          </p:nvSpPr>
          <p:spPr bwMode="auto">
            <a:xfrm>
              <a:off x="4002" y="1029"/>
              <a:ext cx="78" cy="366"/>
            </a:xfrm>
            <a:custGeom>
              <a:avLst/>
              <a:gdLst>
                <a:gd name="T0" fmla="*/ 0 w 78"/>
                <a:gd name="T1" fmla="*/ 316 h 366"/>
                <a:gd name="T2" fmla="*/ 0 w 78"/>
                <a:gd name="T3" fmla="*/ 47 h 366"/>
                <a:gd name="T4" fmla="*/ 9 w 78"/>
                <a:gd name="T5" fmla="*/ 24 h 366"/>
                <a:gd name="T6" fmla="*/ 17 w 78"/>
                <a:gd name="T7" fmla="*/ 8 h 366"/>
                <a:gd name="T8" fmla="*/ 24 w 78"/>
                <a:gd name="T9" fmla="*/ 0 h 366"/>
                <a:gd name="T10" fmla="*/ 39 w 78"/>
                <a:gd name="T11" fmla="*/ 0 h 366"/>
                <a:gd name="T12" fmla="*/ 61 w 78"/>
                <a:gd name="T13" fmla="*/ 8 h 366"/>
                <a:gd name="T14" fmla="*/ 69 w 78"/>
                <a:gd name="T15" fmla="*/ 16 h 366"/>
                <a:gd name="T16" fmla="*/ 76 w 78"/>
                <a:gd name="T17" fmla="*/ 24 h 366"/>
                <a:gd name="T18" fmla="*/ 76 w 78"/>
                <a:gd name="T19" fmla="*/ 39 h 366"/>
                <a:gd name="T20" fmla="*/ 77 w 78"/>
                <a:gd name="T21" fmla="*/ 316 h 366"/>
                <a:gd name="T22" fmla="*/ 77 w 78"/>
                <a:gd name="T23" fmla="*/ 344 h 366"/>
                <a:gd name="T24" fmla="*/ 71 w 78"/>
                <a:gd name="T25" fmla="*/ 356 h 366"/>
                <a:gd name="T26" fmla="*/ 60 w 78"/>
                <a:gd name="T27" fmla="*/ 362 h 366"/>
                <a:gd name="T28" fmla="*/ 50 w 78"/>
                <a:gd name="T29" fmla="*/ 365 h 366"/>
                <a:gd name="T30" fmla="*/ 35 w 78"/>
                <a:gd name="T31" fmla="*/ 365 h 366"/>
                <a:gd name="T32" fmla="*/ 24 w 78"/>
                <a:gd name="T33" fmla="*/ 364 h 366"/>
                <a:gd name="T34" fmla="*/ 15 w 78"/>
                <a:gd name="T35" fmla="*/ 361 h 366"/>
                <a:gd name="T36" fmla="*/ 9 w 78"/>
                <a:gd name="T37" fmla="*/ 356 h 366"/>
                <a:gd name="T38" fmla="*/ 2 w 78"/>
                <a:gd name="T39" fmla="*/ 343 h 366"/>
                <a:gd name="T40" fmla="*/ 0 w 78"/>
                <a:gd name="T41" fmla="*/ 316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8" h="366">
                  <a:moveTo>
                    <a:pt x="0" y="316"/>
                  </a:moveTo>
                  <a:lnTo>
                    <a:pt x="0" y="47"/>
                  </a:lnTo>
                  <a:lnTo>
                    <a:pt x="9" y="24"/>
                  </a:lnTo>
                  <a:lnTo>
                    <a:pt x="17" y="8"/>
                  </a:lnTo>
                  <a:lnTo>
                    <a:pt x="24" y="0"/>
                  </a:lnTo>
                  <a:lnTo>
                    <a:pt x="39" y="0"/>
                  </a:lnTo>
                  <a:lnTo>
                    <a:pt x="61" y="8"/>
                  </a:lnTo>
                  <a:lnTo>
                    <a:pt x="69" y="16"/>
                  </a:lnTo>
                  <a:lnTo>
                    <a:pt x="76" y="24"/>
                  </a:lnTo>
                  <a:lnTo>
                    <a:pt x="76" y="39"/>
                  </a:lnTo>
                  <a:lnTo>
                    <a:pt x="77" y="316"/>
                  </a:lnTo>
                  <a:lnTo>
                    <a:pt x="77" y="344"/>
                  </a:lnTo>
                  <a:lnTo>
                    <a:pt x="71" y="356"/>
                  </a:lnTo>
                  <a:lnTo>
                    <a:pt x="60" y="362"/>
                  </a:lnTo>
                  <a:lnTo>
                    <a:pt x="50" y="365"/>
                  </a:lnTo>
                  <a:lnTo>
                    <a:pt x="35" y="365"/>
                  </a:lnTo>
                  <a:lnTo>
                    <a:pt x="24" y="364"/>
                  </a:lnTo>
                  <a:lnTo>
                    <a:pt x="15" y="361"/>
                  </a:lnTo>
                  <a:lnTo>
                    <a:pt x="9" y="356"/>
                  </a:lnTo>
                  <a:lnTo>
                    <a:pt x="2" y="343"/>
                  </a:lnTo>
                  <a:lnTo>
                    <a:pt x="0" y="316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5" name="Freeform 47"/>
            <p:cNvSpPr>
              <a:spLocks/>
            </p:cNvSpPr>
            <p:nvPr/>
          </p:nvSpPr>
          <p:spPr bwMode="auto">
            <a:xfrm>
              <a:off x="2538" y="1946"/>
              <a:ext cx="876" cy="337"/>
            </a:xfrm>
            <a:custGeom>
              <a:avLst/>
              <a:gdLst>
                <a:gd name="T0" fmla="*/ 0 w 876"/>
                <a:gd name="T1" fmla="*/ 336 h 337"/>
                <a:gd name="T2" fmla="*/ 875 w 876"/>
                <a:gd name="T3" fmla="*/ 336 h 337"/>
                <a:gd name="T4" fmla="*/ 875 w 876"/>
                <a:gd name="T5" fmla="*/ 223 h 337"/>
                <a:gd name="T6" fmla="*/ 827 w 876"/>
                <a:gd name="T7" fmla="*/ 224 h 337"/>
                <a:gd name="T8" fmla="*/ 788 w 876"/>
                <a:gd name="T9" fmla="*/ 176 h 337"/>
                <a:gd name="T10" fmla="*/ 773 w 876"/>
                <a:gd name="T11" fmla="*/ 136 h 337"/>
                <a:gd name="T12" fmla="*/ 591 w 876"/>
                <a:gd name="T13" fmla="*/ 103 h 337"/>
                <a:gd name="T14" fmla="*/ 504 w 876"/>
                <a:gd name="T15" fmla="*/ 0 h 337"/>
                <a:gd name="T16" fmla="*/ 336 w 876"/>
                <a:gd name="T17" fmla="*/ 0 h 337"/>
                <a:gd name="T18" fmla="*/ 260 w 876"/>
                <a:gd name="T19" fmla="*/ 4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6" h="337">
                  <a:moveTo>
                    <a:pt x="0" y="336"/>
                  </a:moveTo>
                  <a:lnTo>
                    <a:pt x="875" y="336"/>
                  </a:lnTo>
                  <a:lnTo>
                    <a:pt x="875" y="223"/>
                  </a:lnTo>
                  <a:lnTo>
                    <a:pt x="827" y="224"/>
                  </a:lnTo>
                  <a:lnTo>
                    <a:pt x="788" y="176"/>
                  </a:lnTo>
                  <a:lnTo>
                    <a:pt x="773" y="136"/>
                  </a:lnTo>
                  <a:lnTo>
                    <a:pt x="591" y="103"/>
                  </a:lnTo>
                  <a:lnTo>
                    <a:pt x="504" y="0"/>
                  </a:lnTo>
                  <a:lnTo>
                    <a:pt x="336" y="0"/>
                  </a:lnTo>
                  <a:lnTo>
                    <a:pt x="260" y="4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6" name="Freeform 48"/>
            <p:cNvSpPr>
              <a:spLocks/>
            </p:cNvSpPr>
            <p:nvPr/>
          </p:nvSpPr>
          <p:spPr bwMode="auto">
            <a:xfrm>
              <a:off x="2242" y="1761"/>
              <a:ext cx="873" cy="521"/>
            </a:xfrm>
            <a:custGeom>
              <a:avLst/>
              <a:gdLst>
                <a:gd name="T0" fmla="*/ 872 w 873"/>
                <a:gd name="T1" fmla="*/ 520 h 521"/>
                <a:gd name="T2" fmla="*/ 0 w 873"/>
                <a:gd name="T3" fmla="*/ 520 h 521"/>
                <a:gd name="T4" fmla="*/ 0 w 873"/>
                <a:gd name="T5" fmla="*/ 406 h 521"/>
                <a:gd name="T6" fmla="*/ 47 w 873"/>
                <a:gd name="T7" fmla="*/ 406 h 521"/>
                <a:gd name="T8" fmla="*/ 86 w 873"/>
                <a:gd name="T9" fmla="*/ 362 h 521"/>
                <a:gd name="T10" fmla="*/ 104 w 873"/>
                <a:gd name="T11" fmla="*/ 316 h 521"/>
                <a:gd name="T12" fmla="*/ 274 w 873"/>
                <a:gd name="T13" fmla="*/ 291 h 521"/>
                <a:gd name="T14" fmla="*/ 370 w 873"/>
                <a:gd name="T15" fmla="*/ 186 h 521"/>
                <a:gd name="T16" fmla="*/ 530 w 873"/>
                <a:gd name="T17" fmla="*/ 186 h 521"/>
                <a:gd name="T18" fmla="*/ 530 w 873"/>
                <a:gd name="T19" fmla="*/ 84 h 521"/>
                <a:gd name="T20" fmla="*/ 544 w 873"/>
                <a:gd name="T21" fmla="*/ 67 h 521"/>
                <a:gd name="T22" fmla="*/ 544 w 873"/>
                <a:gd name="T23" fmla="*/ 22 h 521"/>
                <a:gd name="T24" fmla="*/ 578 w 873"/>
                <a:gd name="T25" fmla="*/ 0 h 521"/>
                <a:gd name="T26" fmla="*/ 613 w 873"/>
                <a:gd name="T27" fmla="*/ 18 h 521"/>
                <a:gd name="T28" fmla="*/ 613 w 873"/>
                <a:gd name="T29" fmla="*/ 69 h 521"/>
                <a:gd name="T30" fmla="*/ 629 w 873"/>
                <a:gd name="T31" fmla="*/ 84 h 521"/>
                <a:gd name="T32" fmla="*/ 629 w 873"/>
                <a:gd name="T33" fmla="*/ 183 h 521"/>
                <a:gd name="T34" fmla="*/ 638 w 873"/>
                <a:gd name="T35" fmla="*/ 185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3" h="521">
                  <a:moveTo>
                    <a:pt x="872" y="520"/>
                  </a:moveTo>
                  <a:lnTo>
                    <a:pt x="0" y="520"/>
                  </a:lnTo>
                  <a:lnTo>
                    <a:pt x="0" y="406"/>
                  </a:lnTo>
                  <a:lnTo>
                    <a:pt x="47" y="406"/>
                  </a:lnTo>
                  <a:lnTo>
                    <a:pt x="86" y="362"/>
                  </a:lnTo>
                  <a:lnTo>
                    <a:pt x="104" y="316"/>
                  </a:lnTo>
                  <a:lnTo>
                    <a:pt x="274" y="291"/>
                  </a:lnTo>
                  <a:lnTo>
                    <a:pt x="370" y="186"/>
                  </a:lnTo>
                  <a:lnTo>
                    <a:pt x="530" y="186"/>
                  </a:lnTo>
                  <a:lnTo>
                    <a:pt x="530" y="84"/>
                  </a:lnTo>
                  <a:lnTo>
                    <a:pt x="544" y="67"/>
                  </a:lnTo>
                  <a:lnTo>
                    <a:pt x="544" y="22"/>
                  </a:lnTo>
                  <a:lnTo>
                    <a:pt x="578" y="0"/>
                  </a:lnTo>
                  <a:lnTo>
                    <a:pt x="613" y="18"/>
                  </a:lnTo>
                  <a:lnTo>
                    <a:pt x="613" y="69"/>
                  </a:lnTo>
                  <a:lnTo>
                    <a:pt x="629" y="84"/>
                  </a:lnTo>
                  <a:lnTo>
                    <a:pt x="629" y="183"/>
                  </a:lnTo>
                  <a:lnTo>
                    <a:pt x="638" y="185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7" name="Freeform 49"/>
            <p:cNvSpPr>
              <a:spLocks/>
            </p:cNvSpPr>
            <p:nvPr/>
          </p:nvSpPr>
          <p:spPr bwMode="auto">
            <a:xfrm>
              <a:off x="830" y="1342"/>
              <a:ext cx="867" cy="211"/>
            </a:xfrm>
            <a:custGeom>
              <a:avLst/>
              <a:gdLst>
                <a:gd name="T0" fmla="*/ 659 w 867"/>
                <a:gd name="T1" fmla="*/ 0 h 211"/>
                <a:gd name="T2" fmla="*/ 405 w 867"/>
                <a:gd name="T3" fmla="*/ 0 h 211"/>
                <a:gd name="T4" fmla="*/ 215 w 867"/>
                <a:gd name="T5" fmla="*/ 0 h 211"/>
                <a:gd name="T6" fmla="*/ 79 w 867"/>
                <a:gd name="T7" fmla="*/ 0 h 211"/>
                <a:gd name="T8" fmla="*/ 8 w 867"/>
                <a:gd name="T9" fmla="*/ 0 h 211"/>
                <a:gd name="T10" fmla="*/ 0 w 867"/>
                <a:gd name="T11" fmla="*/ 16 h 211"/>
                <a:gd name="T12" fmla="*/ 0 w 867"/>
                <a:gd name="T13" fmla="*/ 39 h 211"/>
                <a:gd name="T14" fmla="*/ 16 w 867"/>
                <a:gd name="T15" fmla="*/ 47 h 211"/>
                <a:gd name="T16" fmla="*/ 40 w 867"/>
                <a:gd name="T17" fmla="*/ 47 h 211"/>
                <a:gd name="T18" fmla="*/ 56 w 867"/>
                <a:gd name="T19" fmla="*/ 54 h 211"/>
                <a:gd name="T20" fmla="*/ 79 w 867"/>
                <a:gd name="T21" fmla="*/ 70 h 211"/>
                <a:gd name="T22" fmla="*/ 103 w 867"/>
                <a:gd name="T23" fmla="*/ 86 h 211"/>
                <a:gd name="T24" fmla="*/ 119 w 867"/>
                <a:gd name="T25" fmla="*/ 93 h 211"/>
                <a:gd name="T26" fmla="*/ 143 w 867"/>
                <a:gd name="T27" fmla="*/ 93 h 211"/>
                <a:gd name="T28" fmla="*/ 167 w 867"/>
                <a:gd name="T29" fmla="*/ 93 h 211"/>
                <a:gd name="T30" fmla="*/ 199 w 867"/>
                <a:gd name="T31" fmla="*/ 93 h 211"/>
                <a:gd name="T32" fmla="*/ 230 w 867"/>
                <a:gd name="T33" fmla="*/ 93 h 211"/>
                <a:gd name="T34" fmla="*/ 262 w 867"/>
                <a:gd name="T35" fmla="*/ 93 h 211"/>
                <a:gd name="T36" fmla="*/ 286 w 867"/>
                <a:gd name="T37" fmla="*/ 101 h 211"/>
                <a:gd name="T38" fmla="*/ 302 w 867"/>
                <a:gd name="T39" fmla="*/ 109 h 211"/>
                <a:gd name="T40" fmla="*/ 326 w 867"/>
                <a:gd name="T41" fmla="*/ 109 h 211"/>
                <a:gd name="T42" fmla="*/ 334 w 867"/>
                <a:gd name="T43" fmla="*/ 124 h 211"/>
                <a:gd name="T44" fmla="*/ 358 w 867"/>
                <a:gd name="T45" fmla="*/ 132 h 211"/>
                <a:gd name="T46" fmla="*/ 373 w 867"/>
                <a:gd name="T47" fmla="*/ 140 h 211"/>
                <a:gd name="T48" fmla="*/ 397 w 867"/>
                <a:gd name="T49" fmla="*/ 140 h 211"/>
                <a:gd name="T50" fmla="*/ 421 w 867"/>
                <a:gd name="T51" fmla="*/ 140 h 211"/>
                <a:gd name="T52" fmla="*/ 453 w 867"/>
                <a:gd name="T53" fmla="*/ 140 h 211"/>
                <a:gd name="T54" fmla="*/ 477 w 867"/>
                <a:gd name="T55" fmla="*/ 140 h 211"/>
                <a:gd name="T56" fmla="*/ 501 w 867"/>
                <a:gd name="T57" fmla="*/ 140 h 211"/>
                <a:gd name="T58" fmla="*/ 524 w 867"/>
                <a:gd name="T59" fmla="*/ 140 h 211"/>
                <a:gd name="T60" fmla="*/ 524 w 867"/>
                <a:gd name="T61" fmla="*/ 163 h 211"/>
                <a:gd name="T62" fmla="*/ 524 w 867"/>
                <a:gd name="T63" fmla="*/ 187 h 211"/>
                <a:gd name="T64" fmla="*/ 540 w 867"/>
                <a:gd name="T65" fmla="*/ 202 h 211"/>
                <a:gd name="T66" fmla="*/ 556 w 867"/>
                <a:gd name="T67" fmla="*/ 210 h 211"/>
                <a:gd name="T68" fmla="*/ 580 w 867"/>
                <a:gd name="T69" fmla="*/ 210 h 211"/>
                <a:gd name="T70" fmla="*/ 604 w 867"/>
                <a:gd name="T71" fmla="*/ 202 h 211"/>
                <a:gd name="T72" fmla="*/ 620 w 867"/>
                <a:gd name="T73" fmla="*/ 187 h 211"/>
                <a:gd name="T74" fmla="*/ 620 w 867"/>
                <a:gd name="T75" fmla="*/ 163 h 211"/>
                <a:gd name="T76" fmla="*/ 620 w 867"/>
                <a:gd name="T77" fmla="*/ 140 h 211"/>
                <a:gd name="T78" fmla="*/ 644 w 867"/>
                <a:gd name="T79" fmla="*/ 140 h 211"/>
                <a:gd name="T80" fmla="*/ 667 w 867"/>
                <a:gd name="T81" fmla="*/ 140 h 211"/>
                <a:gd name="T82" fmla="*/ 691 w 867"/>
                <a:gd name="T83" fmla="*/ 140 h 211"/>
                <a:gd name="T84" fmla="*/ 866 w 867"/>
                <a:gd name="T8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67" h="211">
                  <a:moveTo>
                    <a:pt x="866" y="0"/>
                  </a:moveTo>
                  <a:lnTo>
                    <a:pt x="755" y="0"/>
                  </a:lnTo>
                  <a:lnTo>
                    <a:pt x="659" y="0"/>
                  </a:lnTo>
                  <a:lnTo>
                    <a:pt x="572" y="0"/>
                  </a:lnTo>
                  <a:lnTo>
                    <a:pt x="485" y="0"/>
                  </a:lnTo>
                  <a:lnTo>
                    <a:pt x="405" y="0"/>
                  </a:lnTo>
                  <a:lnTo>
                    <a:pt x="334" y="0"/>
                  </a:lnTo>
                  <a:lnTo>
                    <a:pt x="270" y="0"/>
                  </a:lnTo>
                  <a:lnTo>
                    <a:pt x="215" y="0"/>
                  </a:lnTo>
                  <a:lnTo>
                    <a:pt x="159" y="0"/>
                  </a:lnTo>
                  <a:lnTo>
                    <a:pt x="119" y="0"/>
                  </a:lnTo>
                  <a:lnTo>
                    <a:pt x="79" y="0"/>
                  </a:lnTo>
                  <a:lnTo>
                    <a:pt x="48" y="0"/>
                  </a:lnTo>
                  <a:lnTo>
                    <a:pt x="24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8" y="47"/>
                  </a:lnTo>
                  <a:lnTo>
                    <a:pt x="16" y="47"/>
                  </a:lnTo>
                  <a:lnTo>
                    <a:pt x="24" y="47"/>
                  </a:lnTo>
                  <a:lnTo>
                    <a:pt x="32" y="47"/>
                  </a:lnTo>
                  <a:lnTo>
                    <a:pt x="40" y="47"/>
                  </a:lnTo>
                  <a:lnTo>
                    <a:pt x="48" y="47"/>
                  </a:lnTo>
                  <a:lnTo>
                    <a:pt x="48" y="54"/>
                  </a:lnTo>
                  <a:lnTo>
                    <a:pt x="56" y="54"/>
                  </a:lnTo>
                  <a:lnTo>
                    <a:pt x="64" y="62"/>
                  </a:lnTo>
                  <a:lnTo>
                    <a:pt x="72" y="62"/>
                  </a:lnTo>
                  <a:lnTo>
                    <a:pt x="79" y="70"/>
                  </a:lnTo>
                  <a:lnTo>
                    <a:pt x="87" y="78"/>
                  </a:lnTo>
                  <a:lnTo>
                    <a:pt x="95" y="78"/>
                  </a:lnTo>
                  <a:lnTo>
                    <a:pt x="103" y="86"/>
                  </a:lnTo>
                  <a:lnTo>
                    <a:pt x="111" y="86"/>
                  </a:lnTo>
                  <a:lnTo>
                    <a:pt x="111" y="93"/>
                  </a:lnTo>
                  <a:lnTo>
                    <a:pt x="119" y="93"/>
                  </a:lnTo>
                  <a:lnTo>
                    <a:pt x="127" y="93"/>
                  </a:lnTo>
                  <a:lnTo>
                    <a:pt x="135" y="93"/>
                  </a:lnTo>
                  <a:lnTo>
                    <a:pt x="143" y="93"/>
                  </a:lnTo>
                  <a:lnTo>
                    <a:pt x="151" y="93"/>
                  </a:lnTo>
                  <a:lnTo>
                    <a:pt x="159" y="93"/>
                  </a:lnTo>
                  <a:lnTo>
                    <a:pt x="167" y="93"/>
                  </a:lnTo>
                  <a:lnTo>
                    <a:pt x="175" y="93"/>
                  </a:lnTo>
                  <a:lnTo>
                    <a:pt x="183" y="93"/>
                  </a:lnTo>
                  <a:lnTo>
                    <a:pt x="199" y="93"/>
                  </a:lnTo>
                  <a:lnTo>
                    <a:pt x="207" y="93"/>
                  </a:lnTo>
                  <a:lnTo>
                    <a:pt x="222" y="93"/>
                  </a:lnTo>
                  <a:lnTo>
                    <a:pt x="230" y="93"/>
                  </a:lnTo>
                  <a:lnTo>
                    <a:pt x="238" y="93"/>
                  </a:lnTo>
                  <a:lnTo>
                    <a:pt x="246" y="93"/>
                  </a:lnTo>
                  <a:lnTo>
                    <a:pt x="262" y="93"/>
                  </a:lnTo>
                  <a:lnTo>
                    <a:pt x="270" y="101"/>
                  </a:lnTo>
                  <a:lnTo>
                    <a:pt x="278" y="101"/>
                  </a:lnTo>
                  <a:lnTo>
                    <a:pt x="286" y="101"/>
                  </a:lnTo>
                  <a:lnTo>
                    <a:pt x="294" y="101"/>
                  </a:lnTo>
                  <a:lnTo>
                    <a:pt x="302" y="101"/>
                  </a:lnTo>
                  <a:lnTo>
                    <a:pt x="302" y="109"/>
                  </a:lnTo>
                  <a:lnTo>
                    <a:pt x="310" y="109"/>
                  </a:lnTo>
                  <a:lnTo>
                    <a:pt x="318" y="109"/>
                  </a:lnTo>
                  <a:lnTo>
                    <a:pt x="326" y="109"/>
                  </a:lnTo>
                  <a:lnTo>
                    <a:pt x="326" y="117"/>
                  </a:lnTo>
                  <a:lnTo>
                    <a:pt x="334" y="117"/>
                  </a:lnTo>
                  <a:lnTo>
                    <a:pt x="334" y="124"/>
                  </a:lnTo>
                  <a:lnTo>
                    <a:pt x="342" y="124"/>
                  </a:lnTo>
                  <a:lnTo>
                    <a:pt x="350" y="132"/>
                  </a:lnTo>
                  <a:lnTo>
                    <a:pt x="358" y="132"/>
                  </a:lnTo>
                  <a:lnTo>
                    <a:pt x="358" y="140"/>
                  </a:lnTo>
                  <a:lnTo>
                    <a:pt x="365" y="140"/>
                  </a:lnTo>
                  <a:lnTo>
                    <a:pt x="373" y="140"/>
                  </a:lnTo>
                  <a:lnTo>
                    <a:pt x="381" y="140"/>
                  </a:lnTo>
                  <a:lnTo>
                    <a:pt x="389" y="140"/>
                  </a:lnTo>
                  <a:lnTo>
                    <a:pt x="397" y="140"/>
                  </a:lnTo>
                  <a:lnTo>
                    <a:pt x="405" y="140"/>
                  </a:lnTo>
                  <a:lnTo>
                    <a:pt x="413" y="140"/>
                  </a:lnTo>
                  <a:lnTo>
                    <a:pt x="421" y="140"/>
                  </a:lnTo>
                  <a:lnTo>
                    <a:pt x="429" y="140"/>
                  </a:lnTo>
                  <a:lnTo>
                    <a:pt x="445" y="140"/>
                  </a:lnTo>
                  <a:lnTo>
                    <a:pt x="453" y="140"/>
                  </a:lnTo>
                  <a:lnTo>
                    <a:pt x="461" y="140"/>
                  </a:lnTo>
                  <a:lnTo>
                    <a:pt x="469" y="140"/>
                  </a:lnTo>
                  <a:lnTo>
                    <a:pt x="477" y="140"/>
                  </a:lnTo>
                  <a:lnTo>
                    <a:pt x="485" y="140"/>
                  </a:lnTo>
                  <a:lnTo>
                    <a:pt x="493" y="140"/>
                  </a:lnTo>
                  <a:lnTo>
                    <a:pt x="501" y="140"/>
                  </a:lnTo>
                  <a:lnTo>
                    <a:pt x="508" y="140"/>
                  </a:lnTo>
                  <a:lnTo>
                    <a:pt x="516" y="140"/>
                  </a:lnTo>
                  <a:lnTo>
                    <a:pt x="524" y="140"/>
                  </a:lnTo>
                  <a:lnTo>
                    <a:pt x="524" y="148"/>
                  </a:lnTo>
                  <a:lnTo>
                    <a:pt x="524" y="156"/>
                  </a:lnTo>
                  <a:lnTo>
                    <a:pt x="524" y="163"/>
                  </a:lnTo>
                  <a:lnTo>
                    <a:pt x="524" y="171"/>
                  </a:lnTo>
                  <a:lnTo>
                    <a:pt x="524" y="179"/>
                  </a:lnTo>
                  <a:lnTo>
                    <a:pt x="524" y="187"/>
                  </a:lnTo>
                  <a:lnTo>
                    <a:pt x="524" y="194"/>
                  </a:lnTo>
                  <a:lnTo>
                    <a:pt x="532" y="202"/>
                  </a:lnTo>
                  <a:lnTo>
                    <a:pt x="540" y="202"/>
                  </a:lnTo>
                  <a:lnTo>
                    <a:pt x="540" y="210"/>
                  </a:lnTo>
                  <a:lnTo>
                    <a:pt x="548" y="210"/>
                  </a:lnTo>
                  <a:lnTo>
                    <a:pt x="556" y="210"/>
                  </a:lnTo>
                  <a:lnTo>
                    <a:pt x="564" y="210"/>
                  </a:lnTo>
                  <a:lnTo>
                    <a:pt x="572" y="210"/>
                  </a:lnTo>
                  <a:lnTo>
                    <a:pt x="580" y="210"/>
                  </a:lnTo>
                  <a:lnTo>
                    <a:pt x="588" y="210"/>
                  </a:lnTo>
                  <a:lnTo>
                    <a:pt x="596" y="210"/>
                  </a:lnTo>
                  <a:lnTo>
                    <a:pt x="604" y="202"/>
                  </a:lnTo>
                  <a:lnTo>
                    <a:pt x="612" y="194"/>
                  </a:lnTo>
                  <a:lnTo>
                    <a:pt x="612" y="187"/>
                  </a:lnTo>
                  <a:lnTo>
                    <a:pt x="620" y="187"/>
                  </a:lnTo>
                  <a:lnTo>
                    <a:pt x="620" y="179"/>
                  </a:lnTo>
                  <a:lnTo>
                    <a:pt x="620" y="171"/>
                  </a:lnTo>
                  <a:lnTo>
                    <a:pt x="620" y="163"/>
                  </a:lnTo>
                  <a:lnTo>
                    <a:pt x="620" y="156"/>
                  </a:lnTo>
                  <a:lnTo>
                    <a:pt x="620" y="148"/>
                  </a:lnTo>
                  <a:lnTo>
                    <a:pt x="620" y="140"/>
                  </a:lnTo>
                  <a:lnTo>
                    <a:pt x="628" y="140"/>
                  </a:lnTo>
                  <a:lnTo>
                    <a:pt x="636" y="140"/>
                  </a:lnTo>
                  <a:lnTo>
                    <a:pt x="644" y="140"/>
                  </a:lnTo>
                  <a:lnTo>
                    <a:pt x="651" y="140"/>
                  </a:lnTo>
                  <a:lnTo>
                    <a:pt x="659" y="140"/>
                  </a:lnTo>
                  <a:lnTo>
                    <a:pt x="667" y="140"/>
                  </a:lnTo>
                  <a:lnTo>
                    <a:pt x="675" y="140"/>
                  </a:lnTo>
                  <a:lnTo>
                    <a:pt x="683" y="140"/>
                  </a:lnTo>
                  <a:lnTo>
                    <a:pt x="691" y="140"/>
                  </a:lnTo>
                  <a:lnTo>
                    <a:pt x="699" y="140"/>
                  </a:lnTo>
                  <a:lnTo>
                    <a:pt x="707" y="140"/>
                  </a:lnTo>
                  <a:lnTo>
                    <a:pt x="866" y="0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8" name="Freeform 50"/>
            <p:cNvSpPr>
              <a:spLocks/>
            </p:cNvSpPr>
            <p:nvPr/>
          </p:nvSpPr>
          <p:spPr bwMode="auto">
            <a:xfrm>
              <a:off x="827" y="1342"/>
              <a:ext cx="627" cy="217"/>
            </a:xfrm>
            <a:custGeom>
              <a:avLst/>
              <a:gdLst>
                <a:gd name="T0" fmla="*/ 0 w 627"/>
                <a:gd name="T1" fmla="*/ 0 h 217"/>
                <a:gd name="T2" fmla="*/ 0 w 627"/>
                <a:gd name="T3" fmla="*/ 48 h 217"/>
                <a:gd name="T4" fmla="*/ 40 w 627"/>
                <a:gd name="T5" fmla="*/ 48 h 217"/>
                <a:gd name="T6" fmla="*/ 112 w 627"/>
                <a:gd name="T7" fmla="*/ 96 h 217"/>
                <a:gd name="T8" fmla="*/ 248 w 627"/>
                <a:gd name="T9" fmla="*/ 96 h 217"/>
                <a:gd name="T10" fmla="*/ 359 w 627"/>
                <a:gd name="T11" fmla="*/ 144 h 217"/>
                <a:gd name="T12" fmla="*/ 530 w 627"/>
                <a:gd name="T13" fmla="*/ 144 h 217"/>
                <a:gd name="T14" fmla="*/ 528 w 627"/>
                <a:gd name="T15" fmla="*/ 200 h 217"/>
                <a:gd name="T16" fmla="*/ 554 w 627"/>
                <a:gd name="T17" fmla="*/ 216 h 217"/>
                <a:gd name="T18" fmla="*/ 598 w 627"/>
                <a:gd name="T19" fmla="*/ 216 h 217"/>
                <a:gd name="T20" fmla="*/ 626 w 627"/>
                <a:gd name="T21" fmla="*/ 203 h 217"/>
                <a:gd name="T22" fmla="*/ 626 w 627"/>
                <a:gd name="T23" fmla="*/ 144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7" h="217">
                  <a:moveTo>
                    <a:pt x="0" y="0"/>
                  </a:moveTo>
                  <a:lnTo>
                    <a:pt x="0" y="48"/>
                  </a:lnTo>
                  <a:lnTo>
                    <a:pt x="40" y="48"/>
                  </a:lnTo>
                  <a:lnTo>
                    <a:pt x="112" y="96"/>
                  </a:lnTo>
                  <a:lnTo>
                    <a:pt x="248" y="96"/>
                  </a:lnTo>
                  <a:lnTo>
                    <a:pt x="359" y="144"/>
                  </a:lnTo>
                  <a:lnTo>
                    <a:pt x="530" y="144"/>
                  </a:lnTo>
                  <a:lnTo>
                    <a:pt x="528" y="200"/>
                  </a:lnTo>
                  <a:lnTo>
                    <a:pt x="554" y="216"/>
                  </a:lnTo>
                  <a:lnTo>
                    <a:pt x="598" y="216"/>
                  </a:lnTo>
                  <a:lnTo>
                    <a:pt x="626" y="203"/>
                  </a:lnTo>
                  <a:lnTo>
                    <a:pt x="626" y="144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19" name="Freeform 51"/>
            <p:cNvSpPr>
              <a:spLocks/>
            </p:cNvSpPr>
            <p:nvPr/>
          </p:nvSpPr>
          <p:spPr bwMode="auto">
            <a:xfrm>
              <a:off x="1111" y="1342"/>
              <a:ext cx="867" cy="214"/>
            </a:xfrm>
            <a:custGeom>
              <a:avLst/>
              <a:gdLst>
                <a:gd name="T0" fmla="*/ 111 w 867"/>
                <a:gd name="T1" fmla="*/ 0 h 214"/>
                <a:gd name="T2" fmla="*/ 294 w 867"/>
                <a:gd name="T3" fmla="*/ 0 h 214"/>
                <a:gd name="T4" fmla="*/ 461 w 867"/>
                <a:gd name="T5" fmla="*/ 0 h 214"/>
                <a:gd name="T6" fmla="*/ 596 w 867"/>
                <a:gd name="T7" fmla="*/ 0 h 214"/>
                <a:gd name="T8" fmla="*/ 707 w 867"/>
                <a:gd name="T9" fmla="*/ 0 h 214"/>
                <a:gd name="T10" fmla="*/ 787 w 867"/>
                <a:gd name="T11" fmla="*/ 0 h 214"/>
                <a:gd name="T12" fmla="*/ 842 w 867"/>
                <a:gd name="T13" fmla="*/ 0 h 214"/>
                <a:gd name="T14" fmla="*/ 866 w 867"/>
                <a:gd name="T15" fmla="*/ 0 h 214"/>
                <a:gd name="T16" fmla="*/ 866 w 867"/>
                <a:gd name="T17" fmla="*/ 16 h 214"/>
                <a:gd name="T18" fmla="*/ 866 w 867"/>
                <a:gd name="T19" fmla="*/ 32 h 214"/>
                <a:gd name="T20" fmla="*/ 866 w 867"/>
                <a:gd name="T21" fmla="*/ 47 h 214"/>
                <a:gd name="T22" fmla="*/ 850 w 867"/>
                <a:gd name="T23" fmla="*/ 47 h 214"/>
                <a:gd name="T24" fmla="*/ 834 w 867"/>
                <a:gd name="T25" fmla="*/ 47 h 214"/>
                <a:gd name="T26" fmla="*/ 818 w 867"/>
                <a:gd name="T27" fmla="*/ 47 h 214"/>
                <a:gd name="T28" fmla="*/ 810 w 867"/>
                <a:gd name="T29" fmla="*/ 55 h 214"/>
                <a:gd name="T30" fmla="*/ 794 w 867"/>
                <a:gd name="T31" fmla="*/ 63 h 214"/>
                <a:gd name="T32" fmla="*/ 779 w 867"/>
                <a:gd name="T33" fmla="*/ 79 h 214"/>
                <a:gd name="T34" fmla="*/ 763 w 867"/>
                <a:gd name="T35" fmla="*/ 87 h 214"/>
                <a:gd name="T36" fmla="*/ 755 w 867"/>
                <a:gd name="T37" fmla="*/ 95 h 214"/>
                <a:gd name="T38" fmla="*/ 739 w 867"/>
                <a:gd name="T39" fmla="*/ 95 h 214"/>
                <a:gd name="T40" fmla="*/ 723 w 867"/>
                <a:gd name="T41" fmla="*/ 95 h 214"/>
                <a:gd name="T42" fmla="*/ 707 w 867"/>
                <a:gd name="T43" fmla="*/ 95 h 214"/>
                <a:gd name="T44" fmla="*/ 691 w 867"/>
                <a:gd name="T45" fmla="*/ 95 h 214"/>
                <a:gd name="T46" fmla="*/ 667 w 867"/>
                <a:gd name="T47" fmla="*/ 95 h 214"/>
                <a:gd name="T48" fmla="*/ 644 w 867"/>
                <a:gd name="T49" fmla="*/ 95 h 214"/>
                <a:gd name="T50" fmla="*/ 628 w 867"/>
                <a:gd name="T51" fmla="*/ 95 h 214"/>
                <a:gd name="T52" fmla="*/ 508 w 867"/>
                <a:gd name="T53" fmla="*/ 142 h 214"/>
                <a:gd name="T54" fmla="*/ 493 w 867"/>
                <a:gd name="T55" fmla="*/ 142 h 214"/>
                <a:gd name="T56" fmla="*/ 477 w 867"/>
                <a:gd name="T57" fmla="*/ 142 h 214"/>
                <a:gd name="T58" fmla="*/ 461 w 867"/>
                <a:gd name="T59" fmla="*/ 142 h 214"/>
                <a:gd name="T60" fmla="*/ 445 w 867"/>
                <a:gd name="T61" fmla="*/ 142 h 214"/>
                <a:gd name="T62" fmla="*/ 421 w 867"/>
                <a:gd name="T63" fmla="*/ 142 h 214"/>
                <a:gd name="T64" fmla="*/ 405 w 867"/>
                <a:gd name="T65" fmla="*/ 142 h 214"/>
                <a:gd name="T66" fmla="*/ 389 w 867"/>
                <a:gd name="T67" fmla="*/ 142 h 214"/>
                <a:gd name="T68" fmla="*/ 373 w 867"/>
                <a:gd name="T69" fmla="*/ 142 h 214"/>
                <a:gd name="T70" fmla="*/ 358 w 867"/>
                <a:gd name="T71" fmla="*/ 142 h 214"/>
                <a:gd name="T72" fmla="*/ 342 w 867"/>
                <a:gd name="T73" fmla="*/ 142 h 214"/>
                <a:gd name="T74" fmla="*/ 342 w 867"/>
                <a:gd name="T75" fmla="*/ 158 h 214"/>
                <a:gd name="T76" fmla="*/ 342 w 867"/>
                <a:gd name="T77" fmla="*/ 174 h 214"/>
                <a:gd name="T78" fmla="*/ 342 w 867"/>
                <a:gd name="T79" fmla="*/ 189 h 214"/>
                <a:gd name="T80" fmla="*/ 334 w 867"/>
                <a:gd name="T81" fmla="*/ 205 h 214"/>
                <a:gd name="T82" fmla="*/ 326 w 867"/>
                <a:gd name="T83" fmla="*/ 213 h 214"/>
                <a:gd name="T84" fmla="*/ 310 w 867"/>
                <a:gd name="T85" fmla="*/ 213 h 214"/>
                <a:gd name="T86" fmla="*/ 294 w 867"/>
                <a:gd name="T87" fmla="*/ 213 h 214"/>
                <a:gd name="T88" fmla="*/ 278 w 867"/>
                <a:gd name="T89" fmla="*/ 213 h 214"/>
                <a:gd name="T90" fmla="*/ 262 w 867"/>
                <a:gd name="T91" fmla="*/ 205 h 214"/>
                <a:gd name="T92" fmla="*/ 254 w 867"/>
                <a:gd name="T93" fmla="*/ 189 h 214"/>
                <a:gd name="T94" fmla="*/ 246 w 867"/>
                <a:gd name="T95" fmla="*/ 181 h 214"/>
                <a:gd name="T96" fmla="*/ 246 w 867"/>
                <a:gd name="T97" fmla="*/ 12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7" h="214">
                  <a:moveTo>
                    <a:pt x="0" y="0"/>
                  </a:moveTo>
                  <a:lnTo>
                    <a:pt x="111" y="0"/>
                  </a:lnTo>
                  <a:lnTo>
                    <a:pt x="207" y="0"/>
                  </a:lnTo>
                  <a:lnTo>
                    <a:pt x="294" y="0"/>
                  </a:lnTo>
                  <a:lnTo>
                    <a:pt x="381" y="0"/>
                  </a:lnTo>
                  <a:lnTo>
                    <a:pt x="461" y="0"/>
                  </a:lnTo>
                  <a:lnTo>
                    <a:pt x="532" y="0"/>
                  </a:lnTo>
                  <a:lnTo>
                    <a:pt x="596" y="0"/>
                  </a:lnTo>
                  <a:lnTo>
                    <a:pt x="651" y="0"/>
                  </a:lnTo>
                  <a:lnTo>
                    <a:pt x="707" y="0"/>
                  </a:lnTo>
                  <a:lnTo>
                    <a:pt x="747" y="0"/>
                  </a:lnTo>
                  <a:lnTo>
                    <a:pt x="787" y="0"/>
                  </a:lnTo>
                  <a:lnTo>
                    <a:pt x="818" y="0"/>
                  </a:lnTo>
                  <a:lnTo>
                    <a:pt x="842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66" y="8"/>
                  </a:lnTo>
                  <a:lnTo>
                    <a:pt x="866" y="16"/>
                  </a:lnTo>
                  <a:lnTo>
                    <a:pt x="866" y="24"/>
                  </a:lnTo>
                  <a:lnTo>
                    <a:pt x="866" y="32"/>
                  </a:lnTo>
                  <a:lnTo>
                    <a:pt x="866" y="39"/>
                  </a:lnTo>
                  <a:lnTo>
                    <a:pt x="866" y="47"/>
                  </a:lnTo>
                  <a:lnTo>
                    <a:pt x="858" y="47"/>
                  </a:lnTo>
                  <a:lnTo>
                    <a:pt x="850" y="47"/>
                  </a:lnTo>
                  <a:lnTo>
                    <a:pt x="842" y="47"/>
                  </a:lnTo>
                  <a:lnTo>
                    <a:pt x="834" y="47"/>
                  </a:lnTo>
                  <a:lnTo>
                    <a:pt x="826" y="47"/>
                  </a:lnTo>
                  <a:lnTo>
                    <a:pt x="818" y="47"/>
                  </a:lnTo>
                  <a:lnTo>
                    <a:pt x="818" y="55"/>
                  </a:lnTo>
                  <a:lnTo>
                    <a:pt x="810" y="55"/>
                  </a:lnTo>
                  <a:lnTo>
                    <a:pt x="802" y="63"/>
                  </a:lnTo>
                  <a:lnTo>
                    <a:pt x="794" y="63"/>
                  </a:lnTo>
                  <a:lnTo>
                    <a:pt x="787" y="71"/>
                  </a:lnTo>
                  <a:lnTo>
                    <a:pt x="779" y="79"/>
                  </a:lnTo>
                  <a:lnTo>
                    <a:pt x="771" y="79"/>
                  </a:lnTo>
                  <a:lnTo>
                    <a:pt x="763" y="87"/>
                  </a:lnTo>
                  <a:lnTo>
                    <a:pt x="755" y="87"/>
                  </a:lnTo>
                  <a:lnTo>
                    <a:pt x="755" y="95"/>
                  </a:lnTo>
                  <a:lnTo>
                    <a:pt x="747" y="95"/>
                  </a:lnTo>
                  <a:lnTo>
                    <a:pt x="739" y="95"/>
                  </a:lnTo>
                  <a:lnTo>
                    <a:pt x="731" y="95"/>
                  </a:lnTo>
                  <a:lnTo>
                    <a:pt x="723" y="95"/>
                  </a:lnTo>
                  <a:lnTo>
                    <a:pt x="715" y="95"/>
                  </a:lnTo>
                  <a:lnTo>
                    <a:pt x="707" y="95"/>
                  </a:lnTo>
                  <a:lnTo>
                    <a:pt x="699" y="95"/>
                  </a:lnTo>
                  <a:lnTo>
                    <a:pt x="691" y="95"/>
                  </a:lnTo>
                  <a:lnTo>
                    <a:pt x="683" y="95"/>
                  </a:lnTo>
                  <a:lnTo>
                    <a:pt x="667" y="95"/>
                  </a:lnTo>
                  <a:lnTo>
                    <a:pt x="659" y="95"/>
                  </a:lnTo>
                  <a:lnTo>
                    <a:pt x="644" y="95"/>
                  </a:lnTo>
                  <a:lnTo>
                    <a:pt x="636" y="95"/>
                  </a:lnTo>
                  <a:lnTo>
                    <a:pt x="628" y="95"/>
                  </a:lnTo>
                  <a:lnTo>
                    <a:pt x="620" y="95"/>
                  </a:lnTo>
                  <a:lnTo>
                    <a:pt x="508" y="142"/>
                  </a:lnTo>
                  <a:lnTo>
                    <a:pt x="501" y="142"/>
                  </a:lnTo>
                  <a:lnTo>
                    <a:pt x="493" y="142"/>
                  </a:lnTo>
                  <a:lnTo>
                    <a:pt x="485" y="142"/>
                  </a:lnTo>
                  <a:lnTo>
                    <a:pt x="477" y="142"/>
                  </a:lnTo>
                  <a:lnTo>
                    <a:pt x="469" y="142"/>
                  </a:lnTo>
                  <a:lnTo>
                    <a:pt x="461" y="142"/>
                  </a:lnTo>
                  <a:lnTo>
                    <a:pt x="453" y="142"/>
                  </a:lnTo>
                  <a:lnTo>
                    <a:pt x="445" y="142"/>
                  </a:lnTo>
                  <a:lnTo>
                    <a:pt x="437" y="142"/>
                  </a:lnTo>
                  <a:lnTo>
                    <a:pt x="421" y="142"/>
                  </a:lnTo>
                  <a:lnTo>
                    <a:pt x="413" y="142"/>
                  </a:lnTo>
                  <a:lnTo>
                    <a:pt x="405" y="142"/>
                  </a:lnTo>
                  <a:lnTo>
                    <a:pt x="397" y="142"/>
                  </a:lnTo>
                  <a:lnTo>
                    <a:pt x="389" y="142"/>
                  </a:lnTo>
                  <a:lnTo>
                    <a:pt x="381" y="142"/>
                  </a:lnTo>
                  <a:lnTo>
                    <a:pt x="373" y="142"/>
                  </a:lnTo>
                  <a:lnTo>
                    <a:pt x="365" y="142"/>
                  </a:lnTo>
                  <a:lnTo>
                    <a:pt x="358" y="142"/>
                  </a:lnTo>
                  <a:lnTo>
                    <a:pt x="350" y="142"/>
                  </a:lnTo>
                  <a:lnTo>
                    <a:pt x="342" y="142"/>
                  </a:lnTo>
                  <a:lnTo>
                    <a:pt x="342" y="150"/>
                  </a:lnTo>
                  <a:lnTo>
                    <a:pt x="342" y="158"/>
                  </a:lnTo>
                  <a:lnTo>
                    <a:pt x="342" y="166"/>
                  </a:lnTo>
                  <a:lnTo>
                    <a:pt x="342" y="174"/>
                  </a:lnTo>
                  <a:lnTo>
                    <a:pt x="342" y="181"/>
                  </a:lnTo>
                  <a:lnTo>
                    <a:pt x="342" y="189"/>
                  </a:lnTo>
                  <a:lnTo>
                    <a:pt x="342" y="197"/>
                  </a:lnTo>
                  <a:lnTo>
                    <a:pt x="334" y="205"/>
                  </a:lnTo>
                  <a:lnTo>
                    <a:pt x="326" y="205"/>
                  </a:lnTo>
                  <a:lnTo>
                    <a:pt x="326" y="213"/>
                  </a:lnTo>
                  <a:lnTo>
                    <a:pt x="318" y="213"/>
                  </a:lnTo>
                  <a:lnTo>
                    <a:pt x="310" y="213"/>
                  </a:lnTo>
                  <a:lnTo>
                    <a:pt x="302" y="213"/>
                  </a:lnTo>
                  <a:lnTo>
                    <a:pt x="294" y="213"/>
                  </a:lnTo>
                  <a:lnTo>
                    <a:pt x="286" y="213"/>
                  </a:lnTo>
                  <a:lnTo>
                    <a:pt x="278" y="213"/>
                  </a:lnTo>
                  <a:lnTo>
                    <a:pt x="270" y="213"/>
                  </a:lnTo>
                  <a:lnTo>
                    <a:pt x="262" y="205"/>
                  </a:lnTo>
                  <a:lnTo>
                    <a:pt x="254" y="197"/>
                  </a:lnTo>
                  <a:lnTo>
                    <a:pt x="254" y="189"/>
                  </a:lnTo>
                  <a:lnTo>
                    <a:pt x="246" y="189"/>
                  </a:lnTo>
                  <a:lnTo>
                    <a:pt x="246" y="181"/>
                  </a:lnTo>
                  <a:lnTo>
                    <a:pt x="246" y="174"/>
                  </a:lnTo>
                  <a:lnTo>
                    <a:pt x="246" y="12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20" name="Freeform 52"/>
            <p:cNvSpPr>
              <a:spLocks/>
            </p:cNvSpPr>
            <p:nvPr/>
          </p:nvSpPr>
          <p:spPr bwMode="auto">
            <a:xfrm>
              <a:off x="1356" y="1341"/>
              <a:ext cx="626" cy="221"/>
            </a:xfrm>
            <a:custGeom>
              <a:avLst/>
              <a:gdLst>
                <a:gd name="T0" fmla="*/ 625 w 626"/>
                <a:gd name="T1" fmla="*/ 0 h 221"/>
                <a:gd name="T2" fmla="*/ 625 w 626"/>
                <a:gd name="T3" fmla="*/ 49 h 221"/>
                <a:gd name="T4" fmla="*/ 585 w 626"/>
                <a:gd name="T5" fmla="*/ 49 h 221"/>
                <a:gd name="T6" fmla="*/ 513 w 626"/>
                <a:gd name="T7" fmla="*/ 98 h 221"/>
                <a:gd name="T8" fmla="*/ 377 w 626"/>
                <a:gd name="T9" fmla="*/ 98 h 221"/>
                <a:gd name="T10" fmla="*/ 264 w 626"/>
                <a:gd name="T11" fmla="*/ 147 h 221"/>
                <a:gd name="T12" fmla="*/ 96 w 626"/>
                <a:gd name="T13" fmla="*/ 147 h 221"/>
                <a:gd name="T14" fmla="*/ 96 w 626"/>
                <a:gd name="T15" fmla="*/ 204 h 221"/>
                <a:gd name="T16" fmla="*/ 70 w 626"/>
                <a:gd name="T17" fmla="*/ 220 h 221"/>
                <a:gd name="T18" fmla="*/ 26 w 626"/>
                <a:gd name="T19" fmla="*/ 220 h 221"/>
                <a:gd name="T20" fmla="*/ 0 w 626"/>
                <a:gd name="T21" fmla="*/ 199 h 221"/>
                <a:gd name="T22" fmla="*/ 0 w 626"/>
                <a:gd name="T23" fmla="*/ 147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6" h="221">
                  <a:moveTo>
                    <a:pt x="625" y="0"/>
                  </a:moveTo>
                  <a:lnTo>
                    <a:pt x="625" y="49"/>
                  </a:lnTo>
                  <a:lnTo>
                    <a:pt x="585" y="49"/>
                  </a:lnTo>
                  <a:lnTo>
                    <a:pt x="513" y="98"/>
                  </a:lnTo>
                  <a:lnTo>
                    <a:pt x="377" y="98"/>
                  </a:lnTo>
                  <a:lnTo>
                    <a:pt x="264" y="147"/>
                  </a:lnTo>
                  <a:lnTo>
                    <a:pt x="96" y="147"/>
                  </a:lnTo>
                  <a:lnTo>
                    <a:pt x="96" y="204"/>
                  </a:lnTo>
                  <a:lnTo>
                    <a:pt x="70" y="220"/>
                  </a:lnTo>
                  <a:lnTo>
                    <a:pt x="26" y="220"/>
                  </a:lnTo>
                  <a:lnTo>
                    <a:pt x="0" y="199"/>
                  </a:lnTo>
                  <a:lnTo>
                    <a:pt x="0" y="147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21" name="Freeform 53"/>
            <p:cNvSpPr>
              <a:spLocks/>
            </p:cNvSpPr>
            <p:nvPr/>
          </p:nvSpPr>
          <p:spPr bwMode="auto">
            <a:xfrm>
              <a:off x="3464" y="874"/>
              <a:ext cx="867" cy="211"/>
            </a:xfrm>
            <a:custGeom>
              <a:avLst/>
              <a:gdLst>
                <a:gd name="T0" fmla="*/ 659 w 867"/>
                <a:gd name="T1" fmla="*/ 0 h 211"/>
                <a:gd name="T2" fmla="*/ 405 w 867"/>
                <a:gd name="T3" fmla="*/ 0 h 211"/>
                <a:gd name="T4" fmla="*/ 215 w 867"/>
                <a:gd name="T5" fmla="*/ 0 h 211"/>
                <a:gd name="T6" fmla="*/ 79 w 867"/>
                <a:gd name="T7" fmla="*/ 0 h 211"/>
                <a:gd name="T8" fmla="*/ 8 w 867"/>
                <a:gd name="T9" fmla="*/ 0 h 211"/>
                <a:gd name="T10" fmla="*/ 0 w 867"/>
                <a:gd name="T11" fmla="*/ 16 h 211"/>
                <a:gd name="T12" fmla="*/ 0 w 867"/>
                <a:gd name="T13" fmla="*/ 39 h 211"/>
                <a:gd name="T14" fmla="*/ 16 w 867"/>
                <a:gd name="T15" fmla="*/ 47 h 211"/>
                <a:gd name="T16" fmla="*/ 40 w 867"/>
                <a:gd name="T17" fmla="*/ 47 h 211"/>
                <a:gd name="T18" fmla="*/ 56 w 867"/>
                <a:gd name="T19" fmla="*/ 54 h 211"/>
                <a:gd name="T20" fmla="*/ 79 w 867"/>
                <a:gd name="T21" fmla="*/ 70 h 211"/>
                <a:gd name="T22" fmla="*/ 103 w 867"/>
                <a:gd name="T23" fmla="*/ 86 h 211"/>
                <a:gd name="T24" fmla="*/ 119 w 867"/>
                <a:gd name="T25" fmla="*/ 93 h 211"/>
                <a:gd name="T26" fmla="*/ 143 w 867"/>
                <a:gd name="T27" fmla="*/ 93 h 211"/>
                <a:gd name="T28" fmla="*/ 167 w 867"/>
                <a:gd name="T29" fmla="*/ 93 h 211"/>
                <a:gd name="T30" fmla="*/ 199 w 867"/>
                <a:gd name="T31" fmla="*/ 93 h 211"/>
                <a:gd name="T32" fmla="*/ 230 w 867"/>
                <a:gd name="T33" fmla="*/ 93 h 211"/>
                <a:gd name="T34" fmla="*/ 262 w 867"/>
                <a:gd name="T35" fmla="*/ 93 h 211"/>
                <a:gd name="T36" fmla="*/ 286 w 867"/>
                <a:gd name="T37" fmla="*/ 101 h 211"/>
                <a:gd name="T38" fmla="*/ 302 w 867"/>
                <a:gd name="T39" fmla="*/ 109 h 211"/>
                <a:gd name="T40" fmla="*/ 326 w 867"/>
                <a:gd name="T41" fmla="*/ 109 h 211"/>
                <a:gd name="T42" fmla="*/ 334 w 867"/>
                <a:gd name="T43" fmla="*/ 124 h 211"/>
                <a:gd name="T44" fmla="*/ 358 w 867"/>
                <a:gd name="T45" fmla="*/ 132 h 211"/>
                <a:gd name="T46" fmla="*/ 373 w 867"/>
                <a:gd name="T47" fmla="*/ 140 h 211"/>
                <a:gd name="T48" fmla="*/ 397 w 867"/>
                <a:gd name="T49" fmla="*/ 140 h 211"/>
                <a:gd name="T50" fmla="*/ 421 w 867"/>
                <a:gd name="T51" fmla="*/ 140 h 211"/>
                <a:gd name="T52" fmla="*/ 453 w 867"/>
                <a:gd name="T53" fmla="*/ 140 h 211"/>
                <a:gd name="T54" fmla="*/ 477 w 867"/>
                <a:gd name="T55" fmla="*/ 140 h 211"/>
                <a:gd name="T56" fmla="*/ 501 w 867"/>
                <a:gd name="T57" fmla="*/ 140 h 211"/>
                <a:gd name="T58" fmla="*/ 524 w 867"/>
                <a:gd name="T59" fmla="*/ 140 h 211"/>
                <a:gd name="T60" fmla="*/ 524 w 867"/>
                <a:gd name="T61" fmla="*/ 163 h 211"/>
                <a:gd name="T62" fmla="*/ 524 w 867"/>
                <a:gd name="T63" fmla="*/ 187 h 211"/>
                <a:gd name="T64" fmla="*/ 540 w 867"/>
                <a:gd name="T65" fmla="*/ 202 h 211"/>
                <a:gd name="T66" fmla="*/ 556 w 867"/>
                <a:gd name="T67" fmla="*/ 210 h 211"/>
                <a:gd name="T68" fmla="*/ 580 w 867"/>
                <a:gd name="T69" fmla="*/ 210 h 211"/>
                <a:gd name="T70" fmla="*/ 604 w 867"/>
                <a:gd name="T71" fmla="*/ 202 h 211"/>
                <a:gd name="T72" fmla="*/ 620 w 867"/>
                <a:gd name="T73" fmla="*/ 187 h 211"/>
                <a:gd name="T74" fmla="*/ 620 w 867"/>
                <a:gd name="T75" fmla="*/ 163 h 211"/>
                <a:gd name="T76" fmla="*/ 620 w 867"/>
                <a:gd name="T77" fmla="*/ 140 h 211"/>
                <a:gd name="T78" fmla="*/ 644 w 867"/>
                <a:gd name="T79" fmla="*/ 140 h 211"/>
                <a:gd name="T80" fmla="*/ 667 w 867"/>
                <a:gd name="T81" fmla="*/ 140 h 211"/>
                <a:gd name="T82" fmla="*/ 691 w 867"/>
                <a:gd name="T83" fmla="*/ 140 h 211"/>
                <a:gd name="T84" fmla="*/ 866 w 867"/>
                <a:gd name="T8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67" h="211">
                  <a:moveTo>
                    <a:pt x="866" y="0"/>
                  </a:moveTo>
                  <a:lnTo>
                    <a:pt x="755" y="0"/>
                  </a:lnTo>
                  <a:lnTo>
                    <a:pt x="659" y="0"/>
                  </a:lnTo>
                  <a:lnTo>
                    <a:pt x="572" y="0"/>
                  </a:lnTo>
                  <a:lnTo>
                    <a:pt x="485" y="0"/>
                  </a:lnTo>
                  <a:lnTo>
                    <a:pt x="405" y="0"/>
                  </a:lnTo>
                  <a:lnTo>
                    <a:pt x="334" y="0"/>
                  </a:lnTo>
                  <a:lnTo>
                    <a:pt x="270" y="0"/>
                  </a:lnTo>
                  <a:lnTo>
                    <a:pt x="215" y="0"/>
                  </a:lnTo>
                  <a:lnTo>
                    <a:pt x="159" y="0"/>
                  </a:lnTo>
                  <a:lnTo>
                    <a:pt x="119" y="0"/>
                  </a:lnTo>
                  <a:lnTo>
                    <a:pt x="79" y="0"/>
                  </a:lnTo>
                  <a:lnTo>
                    <a:pt x="48" y="0"/>
                  </a:lnTo>
                  <a:lnTo>
                    <a:pt x="24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8" y="47"/>
                  </a:lnTo>
                  <a:lnTo>
                    <a:pt x="16" y="47"/>
                  </a:lnTo>
                  <a:lnTo>
                    <a:pt x="24" y="47"/>
                  </a:lnTo>
                  <a:lnTo>
                    <a:pt x="32" y="47"/>
                  </a:lnTo>
                  <a:lnTo>
                    <a:pt x="40" y="47"/>
                  </a:lnTo>
                  <a:lnTo>
                    <a:pt x="48" y="47"/>
                  </a:lnTo>
                  <a:lnTo>
                    <a:pt x="48" y="54"/>
                  </a:lnTo>
                  <a:lnTo>
                    <a:pt x="56" y="54"/>
                  </a:lnTo>
                  <a:lnTo>
                    <a:pt x="64" y="62"/>
                  </a:lnTo>
                  <a:lnTo>
                    <a:pt x="72" y="62"/>
                  </a:lnTo>
                  <a:lnTo>
                    <a:pt x="79" y="70"/>
                  </a:lnTo>
                  <a:lnTo>
                    <a:pt x="87" y="78"/>
                  </a:lnTo>
                  <a:lnTo>
                    <a:pt x="95" y="78"/>
                  </a:lnTo>
                  <a:lnTo>
                    <a:pt x="103" y="86"/>
                  </a:lnTo>
                  <a:lnTo>
                    <a:pt x="111" y="86"/>
                  </a:lnTo>
                  <a:lnTo>
                    <a:pt x="111" y="93"/>
                  </a:lnTo>
                  <a:lnTo>
                    <a:pt x="119" y="93"/>
                  </a:lnTo>
                  <a:lnTo>
                    <a:pt x="127" y="93"/>
                  </a:lnTo>
                  <a:lnTo>
                    <a:pt x="135" y="93"/>
                  </a:lnTo>
                  <a:lnTo>
                    <a:pt x="143" y="93"/>
                  </a:lnTo>
                  <a:lnTo>
                    <a:pt x="151" y="93"/>
                  </a:lnTo>
                  <a:lnTo>
                    <a:pt x="159" y="93"/>
                  </a:lnTo>
                  <a:lnTo>
                    <a:pt x="167" y="93"/>
                  </a:lnTo>
                  <a:lnTo>
                    <a:pt x="175" y="93"/>
                  </a:lnTo>
                  <a:lnTo>
                    <a:pt x="183" y="93"/>
                  </a:lnTo>
                  <a:lnTo>
                    <a:pt x="199" y="93"/>
                  </a:lnTo>
                  <a:lnTo>
                    <a:pt x="207" y="93"/>
                  </a:lnTo>
                  <a:lnTo>
                    <a:pt x="222" y="93"/>
                  </a:lnTo>
                  <a:lnTo>
                    <a:pt x="230" y="93"/>
                  </a:lnTo>
                  <a:lnTo>
                    <a:pt x="238" y="93"/>
                  </a:lnTo>
                  <a:lnTo>
                    <a:pt x="246" y="93"/>
                  </a:lnTo>
                  <a:lnTo>
                    <a:pt x="262" y="93"/>
                  </a:lnTo>
                  <a:lnTo>
                    <a:pt x="270" y="101"/>
                  </a:lnTo>
                  <a:lnTo>
                    <a:pt x="278" y="101"/>
                  </a:lnTo>
                  <a:lnTo>
                    <a:pt x="286" y="101"/>
                  </a:lnTo>
                  <a:lnTo>
                    <a:pt x="294" y="101"/>
                  </a:lnTo>
                  <a:lnTo>
                    <a:pt x="302" y="101"/>
                  </a:lnTo>
                  <a:lnTo>
                    <a:pt x="302" y="109"/>
                  </a:lnTo>
                  <a:lnTo>
                    <a:pt x="310" y="109"/>
                  </a:lnTo>
                  <a:lnTo>
                    <a:pt x="318" y="109"/>
                  </a:lnTo>
                  <a:lnTo>
                    <a:pt x="326" y="109"/>
                  </a:lnTo>
                  <a:lnTo>
                    <a:pt x="326" y="117"/>
                  </a:lnTo>
                  <a:lnTo>
                    <a:pt x="334" y="117"/>
                  </a:lnTo>
                  <a:lnTo>
                    <a:pt x="334" y="124"/>
                  </a:lnTo>
                  <a:lnTo>
                    <a:pt x="342" y="124"/>
                  </a:lnTo>
                  <a:lnTo>
                    <a:pt x="350" y="132"/>
                  </a:lnTo>
                  <a:lnTo>
                    <a:pt x="358" y="132"/>
                  </a:lnTo>
                  <a:lnTo>
                    <a:pt x="358" y="140"/>
                  </a:lnTo>
                  <a:lnTo>
                    <a:pt x="365" y="140"/>
                  </a:lnTo>
                  <a:lnTo>
                    <a:pt x="373" y="140"/>
                  </a:lnTo>
                  <a:lnTo>
                    <a:pt x="381" y="140"/>
                  </a:lnTo>
                  <a:lnTo>
                    <a:pt x="389" y="140"/>
                  </a:lnTo>
                  <a:lnTo>
                    <a:pt x="397" y="140"/>
                  </a:lnTo>
                  <a:lnTo>
                    <a:pt x="405" y="140"/>
                  </a:lnTo>
                  <a:lnTo>
                    <a:pt x="413" y="140"/>
                  </a:lnTo>
                  <a:lnTo>
                    <a:pt x="421" y="140"/>
                  </a:lnTo>
                  <a:lnTo>
                    <a:pt x="429" y="140"/>
                  </a:lnTo>
                  <a:lnTo>
                    <a:pt x="445" y="140"/>
                  </a:lnTo>
                  <a:lnTo>
                    <a:pt x="453" y="140"/>
                  </a:lnTo>
                  <a:lnTo>
                    <a:pt x="461" y="140"/>
                  </a:lnTo>
                  <a:lnTo>
                    <a:pt x="469" y="140"/>
                  </a:lnTo>
                  <a:lnTo>
                    <a:pt x="477" y="140"/>
                  </a:lnTo>
                  <a:lnTo>
                    <a:pt x="485" y="140"/>
                  </a:lnTo>
                  <a:lnTo>
                    <a:pt x="493" y="140"/>
                  </a:lnTo>
                  <a:lnTo>
                    <a:pt x="501" y="140"/>
                  </a:lnTo>
                  <a:lnTo>
                    <a:pt x="508" y="140"/>
                  </a:lnTo>
                  <a:lnTo>
                    <a:pt x="516" y="140"/>
                  </a:lnTo>
                  <a:lnTo>
                    <a:pt x="524" y="140"/>
                  </a:lnTo>
                  <a:lnTo>
                    <a:pt x="524" y="148"/>
                  </a:lnTo>
                  <a:lnTo>
                    <a:pt x="524" y="156"/>
                  </a:lnTo>
                  <a:lnTo>
                    <a:pt x="524" y="163"/>
                  </a:lnTo>
                  <a:lnTo>
                    <a:pt x="524" y="171"/>
                  </a:lnTo>
                  <a:lnTo>
                    <a:pt x="524" y="179"/>
                  </a:lnTo>
                  <a:lnTo>
                    <a:pt x="524" y="187"/>
                  </a:lnTo>
                  <a:lnTo>
                    <a:pt x="524" y="194"/>
                  </a:lnTo>
                  <a:lnTo>
                    <a:pt x="532" y="202"/>
                  </a:lnTo>
                  <a:lnTo>
                    <a:pt x="540" y="202"/>
                  </a:lnTo>
                  <a:lnTo>
                    <a:pt x="540" y="210"/>
                  </a:lnTo>
                  <a:lnTo>
                    <a:pt x="548" y="210"/>
                  </a:lnTo>
                  <a:lnTo>
                    <a:pt x="556" y="210"/>
                  </a:lnTo>
                  <a:lnTo>
                    <a:pt x="564" y="210"/>
                  </a:lnTo>
                  <a:lnTo>
                    <a:pt x="572" y="210"/>
                  </a:lnTo>
                  <a:lnTo>
                    <a:pt x="580" y="210"/>
                  </a:lnTo>
                  <a:lnTo>
                    <a:pt x="588" y="210"/>
                  </a:lnTo>
                  <a:lnTo>
                    <a:pt x="596" y="210"/>
                  </a:lnTo>
                  <a:lnTo>
                    <a:pt x="604" y="202"/>
                  </a:lnTo>
                  <a:lnTo>
                    <a:pt x="612" y="194"/>
                  </a:lnTo>
                  <a:lnTo>
                    <a:pt x="612" y="187"/>
                  </a:lnTo>
                  <a:lnTo>
                    <a:pt x="620" y="187"/>
                  </a:lnTo>
                  <a:lnTo>
                    <a:pt x="620" y="179"/>
                  </a:lnTo>
                  <a:lnTo>
                    <a:pt x="620" y="171"/>
                  </a:lnTo>
                  <a:lnTo>
                    <a:pt x="620" y="163"/>
                  </a:lnTo>
                  <a:lnTo>
                    <a:pt x="620" y="156"/>
                  </a:lnTo>
                  <a:lnTo>
                    <a:pt x="620" y="148"/>
                  </a:lnTo>
                  <a:lnTo>
                    <a:pt x="620" y="140"/>
                  </a:lnTo>
                  <a:lnTo>
                    <a:pt x="628" y="140"/>
                  </a:lnTo>
                  <a:lnTo>
                    <a:pt x="636" y="140"/>
                  </a:lnTo>
                  <a:lnTo>
                    <a:pt x="644" y="140"/>
                  </a:lnTo>
                  <a:lnTo>
                    <a:pt x="651" y="140"/>
                  </a:lnTo>
                  <a:lnTo>
                    <a:pt x="659" y="140"/>
                  </a:lnTo>
                  <a:lnTo>
                    <a:pt x="667" y="140"/>
                  </a:lnTo>
                  <a:lnTo>
                    <a:pt x="675" y="140"/>
                  </a:lnTo>
                  <a:lnTo>
                    <a:pt x="683" y="140"/>
                  </a:lnTo>
                  <a:lnTo>
                    <a:pt x="691" y="140"/>
                  </a:lnTo>
                  <a:lnTo>
                    <a:pt x="699" y="140"/>
                  </a:lnTo>
                  <a:lnTo>
                    <a:pt x="707" y="140"/>
                  </a:lnTo>
                  <a:lnTo>
                    <a:pt x="866" y="0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22" name="Freeform 54"/>
            <p:cNvSpPr>
              <a:spLocks/>
            </p:cNvSpPr>
            <p:nvPr/>
          </p:nvSpPr>
          <p:spPr bwMode="auto">
            <a:xfrm>
              <a:off x="3461" y="874"/>
              <a:ext cx="627" cy="217"/>
            </a:xfrm>
            <a:custGeom>
              <a:avLst/>
              <a:gdLst>
                <a:gd name="T0" fmla="*/ 0 w 627"/>
                <a:gd name="T1" fmla="*/ 0 h 217"/>
                <a:gd name="T2" fmla="*/ 0 w 627"/>
                <a:gd name="T3" fmla="*/ 48 h 217"/>
                <a:gd name="T4" fmla="*/ 40 w 627"/>
                <a:gd name="T5" fmla="*/ 48 h 217"/>
                <a:gd name="T6" fmla="*/ 112 w 627"/>
                <a:gd name="T7" fmla="*/ 96 h 217"/>
                <a:gd name="T8" fmla="*/ 248 w 627"/>
                <a:gd name="T9" fmla="*/ 96 h 217"/>
                <a:gd name="T10" fmla="*/ 359 w 627"/>
                <a:gd name="T11" fmla="*/ 144 h 217"/>
                <a:gd name="T12" fmla="*/ 530 w 627"/>
                <a:gd name="T13" fmla="*/ 144 h 217"/>
                <a:gd name="T14" fmla="*/ 528 w 627"/>
                <a:gd name="T15" fmla="*/ 200 h 217"/>
                <a:gd name="T16" fmla="*/ 554 w 627"/>
                <a:gd name="T17" fmla="*/ 216 h 217"/>
                <a:gd name="T18" fmla="*/ 598 w 627"/>
                <a:gd name="T19" fmla="*/ 216 h 217"/>
                <a:gd name="T20" fmla="*/ 626 w 627"/>
                <a:gd name="T21" fmla="*/ 203 h 217"/>
                <a:gd name="T22" fmla="*/ 626 w 627"/>
                <a:gd name="T23" fmla="*/ 144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7" h="217">
                  <a:moveTo>
                    <a:pt x="0" y="0"/>
                  </a:moveTo>
                  <a:lnTo>
                    <a:pt x="0" y="48"/>
                  </a:lnTo>
                  <a:lnTo>
                    <a:pt x="40" y="48"/>
                  </a:lnTo>
                  <a:lnTo>
                    <a:pt x="112" y="96"/>
                  </a:lnTo>
                  <a:lnTo>
                    <a:pt x="248" y="96"/>
                  </a:lnTo>
                  <a:lnTo>
                    <a:pt x="359" y="144"/>
                  </a:lnTo>
                  <a:lnTo>
                    <a:pt x="530" y="144"/>
                  </a:lnTo>
                  <a:lnTo>
                    <a:pt x="528" y="200"/>
                  </a:lnTo>
                  <a:lnTo>
                    <a:pt x="554" y="216"/>
                  </a:lnTo>
                  <a:lnTo>
                    <a:pt x="598" y="216"/>
                  </a:lnTo>
                  <a:lnTo>
                    <a:pt x="626" y="203"/>
                  </a:lnTo>
                  <a:lnTo>
                    <a:pt x="626" y="144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23" name="Freeform 55"/>
            <p:cNvSpPr>
              <a:spLocks/>
            </p:cNvSpPr>
            <p:nvPr/>
          </p:nvSpPr>
          <p:spPr bwMode="auto">
            <a:xfrm>
              <a:off x="3745" y="874"/>
              <a:ext cx="867" cy="214"/>
            </a:xfrm>
            <a:custGeom>
              <a:avLst/>
              <a:gdLst>
                <a:gd name="T0" fmla="*/ 111 w 867"/>
                <a:gd name="T1" fmla="*/ 0 h 214"/>
                <a:gd name="T2" fmla="*/ 294 w 867"/>
                <a:gd name="T3" fmla="*/ 0 h 214"/>
                <a:gd name="T4" fmla="*/ 461 w 867"/>
                <a:gd name="T5" fmla="*/ 0 h 214"/>
                <a:gd name="T6" fmla="*/ 596 w 867"/>
                <a:gd name="T7" fmla="*/ 0 h 214"/>
                <a:gd name="T8" fmla="*/ 707 w 867"/>
                <a:gd name="T9" fmla="*/ 0 h 214"/>
                <a:gd name="T10" fmla="*/ 787 w 867"/>
                <a:gd name="T11" fmla="*/ 0 h 214"/>
                <a:gd name="T12" fmla="*/ 842 w 867"/>
                <a:gd name="T13" fmla="*/ 0 h 214"/>
                <a:gd name="T14" fmla="*/ 866 w 867"/>
                <a:gd name="T15" fmla="*/ 0 h 214"/>
                <a:gd name="T16" fmla="*/ 866 w 867"/>
                <a:gd name="T17" fmla="*/ 16 h 214"/>
                <a:gd name="T18" fmla="*/ 866 w 867"/>
                <a:gd name="T19" fmla="*/ 32 h 214"/>
                <a:gd name="T20" fmla="*/ 866 w 867"/>
                <a:gd name="T21" fmla="*/ 47 h 214"/>
                <a:gd name="T22" fmla="*/ 850 w 867"/>
                <a:gd name="T23" fmla="*/ 47 h 214"/>
                <a:gd name="T24" fmla="*/ 834 w 867"/>
                <a:gd name="T25" fmla="*/ 47 h 214"/>
                <a:gd name="T26" fmla="*/ 818 w 867"/>
                <a:gd name="T27" fmla="*/ 47 h 214"/>
                <a:gd name="T28" fmla="*/ 810 w 867"/>
                <a:gd name="T29" fmla="*/ 55 h 214"/>
                <a:gd name="T30" fmla="*/ 794 w 867"/>
                <a:gd name="T31" fmla="*/ 63 h 214"/>
                <a:gd name="T32" fmla="*/ 779 w 867"/>
                <a:gd name="T33" fmla="*/ 79 h 214"/>
                <a:gd name="T34" fmla="*/ 763 w 867"/>
                <a:gd name="T35" fmla="*/ 87 h 214"/>
                <a:gd name="T36" fmla="*/ 755 w 867"/>
                <a:gd name="T37" fmla="*/ 95 h 214"/>
                <a:gd name="T38" fmla="*/ 739 w 867"/>
                <a:gd name="T39" fmla="*/ 95 h 214"/>
                <a:gd name="T40" fmla="*/ 723 w 867"/>
                <a:gd name="T41" fmla="*/ 95 h 214"/>
                <a:gd name="T42" fmla="*/ 707 w 867"/>
                <a:gd name="T43" fmla="*/ 95 h 214"/>
                <a:gd name="T44" fmla="*/ 691 w 867"/>
                <a:gd name="T45" fmla="*/ 95 h 214"/>
                <a:gd name="T46" fmla="*/ 667 w 867"/>
                <a:gd name="T47" fmla="*/ 95 h 214"/>
                <a:gd name="T48" fmla="*/ 644 w 867"/>
                <a:gd name="T49" fmla="*/ 95 h 214"/>
                <a:gd name="T50" fmla="*/ 628 w 867"/>
                <a:gd name="T51" fmla="*/ 95 h 214"/>
                <a:gd name="T52" fmla="*/ 508 w 867"/>
                <a:gd name="T53" fmla="*/ 142 h 214"/>
                <a:gd name="T54" fmla="*/ 493 w 867"/>
                <a:gd name="T55" fmla="*/ 142 h 214"/>
                <a:gd name="T56" fmla="*/ 477 w 867"/>
                <a:gd name="T57" fmla="*/ 142 h 214"/>
                <a:gd name="T58" fmla="*/ 461 w 867"/>
                <a:gd name="T59" fmla="*/ 142 h 214"/>
                <a:gd name="T60" fmla="*/ 445 w 867"/>
                <a:gd name="T61" fmla="*/ 142 h 214"/>
                <a:gd name="T62" fmla="*/ 421 w 867"/>
                <a:gd name="T63" fmla="*/ 142 h 214"/>
                <a:gd name="T64" fmla="*/ 405 w 867"/>
                <a:gd name="T65" fmla="*/ 142 h 214"/>
                <a:gd name="T66" fmla="*/ 389 w 867"/>
                <a:gd name="T67" fmla="*/ 142 h 214"/>
                <a:gd name="T68" fmla="*/ 373 w 867"/>
                <a:gd name="T69" fmla="*/ 142 h 214"/>
                <a:gd name="T70" fmla="*/ 358 w 867"/>
                <a:gd name="T71" fmla="*/ 142 h 214"/>
                <a:gd name="T72" fmla="*/ 342 w 867"/>
                <a:gd name="T73" fmla="*/ 142 h 214"/>
                <a:gd name="T74" fmla="*/ 342 w 867"/>
                <a:gd name="T75" fmla="*/ 158 h 214"/>
                <a:gd name="T76" fmla="*/ 342 w 867"/>
                <a:gd name="T77" fmla="*/ 174 h 214"/>
                <a:gd name="T78" fmla="*/ 342 w 867"/>
                <a:gd name="T79" fmla="*/ 189 h 214"/>
                <a:gd name="T80" fmla="*/ 334 w 867"/>
                <a:gd name="T81" fmla="*/ 205 h 214"/>
                <a:gd name="T82" fmla="*/ 326 w 867"/>
                <a:gd name="T83" fmla="*/ 213 h 214"/>
                <a:gd name="T84" fmla="*/ 310 w 867"/>
                <a:gd name="T85" fmla="*/ 213 h 214"/>
                <a:gd name="T86" fmla="*/ 294 w 867"/>
                <a:gd name="T87" fmla="*/ 213 h 214"/>
                <a:gd name="T88" fmla="*/ 278 w 867"/>
                <a:gd name="T89" fmla="*/ 213 h 214"/>
                <a:gd name="T90" fmla="*/ 262 w 867"/>
                <a:gd name="T91" fmla="*/ 205 h 214"/>
                <a:gd name="T92" fmla="*/ 254 w 867"/>
                <a:gd name="T93" fmla="*/ 189 h 214"/>
                <a:gd name="T94" fmla="*/ 246 w 867"/>
                <a:gd name="T95" fmla="*/ 181 h 214"/>
                <a:gd name="T96" fmla="*/ 246 w 867"/>
                <a:gd name="T97" fmla="*/ 12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7" h="214">
                  <a:moveTo>
                    <a:pt x="0" y="0"/>
                  </a:moveTo>
                  <a:lnTo>
                    <a:pt x="111" y="0"/>
                  </a:lnTo>
                  <a:lnTo>
                    <a:pt x="207" y="0"/>
                  </a:lnTo>
                  <a:lnTo>
                    <a:pt x="294" y="0"/>
                  </a:lnTo>
                  <a:lnTo>
                    <a:pt x="381" y="0"/>
                  </a:lnTo>
                  <a:lnTo>
                    <a:pt x="461" y="0"/>
                  </a:lnTo>
                  <a:lnTo>
                    <a:pt x="532" y="0"/>
                  </a:lnTo>
                  <a:lnTo>
                    <a:pt x="596" y="0"/>
                  </a:lnTo>
                  <a:lnTo>
                    <a:pt x="651" y="0"/>
                  </a:lnTo>
                  <a:lnTo>
                    <a:pt x="707" y="0"/>
                  </a:lnTo>
                  <a:lnTo>
                    <a:pt x="747" y="0"/>
                  </a:lnTo>
                  <a:lnTo>
                    <a:pt x="787" y="0"/>
                  </a:lnTo>
                  <a:lnTo>
                    <a:pt x="818" y="0"/>
                  </a:lnTo>
                  <a:lnTo>
                    <a:pt x="842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66" y="8"/>
                  </a:lnTo>
                  <a:lnTo>
                    <a:pt x="866" y="16"/>
                  </a:lnTo>
                  <a:lnTo>
                    <a:pt x="866" y="24"/>
                  </a:lnTo>
                  <a:lnTo>
                    <a:pt x="866" y="32"/>
                  </a:lnTo>
                  <a:lnTo>
                    <a:pt x="866" y="39"/>
                  </a:lnTo>
                  <a:lnTo>
                    <a:pt x="866" y="47"/>
                  </a:lnTo>
                  <a:lnTo>
                    <a:pt x="858" y="47"/>
                  </a:lnTo>
                  <a:lnTo>
                    <a:pt x="850" y="47"/>
                  </a:lnTo>
                  <a:lnTo>
                    <a:pt x="842" y="47"/>
                  </a:lnTo>
                  <a:lnTo>
                    <a:pt x="834" y="47"/>
                  </a:lnTo>
                  <a:lnTo>
                    <a:pt x="826" y="47"/>
                  </a:lnTo>
                  <a:lnTo>
                    <a:pt x="818" y="47"/>
                  </a:lnTo>
                  <a:lnTo>
                    <a:pt x="818" y="55"/>
                  </a:lnTo>
                  <a:lnTo>
                    <a:pt x="810" y="55"/>
                  </a:lnTo>
                  <a:lnTo>
                    <a:pt x="802" y="63"/>
                  </a:lnTo>
                  <a:lnTo>
                    <a:pt x="794" y="63"/>
                  </a:lnTo>
                  <a:lnTo>
                    <a:pt x="787" y="71"/>
                  </a:lnTo>
                  <a:lnTo>
                    <a:pt x="779" y="79"/>
                  </a:lnTo>
                  <a:lnTo>
                    <a:pt x="771" y="79"/>
                  </a:lnTo>
                  <a:lnTo>
                    <a:pt x="763" y="87"/>
                  </a:lnTo>
                  <a:lnTo>
                    <a:pt x="755" y="87"/>
                  </a:lnTo>
                  <a:lnTo>
                    <a:pt x="755" y="95"/>
                  </a:lnTo>
                  <a:lnTo>
                    <a:pt x="747" y="95"/>
                  </a:lnTo>
                  <a:lnTo>
                    <a:pt x="739" y="95"/>
                  </a:lnTo>
                  <a:lnTo>
                    <a:pt x="731" y="95"/>
                  </a:lnTo>
                  <a:lnTo>
                    <a:pt x="723" y="95"/>
                  </a:lnTo>
                  <a:lnTo>
                    <a:pt x="715" y="95"/>
                  </a:lnTo>
                  <a:lnTo>
                    <a:pt x="707" y="95"/>
                  </a:lnTo>
                  <a:lnTo>
                    <a:pt x="699" y="95"/>
                  </a:lnTo>
                  <a:lnTo>
                    <a:pt x="691" y="95"/>
                  </a:lnTo>
                  <a:lnTo>
                    <a:pt x="683" y="95"/>
                  </a:lnTo>
                  <a:lnTo>
                    <a:pt x="667" y="95"/>
                  </a:lnTo>
                  <a:lnTo>
                    <a:pt x="659" y="95"/>
                  </a:lnTo>
                  <a:lnTo>
                    <a:pt x="644" y="95"/>
                  </a:lnTo>
                  <a:lnTo>
                    <a:pt x="636" y="95"/>
                  </a:lnTo>
                  <a:lnTo>
                    <a:pt x="628" y="95"/>
                  </a:lnTo>
                  <a:lnTo>
                    <a:pt x="620" y="95"/>
                  </a:lnTo>
                  <a:lnTo>
                    <a:pt x="508" y="142"/>
                  </a:lnTo>
                  <a:lnTo>
                    <a:pt x="501" y="142"/>
                  </a:lnTo>
                  <a:lnTo>
                    <a:pt x="493" y="142"/>
                  </a:lnTo>
                  <a:lnTo>
                    <a:pt x="485" y="142"/>
                  </a:lnTo>
                  <a:lnTo>
                    <a:pt x="477" y="142"/>
                  </a:lnTo>
                  <a:lnTo>
                    <a:pt x="469" y="142"/>
                  </a:lnTo>
                  <a:lnTo>
                    <a:pt x="461" y="142"/>
                  </a:lnTo>
                  <a:lnTo>
                    <a:pt x="453" y="142"/>
                  </a:lnTo>
                  <a:lnTo>
                    <a:pt x="445" y="142"/>
                  </a:lnTo>
                  <a:lnTo>
                    <a:pt x="437" y="142"/>
                  </a:lnTo>
                  <a:lnTo>
                    <a:pt x="421" y="142"/>
                  </a:lnTo>
                  <a:lnTo>
                    <a:pt x="413" y="142"/>
                  </a:lnTo>
                  <a:lnTo>
                    <a:pt x="405" y="142"/>
                  </a:lnTo>
                  <a:lnTo>
                    <a:pt x="397" y="142"/>
                  </a:lnTo>
                  <a:lnTo>
                    <a:pt x="389" y="142"/>
                  </a:lnTo>
                  <a:lnTo>
                    <a:pt x="381" y="142"/>
                  </a:lnTo>
                  <a:lnTo>
                    <a:pt x="373" y="142"/>
                  </a:lnTo>
                  <a:lnTo>
                    <a:pt x="365" y="142"/>
                  </a:lnTo>
                  <a:lnTo>
                    <a:pt x="358" y="142"/>
                  </a:lnTo>
                  <a:lnTo>
                    <a:pt x="350" y="142"/>
                  </a:lnTo>
                  <a:lnTo>
                    <a:pt x="342" y="142"/>
                  </a:lnTo>
                  <a:lnTo>
                    <a:pt x="342" y="150"/>
                  </a:lnTo>
                  <a:lnTo>
                    <a:pt x="342" y="158"/>
                  </a:lnTo>
                  <a:lnTo>
                    <a:pt x="342" y="166"/>
                  </a:lnTo>
                  <a:lnTo>
                    <a:pt x="342" y="174"/>
                  </a:lnTo>
                  <a:lnTo>
                    <a:pt x="342" y="181"/>
                  </a:lnTo>
                  <a:lnTo>
                    <a:pt x="342" y="189"/>
                  </a:lnTo>
                  <a:lnTo>
                    <a:pt x="342" y="197"/>
                  </a:lnTo>
                  <a:lnTo>
                    <a:pt x="334" y="205"/>
                  </a:lnTo>
                  <a:lnTo>
                    <a:pt x="326" y="205"/>
                  </a:lnTo>
                  <a:lnTo>
                    <a:pt x="326" y="213"/>
                  </a:lnTo>
                  <a:lnTo>
                    <a:pt x="318" y="213"/>
                  </a:lnTo>
                  <a:lnTo>
                    <a:pt x="310" y="213"/>
                  </a:lnTo>
                  <a:lnTo>
                    <a:pt x="302" y="213"/>
                  </a:lnTo>
                  <a:lnTo>
                    <a:pt x="294" y="213"/>
                  </a:lnTo>
                  <a:lnTo>
                    <a:pt x="286" y="213"/>
                  </a:lnTo>
                  <a:lnTo>
                    <a:pt x="278" y="213"/>
                  </a:lnTo>
                  <a:lnTo>
                    <a:pt x="270" y="213"/>
                  </a:lnTo>
                  <a:lnTo>
                    <a:pt x="262" y="205"/>
                  </a:lnTo>
                  <a:lnTo>
                    <a:pt x="254" y="197"/>
                  </a:lnTo>
                  <a:lnTo>
                    <a:pt x="254" y="189"/>
                  </a:lnTo>
                  <a:lnTo>
                    <a:pt x="246" y="189"/>
                  </a:lnTo>
                  <a:lnTo>
                    <a:pt x="246" y="181"/>
                  </a:lnTo>
                  <a:lnTo>
                    <a:pt x="246" y="174"/>
                  </a:lnTo>
                  <a:lnTo>
                    <a:pt x="246" y="12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  <p:sp>
          <p:nvSpPr>
            <p:cNvPr id="24" name="Freeform 56"/>
            <p:cNvSpPr>
              <a:spLocks/>
            </p:cNvSpPr>
            <p:nvPr/>
          </p:nvSpPr>
          <p:spPr bwMode="auto">
            <a:xfrm>
              <a:off x="3990" y="873"/>
              <a:ext cx="626" cy="221"/>
            </a:xfrm>
            <a:custGeom>
              <a:avLst/>
              <a:gdLst>
                <a:gd name="T0" fmla="*/ 625 w 626"/>
                <a:gd name="T1" fmla="*/ 0 h 221"/>
                <a:gd name="T2" fmla="*/ 625 w 626"/>
                <a:gd name="T3" fmla="*/ 49 h 221"/>
                <a:gd name="T4" fmla="*/ 585 w 626"/>
                <a:gd name="T5" fmla="*/ 49 h 221"/>
                <a:gd name="T6" fmla="*/ 513 w 626"/>
                <a:gd name="T7" fmla="*/ 98 h 221"/>
                <a:gd name="T8" fmla="*/ 377 w 626"/>
                <a:gd name="T9" fmla="*/ 98 h 221"/>
                <a:gd name="T10" fmla="*/ 264 w 626"/>
                <a:gd name="T11" fmla="*/ 147 h 221"/>
                <a:gd name="T12" fmla="*/ 96 w 626"/>
                <a:gd name="T13" fmla="*/ 147 h 221"/>
                <a:gd name="T14" fmla="*/ 96 w 626"/>
                <a:gd name="T15" fmla="*/ 204 h 221"/>
                <a:gd name="T16" fmla="*/ 70 w 626"/>
                <a:gd name="T17" fmla="*/ 220 h 221"/>
                <a:gd name="T18" fmla="*/ 26 w 626"/>
                <a:gd name="T19" fmla="*/ 220 h 221"/>
                <a:gd name="T20" fmla="*/ 0 w 626"/>
                <a:gd name="T21" fmla="*/ 199 h 221"/>
                <a:gd name="T22" fmla="*/ 0 w 626"/>
                <a:gd name="T23" fmla="*/ 147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6" h="221">
                  <a:moveTo>
                    <a:pt x="625" y="0"/>
                  </a:moveTo>
                  <a:lnTo>
                    <a:pt x="625" y="49"/>
                  </a:lnTo>
                  <a:lnTo>
                    <a:pt x="585" y="49"/>
                  </a:lnTo>
                  <a:lnTo>
                    <a:pt x="513" y="98"/>
                  </a:lnTo>
                  <a:lnTo>
                    <a:pt x="377" y="98"/>
                  </a:lnTo>
                  <a:lnTo>
                    <a:pt x="264" y="147"/>
                  </a:lnTo>
                  <a:lnTo>
                    <a:pt x="96" y="147"/>
                  </a:lnTo>
                  <a:lnTo>
                    <a:pt x="96" y="204"/>
                  </a:lnTo>
                  <a:lnTo>
                    <a:pt x="70" y="220"/>
                  </a:lnTo>
                  <a:lnTo>
                    <a:pt x="26" y="220"/>
                  </a:lnTo>
                  <a:lnTo>
                    <a:pt x="0" y="199"/>
                  </a:lnTo>
                  <a:lnTo>
                    <a:pt x="0" y="147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y-AM"/>
            </a:p>
          </p:txBody>
        </p:sp>
      </p:grpSp>
      <p:sp>
        <p:nvSpPr>
          <p:cNvPr id="37" name="Rectangle 72"/>
          <p:cNvSpPr txBox="1">
            <a:spLocks noChangeArrowheads="1"/>
          </p:cNvSpPr>
          <p:nvPr/>
        </p:nvSpPr>
        <p:spPr>
          <a:xfrm>
            <a:off x="174944" y="4184724"/>
            <a:ext cx="3726343" cy="229986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9" tIns="72009" rIns="72009" bIns="72009" anchor="ctr" anchorCtr="0"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hy-AM" sz="1200" b="1" dirty="0" smtClean="0">
                <a:solidFill>
                  <a:schemeClr val="accent3"/>
                </a:solidFill>
              </a:rPr>
              <a:t>Ցանցի որակով </a:t>
            </a:r>
            <a:r>
              <a:rPr lang="hy-AM" sz="1200" dirty="0" smtClean="0"/>
              <a:t>(ուղղությունների քանակը, հաճախականությունը, մեկնումների ժամերը) պայմանավորված եկամուտ</a:t>
            </a:r>
          </a:p>
          <a:p>
            <a:pPr lvl="1"/>
            <a:r>
              <a:rPr lang="hy-AM" sz="1200" dirty="0" smtClean="0"/>
              <a:t>Հարկավոր է </a:t>
            </a:r>
            <a:r>
              <a:rPr lang="hy-AM" sz="1200" b="1" dirty="0" smtClean="0">
                <a:solidFill>
                  <a:schemeClr val="accent3"/>
                </a:solidFill>
              </a:rPr>
              <a:t>եկամուտների և ծախսերի </a:t>
            </a:r>
            <a:r>
              <a:rPr lang="hy-AM" sz="1200" dirty="0" smtClean="0"/>
              <a:t>ճիշտ հարաբերակցություն, օրինակ՝</a:t>
            </a:r>
          </a:p>
          <a:p>
            <a:pPr lvl="2"/>
            <a:r>
              <a:rPr lang="hy-AM" sz="1200" dirty="0" smtClean="0"/>
              <a:t>Գրավիչ չվացուցակ բարձր հաճախականությամբ չվերթներ իրականացնող փոքր օդանավով, ոչ թե էժան չվերթներ մեծ օդանավով</a:t>
            </a:r>
          </a:p>
          <a:p>
            <a:pPr lvl="1"/>
            <a:r>
              <a:rPr lang="hy-AM" sz="1200" b="1" dirty="0" smtClean="0">
                <a:solidFill>
                  <a:schemeClr val="accent3"/>
                </a:solidFill>
              </a:rPr>
              <a:t>Մեծ ցանցերն ավելի գրավիչ են </a:t>
            </a:r>
            <a:r>
              <a:rPr lang="hy-AM" sz="1200" dirty="0" smtClean="0"/>
              <a:t>և հավելյալ եկամուտ են ձևավորում</a:t>
            </a:r>
          </a:p>
        </p:txBody>
      </p:sp>
      <p:sp>
        <p:nvSpPr>
          <p:cNvPr id="38" name="Rectangle 4"/>
          <p:cNvSpPr txBox="1"/>
          <p:nvPr/>
        </p:nvSpPr>
        <p:spPr>
          <a:xfrm>
            <a:off x="4455098" y="4184724"/>
            <a:ext cx="4515979" cy="2317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hy-AM" sz="1200" b="1" dirty="0" smtClean="0">
                <a:solidFill>
                  <a:schemeClr val="accent3"/>
                </a:solidFill>
              </a:rPr>
              <a:t>Ծավալների աճով պայմանավորված տնտեսումը  կնպաստի ինքնարժեքի զգալի նվազեցմանը</a:t>
            </a:r>
          </a:p>
          <a:p>
            <a:pPr lvl="2"/>
            <a:r>
              <a:rPr lang="hy-AM" sz="1200" dirty="0" smtClean="0"/>
              <a:t>Օդանավի արդյունավետ կառավարում (մեկ միջանցքով I տիպի բավարար չափսի ժամանակակից օդանավ, օդանավերի բավարար քանակ)</a:t>
            </a:r>
          </a:p>
          <a:p>
            <a:pPr lvl="2"/>
            <a:r>
              <a:rPr lang="hy-AM" sz="1200" dirty="0" smtClean="0"/>
              <a:t>Մրցունակ ինքնարժեքի ապահովում՝ վրադիր ծախսերի հարաբերականորեն ցածր մասնաբաժնի հաշվին  </a:t>
            </a:r>
          </a:p>
          <a:p>
            <a:pPr lvl="1"/>
            <a:r>
              <a:rPr lang="hy-AM" sz="1200" dirty="0" smtClean="0"/>
              <a:t>Ռիսկ, որ ուղևորների ողջ պոտենցիալ</a:t>
            </a:r>
            <a:r>
              <a:rPr lang="en-US" sz="1200" dirty="0"/>
              <a:t>ը</a:t>
            </a:r>
            <a:r>
              <a:rPr lang="hy-AM" sz="1200" dirty="0" smtClean="0"/>
              <a:t> սպասարկելու ձգտումը կարող է իրականացվել գործառնական արդյունավետության հաշվին, օրինակ՝</a:t>
            </a:r>
          </a:p>
          <a:p>
            <a:pPr lvl="2"/>
            <a:r>
              <a:rPr lang="hy-AM" sz="1200" dirty="0" smtClean="0"/>
              <a:t>Օդանավի օգտագործման բարձր հաճախականություն՝ վաղ/ուշ չվերթներով</a:t>
            </a:r>
            <a:r>
              <a:rPr lang="en-US" sz="1200" dirty="0" smtClean="0"/>
              <a:t>, </a:t>
            </a:r>
            <a:r>
              <a:rPr lang="hy-AM" sz="1200" dirty="0" smtClean="0"/>
              <a:t>միայն ուղևորներին հարմար ժամերին չվերթներ իրականացնել</a:t>
            </a:r>
            <a:r>
              <a:rPr lang="en-US" sz="1200" dirty="0" err="1" smtClean="0"/>
              <a:t>ու</a:t>
            </a:r>
            <a:r>
              <a:rPr lang="en-US" sz="1200" dirty="0" smtClean="0"/>
              <a:t> </a:t>
            </a:r>
            <a:r>
              <a:rPr lang="en-US" sz="1200" dirty="0" err="1" smtClean="0"/>
              <a:t>փոխարեն</a:t>
            </a:r>
            <a:endParaRPr lang="hy-AM" sz="1200" dirty="0"/>
          </a:p>
        </p:txBody>
      </p:sp>
      <p:pic>
        <p:nvPicPr>
          <p:cNvPr id="40" name="Picture 12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510416" y="1754338"/>
            <a:ext cx="141128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" t="10015" r="6654" b="20605"/>
          <a:stretch/>
        </p:blipFill>
        <p:spPr bwMode="auto">
          <a:xfrm>
            <a:off x="5608199" y="1199715"/>
            <a:ext cx="1097277" cy="672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Rectangle 70"/>
          <p:cNvSpPr>
            <a:spLocks noChangeArrowheads="1"/>
          </p:cNvSpPr>
          <p:nvPr/>
        </p:nvSpPr>
        <p:spPr bwMode="auto">
          <a:xfrm>
            <a:off x="1282221" y="1501248"/>
            <a:ext cx="1867677" cy="21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>
            <a:spAutoFit/>
          </a:bodyPr>
          <a:lstStyle>
            <a:lvl1pPr algn="l" defTabSz="895350">
              <a:buSzPct val="120000"/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133350" indent="-131763" algn="l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293688" indent="-158750" algn="l" defTabSz="895350"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427038" indent="-131763" algn="l" defTabSz="895350">
              <a:buSzPct val="89000"/>
              <a:buChar char="•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587375" indent="-158750" algn="l" defTabSz="895350"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10445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15017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19589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24161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hy-AM" sz="1400" smtClean="0"/>
              <a:t>Եկամուտ</a:t>
            </a:r>
            <a:endParaRPr lang="hy-AM" sz="1400"/>
          </a:p>
        </p:txBody>
      </p:sp>
      <p:sp>
        <p:nvSpPr>
          <p:cNvPr id="43" name="Rectangle 71"/>
          <p:cNvSpPr>
            <a:spLocks noChangeArrowheads="1"/>
          </p:cNvSpPr>
          <p:nvPr/>
        </p:nvSpPr>
        <p:spPr bwMode="auto">
          <a:xfrm>
            <a:off x="5222999" y="948000"/>
            <a:ext cx="1867677" cy="21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>
            <a:spAutoFit/>
          </a:bodyPr>
          <a:lstStyle>
            <a:lvl1pPr algn="l" defTabSz="895350">
              <a:buSzPct val="120000"/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133350" indent="-131763" algn="l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293688" indent="-158750" algn="l" defTabSz="895350"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427038" indent="-131763" algn="l" defTabSz="895350">
              <a:buSzPct val="89000"/>
              <a:buChar char="•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587375" indent="-158750" algn="l" defTabSz="895350"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10445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15017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19589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2416175" indent="-158750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hy-AM" sz="1400" smtClean="0"/>
              <a:t>Ծախս</a:t>
            </a:r>
            <a:endParaRPr lang="hy-AM" sz="1400"/>
          </a:p>
        </p:txBody>
      </p:sp>
    </p:spTree>
    <p:extLst>
      <p:ext uri="{BB962C8B-B14F-4D97-AF65-F5344CB8AC3E}">
        <p14:creationId xmlns:p14="http://schemas.microsoft.com/office/powerpoint/2010/main" val="1035626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4037" name="Object 76403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1995513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08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"/>
          <p:cNvSpPr txBox="1">
            <a:spLocks/>
          </p:cNvSpPr>
          <p:nvPr/>
        </p:nvSpPr>
        <p:spPr bwMode="gray">
          <a:xfrm>
            <a:off x="423373" y="1496497"/>
            <a:ext cx="4015469" cy="4715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9" tIns="72009" rIns="72009" bIns="72009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200" b="1" dirty="0" smtClean="0">
                <a:solidFill>
                  <a:schemeClr val="accent3"/>
                </a:solidFill>
              </a:rPr>
              <a:t>Ցանցի խորություն. </a:t>
            </a:r>
            <a:r>
              <a:rPr lang="hy-AM" sz="1200" dirty="0" smtClean="0"/>
              <a:t>որոշակի ուղղությամբ չվերթների քանակն ավիաընկերությունների մրցակցության, ինչպես նաև տարբեր սեգմենտների հաճախորդներ ներգրավելու առումով առանցքային գործոն է.</a:t>
            </a:r>
          </a:p>
          <a:p>
            <a:pPr lvl="2">
              <a:spcBef>
                <a:spcPct val="25000"/>
              </a:spcBef>
            </a:pPr>
            <a:r>
              <a:rPr lang="hy-AM" sz="1200" dirty="0" smtClean="0"/>
              <a:t>Նիշային ուղղություններ. բիզնեսի և հանգստի նպատակներով ճանապարհորդելու լատենտ պահանջարկի բավարարում՝ շաբաթական չվերթների առատ քանակությամբ, այդ թվում` որոշակի գերակայող ուղղություններով </a:t>
            </a:r>
          </a:p>
          <a:p>
            <a:pPr lvl="2">
              <a:spcBef>
                <a:spcPct val="25000"/>
              </a:spcBef>
            </a:pPr>
            <a:r>
              <a:rPr lang="hy-AM" sz="1200" dirty="0" smtClean="0"/>
              <a:t>Միջազգային հանգուցային օդանավակայաններ. ալիքային համակարգում ներառված շաբաթական բազմաթիվ չվերթներ (ընդհանուր կոդով՝ ավիափոխադրողների միջև վճարները շրջանցելու համար) հիմնական օդանավակայանների հետ կապն ապահովելու, ուղիղ չվերթների քանակն ավելացնելու և տարանցիկ չվերթների արդյունավետությունը բարձրացնելու համար</a:t>
            </a:r>
          </a:p>
        </p:txBody>
      </p:sp>
      <p:sp>
        <p:nvSpPr>
          <p:cNvPr id="78" name="Title 1"/>
          <p:cNvSpPr txBox="1">
            <a:spLocks/>
          </p:cNvSpPr>
          <p:nvPr/>
        </p:nvSpPr>
        <p:spPr bwMode="gray">
          <a:xfrm>
            <a:off x="174944" y="339852"/>
            <a:ext cx="682772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00" b="0" baseline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y-AM" sz="1600" dirty="0" smtClean="0"/>
              <a:t>Գրավիչ պրոդուկտ առաջարկելու համար տեղական ավիափոխադրողը պետք է համապատասխանի որոշակի պահանջների</a:t>
            </a:r>
            <a:endParaRPr lang="hy-AM" sz="1600" dirty="0"/>
          </a:p>
        </p:txBody>
      </p:sp>
      <p:sp>
        <p:nvSpPr>
          <p:cNvPr id="60" name="McK 1. On-page tracker"/>
          <p:cNvSpPr>
            <a:spLocks noChangeArrowheads="1"/>
          </p:cNvSpPr>
          <p:nvPr/>
        </p:nvSpPr>
        <p:spPr bwMode="auto">
          <a:xfrm>
            <a:off x="174944" y="0"/>
            <a:ext cx="600645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y-AM" sz="1400" dirty="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ԵՐԹՈՒՂԻՆԵՐԻ ՑԱՆՑ՝ ԾԱՎԱԼՆԵՐԻ ԱՃԻՆ ԶՈՒԳԱՀԵՌ ՏՆՏԵՍՄԱՄԲ </a:t>
            </a:r>
          </a:p>
        </p:txBody>
      </p:sp>
      <p:sp>
        <p:nvSpPr>
          <p:cNvPr id="61" name="Rectangle 3"/>
          <p:cNvSpPr txBox="1">
            <a:spLocks/>
          </p:cNvSpPr>
          <p:nvPr/>
        </p:nvSpPr>
        <p:spPr bwMode="gray">
          <a:xfrm>
            <a:off x="4621369" y="1496497"/>
            <a:ext cx="4015469" cy="471590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9" tIns="72009" rIns="72009" bIns="72009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400" b="1" dirty="0" smtClean="0">
                <a:solidFill>
                  <a:schemeClr val="accent3"/>
                </a:solidFill>
              </a:rPr>
              <a:t>Ցանցի լայնություն. </a:t>
            </a:r>
            <a:r>
              <a:rPr lang="hy-AM" sz="1400" dirty="0" smtClean="0"/>
              <a:t>գործող ուղղությունների քանակը (ներառյալ՝ «պարտադիր» ուղղությունները, որոնք այլ կերպ չեն սպասարկվում) կարևոր է</a:t>
            </a:r>
          </a:p>
          <a:p>
            <a:pPr lvl="2">
              <a:spcBef>
                <a:spcPct val="25000"/>
              </a:spcBef>
            </a:pPr>
            <a:r>
              <a:rPr lang="hy-AM" sz="1400" dirty="0" smtClean="0"/>
              <a:t>հաճախորդների համար հաղորդակցման պարզեցման</a:t>
            </a:r>
            <a:r>
              <a:rPr lang="en-US" sz="1400" dirty="0" smtClean="0"/>
              <a:t> </a:t>
            </a:r>
            <a:r>
              <a:rPr lang="hy-AM" sz="1400" dirty="0" smtClean="0"/>
              <a:t>(1 կանգառով չվերթներ),</a:t>
            </a:r>
          </a:p>
          <a:p>
            <a:pPr lvl="2">
              <a:spcBef>
                <a:spcPct val="25000"/>
              </a:spcBef>
            </a:pPr>
            <a:r>
              <a:rPr lang="hy-AM" sz="1400" dirty="0" smtClean="0"/>
              <a:t>շուկայում բավարար իշխանություն ունենալու տեսանկյունից  </a:t>
            </a:r>
            <a:endParaRPr lang="hy-AM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733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4037" name="Object 76403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6084058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5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McK 4. Footnote"/>
          <p:cNvSpPr txBox="1">
            <a:spLocks noChangeArrowheads="1"/>
          </p:cNvSpPr>
          <p:nvPr/>
        </p:nvSpPr>
        <p:spPr bwMode="gray">
          <a:xfrm>
            <a:off x="174944" y="6180915"/>
            <a:ext cx="87941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sz="800" smtClean="0">
                <a:latin typeface="Sylfaen" pitchFamily="18" charset="0"/>
              </a:rPr>
              <a:t> 1. Ուղղությունը համարվում է պարտադիր, եթե. կա բավարար պահանջարկ (որը ենթադրում է 10,000 ուղևոր 2013 թ-ի հունվ.-հուն. ամիսներին, կամ երկրների (գլխավոր տասնյակ) միջև զգալի առևտրաշրջանառություն, պոտենցիալ տուրիստական ուղղություններ, 20 000-ից ավել հայկական համայնք ունեցող քաղաքներ):</a:t>
            </a:r>
          </a:p>
          <a:p>
            <a:r>
              <a:rPr lang="hy-AM" sz="800" smtClean="0">
                <a:latin typeface="Sylfaen" pitchFamily="18" charset="0"/>
              </a:rPr>
              <a:t>2. ~70% ծանրաբեռնվածության գործակցով և օդանավի խնամքով շահագործմամբ խոշոր միջազգային ավիափոխադրողի մակարդակով (տարեկան 2700 ժամ` չհաշված սպասարկումը)</a:t>
            </a:r>
            <a:endParaRPr lang="hy-AM" sz="800">
              <a:latin typeface="Sylfaen" pitchFamily="18" charset="0"/>
            </a:endParaRPr>
          </a:p>
        </p:txBody>
      </p:sp>
      <p:sp>
        <p:nvSpPr>
          <p:cNvPr id="44" name="McK 5. Source"/>
          <p:cNvSpPr>
            <a:spLocks noChangeArrowheads="1"/>
          </p:cNvSpPr>
          <p:nvPr/>
        </p:nvSpPr>
        <p:spPr bwMode="gray">
          <a:xfrm>
            <a:off x="174944" y="6665247"/>
            <a:ext cx="7820799" cy="15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tabLst>
                <a:tab pos="625214" algn="l"/>
              </a:tabLst>
            </a:pPr>
            <a:r>
              <a:rPr lang="hy-AM" sz="100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Աղբյուր՝ Ավիաընկերությունների պաշտոնական ուղեցույց (OAG analyses), մամուլ</a:t>
            </a:r>
            <a:endParaRPr lang="hy-AM" sz="100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>
            <a:spLocks/>
          </p:cNvSpPr>
          <p:nvPr/>
        </p:nvSpPr>
        <p:spPr bwMode="gray">
          <a:xfrm>
            <a:off x="4680228" y="1581497"/>
            <a:ext cx="4151237" cy="370487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y-AM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 txBox="1">
            <a:spLocks/>
          </p:cNvSpPr>
          <p:nvPr/>
        </p:nvSpPr>
        <p:spPr bwMode="gray">
          <a:xfrm>
            <a:off x="4680228" y="1581496"/>
            <a:ext cx="4151237" cy="576312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b="1" dirty="0" smtClean="0">
                <a:solidFill>
                  <a:schemeClr val="bg1"/>
                </a:solidFill>
                <a:latin typeface="Sylfaen" pitchFamily="18" charset="0"/>
              </a:rPr>
              <a:t>«Պարտադիր» չվերթներ ապահովող ցանցի օրինակ </a:t>
            </a:r>
            <a:r>
              <a:rPr lang="hy-AM" b="1" baseline="30000" dirty="0" smtClean="0">
                <a:solidFill>
                  <a:schemeClr val="bg1"/>
                </a:solidFill>
                <a:latin typeface="Sylfaen" pitchFamily="18" charset="0"/>
              </a:rPr>
              <a:t>1</a:t>
            </a:r>
            <a:r>
              <a:rPr lang="hy-AM" b="1" dirty="0" smtClean="0">
                <a:solidFill>
                  <a:schemeClr val="bg1"/>
                </a:solidFill>
                <a:latin typeface="Sylfaen" pitchFamily="18" charset="0"/>
              </a:rPr>
              <a:t> </a:t>
            </a:r>
            <a:endParaRPr lang="hy-AM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2" name="Rectangle 3"/>
          <p:cNvSpPr txBox="1">
            <a:spLocks/>
          </p:cNvSpPr>
          <p:nvPr/>
        </p:nvSpPr>
        <p:spPr bwMode="gray">
          <a:xfrm>
            <a:off x="427073" y="1581497"/>
            <a:ext cx="4015469" cy="370487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2009" tIns="72009" rIns="72009" bIns="72009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400" dirty="0" smtClean="0">
                <a:latin typeface="Sylfaen" pitchFamily="18" charset="0"/>
              </a:rPr>
              <a:t>ՀՀ ավիափոխադրողի ցանցը պետք է ապահովի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չվերթներ</a:t>
            </a:r>
            <a:r>
              <a:rPr lang="hy-AM" sz="1400" b="1" dirty="0" smtClean="0">
                <a:solidFill>
                  <a:srgbClr val="FF0000"/>
                </a:solidFill>
                <a:latin typeface="Sylfaen" pitchFamily="18" charset="0"/>
              </a:rPr>
              <a:t> </a:t>
            </a:r>
            <a:r>
              <a:rPr lang="hy-AM" sz="1400" baseline="30000" dirty="0" smtClean="0">
                <a:latin typeface="Sylfaen" pitchFamily="18" charset="0"/>
              </a:rPr>
              <a:t>1</a:t>
            </a:r>
            <a:r>
              <a:rPr lang="hy-AM" sz="1400" baseline="30000" dirty="0" smtClean="0">
                <a:solidFill>
                  <a:srgbClr val="FF0000"/>
                </a:solidFill>
                <a:latin typeface="Sylfaen" pitchFamily="18" charset="0"/>
              </a:rPr>
              <a:t>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9 «պարտադիր» ուղղություններով</a:t>
            </a:r>
            <a:r>
              <a:rPr lang="hy-AM" sz="1400" dirty="0" smtClean="0">
                <a:latin typeface="Sylfaen" pitchFamily="18" charset="0"/>
              </a:rPr>
              <a:t>, օրինակ՝</a:t>
            </a:r>
          </a:p>
          <a:p>
            <a:pPr lvl="2">
              <a:spcBef>
                <a:spcPct val="25000"/>
              </a:spcBef>
            </a:pPr>
            <a:r>
              <a:rPr lang="hy-AM" sz="1400" dirty="0" smtClean="0">
                <a:latin typeface="Sylfaen" pitchFamily="18" charset="0"/>
              </a:rPr>
              <a:t>7 նիշային ուղղություն</a:t>
            </a:r>
          </a:p>
          <a:p>
            <a:pPr lvl="2">
              <a:spcBef>
                <a:spcPct val="25000"/>
              </a:spcBef>
            </a:pPr>
            <a:r>
              <a:rPr lang="hy-AM" sz="1400" dirty="0" smtClean="0">
                <a:latin typeface="Sylfaen" pitchFamily="18" charset="0"/>
              </a:rPr>
              <a:t>2 ուղղություն դեպի միջազգային հանգուցային օդանավակայաններ (Փարիզ (համատեղ չվերթներ` ընդհանուր կոդով), Մոսկվա)</a:t>
            </a:r>
          </a:p>
          <a:p>
            <a:pPr lvl="1">
              <a:spcBef>
                <a:spcPct val="50000"/>
              </a:spcBef>
            </a:pPr>
            <a:r>
              <a:rPr lang="hy-AM" sz="1400" dirty="0" smtClean="0">
                <a:latin typeface="Sylfaen" pitchFamily="18" charset="0"/>
              </a:rPr>
              <a:t>Նշված հաճախականությունն ապահովելու համար յուրաքանչյուր ուղղությամբ պահանջվում է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միջինը</a:t>
            </a:r>
            <a:r>
              <a:rPr lang="hy-AM" sz="1400" dirty="0" smtClean="0">
                <a:latin typeface="Sylfaen" pitchFamily="18" charset="0"/>
              </a:rPr>
              <a:t>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շուկայի 40%  մասնաբաժին կամ</a:t>
            </a:r>
            <a:r>
              <a:rPr lang="hy-AM" sz="1400" dirty="0" smtClean="0">
                <a:latin typeface="Sylfaen" pitchFamily="18" charset="0"/>
              </a:rPr>
              <a:t> տարեկան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~ 600,000 ուղևոր:</a:t>
            </a:r>
            <a:endParaRPr lang="hy-AM" sz="1400" dirty="0" smtClean="0">
              <a:latin typeface="Sylfaen" pitchFamily="18" charset="0"/>
            </a:endParaRPr>
          </a:p>
          <a:p>
            <a:pPr lvl="1">
              <a:spcBef>
                <a:spcPct val="50000"/>
              </a:spcBef>
            </a:pPr>
            <a:r>
              <a:rPr lang="hy-AM" sz="1400" dirty="0" smtClean="0">
                <a:latin typeface="Sylfaen" pitchFamily="18" charset="0"/>
              </a:rPr>
              <a:t>A320 տեսակի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նվազագույնը 5 օդանավ`</a:t>
            </a:r>
            <a:r>
              <a:rPr lang="hy-AM" sz="1400" dirty="0" smtClean="0">
                <a:latin typeface="Sylfaen" pitchFamily="18" charset="0"/>
              </a:rPr>
              <a:t>150 նստատեղով</a:t>
            </a:r>
            <a:r>
              <a:rPr lang="hy-AM" sz="1400" baseline="30000" dirty="0" smtClean="0">
                <a:latin typeface="Sylfaen" pitchFamily="18" charset="0"/>
              </a:rPr>
              <a:t>2</a:t>
            </a:r>
            <a:endParaRPr lang="hy-AM" sz="1400" dirty="0">
              <a:latin typeface="Sylfaen" pitchFamily="18" charset="0"/>
            </a:endParaRPr>
          </a:p>
        </p:txBody>
      </p:sp>
      <p:sp>
        <p:nvSpPr>
          <p:cNvPr id="78" name="Title 1"/>
          <p:cNvSpPr txBox="1">
            <a:spLocks/>
          </p:cNvSpPr>
          <p:nvPr/>
        </p:nvSpPr>
        <p:spPr bwMode="gray">
          <a:xfrm>
            <a:off x="174944" y="339852"/>
            <a:ext cx="682772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00" b="0" baseline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y-AM" sz="1600" dirty="0" smtClean="0"/>
              <a:t>Բավարար խորություն և լայնություն ունեցող ցանցով ՀՀ մրցունակ ավիափոխադրողին անհրաժեշտ կլինի ունենալ նվազագույնը 5 օդանավ</a:t>
            </a:r>
            <a:endParaRPr lang="hy-AM" sz="1600" dirty="0"/>
          </a:p>
        </p:txBody>
      </p:sp>
      <p:grpSp>
        <p:nvGrpSpPr>
          <p:cNvPr id="26" name="Group 25"/>
          <p:cNvGrpSpPr/>
          <p:nvPr/>
        </p:nvGrpSpPr>
        <p:grpSpPr bwMode="gray">
          <a:xfrm>
            <a:off x="4749955" y="2178657"/>
            <a:ext cx="4066285" cy="278027"/>
            <a:chOff x="4759797" y="1564245"/>
            <a:chExt cx="4066285" cy="278027"/>
          </a:xfrm>
        </p:grpSpPr>
        <p:grpSp>
          <p:nvGrpSpPr>
            <p:cNvPr id="120" name="Group 119"/>
            <p:cNvGrpSpPr/>
            <p:nvPr/>
          </p:nvGrpSpPr>
          <p:grpSpPr bwMode="gray">
            <a:xfrm>
              <a:off x="4759797" y="1596051"/>
              <a:ext cx="1339557" cy="246221"/>
              <a:chOff x="2775425" y="1795838"/>
              <a:chExt cx="1339557" cy="246221"/>
            </a:xfrm>
          </p:grpSpPr>
          <p:sp>
            <p:nvSpPr>
              <p:cNvPr id="128" name="Legend1"/>
              <p:cNvSpPr>
                <a:spLocks noChangeArrowheads="1"/>
              </p:cNvSpPr>
              <p:nvPr/>
            </p:nvSpPr>
            <p:spPr bwMode="gray">
              <a:xfrm>
                <a:off x="3273332" y="1795838"/>
                <a:ext cx="841650" cy="246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0" tIns="0" rIns="0" bIns="0">
                <a:spAutoFit/>
              </a:bodyPr>
              <a:lstStyle/>
              <a:p>
                <a:pPr defTabSz="895350">
                  <a:buClr>
                    <a:schemeClr val="tx2"/>
                  </a:buClr>
                </a:pPr>
                <a:r>
                  <a:rPr lang="hy-AM" sz="800" smtClean="0">
                    <a:latin typeface="Sylfaen" pitchFamily="18" charset="0"/>
                    <a:cs typeface="Arial" pitchFamily="34" charset="0"/>
                  </a:rPr>
                  <a:t>Շաբաթական</a:t>
                </a:r>
              </a:p>
              <a:p>
                <a:pPr defTabSz="895350">
                  <a:buClr>
                    <a:schemeClr val="tx2"/>
                  </a:buClr>
                </a:pPr>
                <a:r>
                  <a:rPr lang="hy-AM" sz="800" smtClean="0">
                    <a:latin typeface="Sylfaen" pitchFamily="18" charset="0"/>
                    <a:cs typeface="Arial" pitchFamily="34" charset="0"/>
                  </a:rPr>
                  <a:t> 3 չվերթ</a:t>
                </a:r>
                <a:endParaRPr lang="hy-AM" sz="800">
                  <a:latin typeface="Sylfaen" pitchFamily="18" charset="0"/>
                  <a:cs typeface="Arial" pitchFamily="34" charset="0"/>
                </a:endParaRPr>
              </a:p>
            </p:txBody>
          </p:sp>
          <p:sp>
            <p:nvSpPr>
              <p:cNvPr id="129" name="LineLegend1"/>
              <p:cNvSpPr>
                <a:spLocks noChangeShapeType="1"/>
              </p:cNvSpPr>
              <p:nvPr/>
            </p:nvSpPr>
            <p:spPr bwMode="gray">
              <a:xfrm>
                <a:off x="2775425" y="1893596"/>
                <a:ext cx="457200" cy="0"/>
              </a:xfrm>
              <a:prstGeom prst="line">
                <a:avLst/>
              </a:prstGeom>
              <a:noFill/>
              <a:ln w="12700">
                <a:solidFill>
                  <a:srgbClr val="00B050"/>
                </a:solidFill>
                <a:tailEnd type="triangle" w="sm" len="sm"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hy-AM">
                  <a:solidFill>
                    <a:schemeClr val="lt1"/>
                  </a:solidFill>
                  <a:latin typeface="Arial"/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 bwMode="gray">
            <a:xfrm>
              <a:off x="6122360" y="1564245"/>
              <a:ext cx="1180858" cy="246221"/>
              <a:chOff x="2775425" y="2033907"/>
              <a:chExt cx="1180858" cy="246221"/>
            </a:xfrm>
          </p:grpSpPr>
          <p:sp>
            <p:nvSpPr>
              <p:cNvPr id="126" name="Legend2"/>
              <p:cNvSpPr>
                <a:spLocks noChangeArrowheads="1"/>
              </p:cNvSpPr>
              <p:nvPr/>
            </p:nvSpPr>
            <p:spPr bwMode="gray">
              <a:xfrm>
                <a:off x="3324700" y="2033907"/>
                <a:ext cx="631583" cy="246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0" tIns="0" rIns="0" bIns="0">
                <a:spAutoFit/>
              </a:bodyPr>
              <a:lstStyle/>
              <a:p>
                <a:pPr defTabSz="895350">
                  <a:buClr>
                    <a:schemeClr val="tx2"/>
                  </a:buClr>
                </a:pPr>
                <a:r>
                  <a:rPr lang="hy-AM" sz="800" smtClean="0">
                    <a:latin typeface="Sylfaen" pitchFamily="18" charset="0"/>
                    <a:cs typeface="Arial" pitchFamily="34" charset="0"/>
                  </a:rPr>
                  <a:t>Շաբաթական</a:t>
                </a:r>
              </a:p>
              <a:p>
                <a:pPr defTabSz="895350">
                  <a:buClr>
                    <a:schemeClr val="tx2"/>
                  </a:buClr>
                </a:pPr>
                <a:r>
                  <a:rPr lang="hy-AM" sz="800" smtClean="0">
                    <a:latin typeface="Sylfaen" pitchFamily="18" charset="0"/>
                    <a:cs typeface="Arial" pitchFamily="34" charset="0"/>
                  </a:rPr>
                  <a:t> 4 չվերթ</a:t>
                </a:r>
                <a:endParaRPr lang="hy-AM" sz="800">
                  <a:latin typeface="Sylfaen" pitchFamily="18" charset="0"/>
                  <a:cs typeface="Arial" pitchFamily="34" charset="0"/>
                </a:endParaRPr>
              </a:p>
            </p:txBody>
          </p:sp>
          <p:sp>
            <p:nvSpPr>
              <p:cNvPr id="127" name="LineLegend1"/>
              <p:cNvSpPr>
                <a:spLocks noChangeShapeType="1"/>
              </p:cNvSpPr>
              <p:nvPr/>
            </p:nvSpPr>
            <p:spPr bwMode="gray">
              <a:xfrm>
                <a:off x="2775425" y="2163471"/>
                <a:ext cx="457200" cy="0"/>
              </a:xfrm>
              <a:prstGeom prst="line">
                <a:avLst/>
              </a:prstGeom>
              <a:noFill/>
              <a:ln w="12700">
                <a:solidFill>
                  <a:schemeClr val="accent3"/>
                </a:solidFill>
                <a:tailEnd type="triangle" w="sm" len="sm"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hy-AM">
                  <a:solidFill>
                    <a:schemeClr val="lt1"/>
                  </a:solidFill>
                  <a:latin typeface="Arial"/>
                </a:endParaRPr>
              </a:p>
            </p:txBody>
          </p:sp>
        </p:grpSp>
        <p:grpSp>
          <p:nvGrpSpPr>
            <p:cNvPr id="122" name="Group 121"/>
            <p:cNvGrpSpPr/>
            <p:nvPr/>
          </p:nvGrpSpPr>
          <p:grpSpPr bwMode="gray">
            <a:xfrm>
              <a:off x="7449657" y="1616865"/>
              <a:ext cx="1376425" cy="153888"/>
              <a:chOff x="2775425" y="2357990"/>
              <a:chExt cx="1376425" cy="153888"/>
            </a:xfrm>
          </p:grpSpPr>
          <p:sp>
            <p:nvSpPr>
              <p:cNvPr id="123" name="Legend3"/>
              <p:cNvSpPr>
                <a:spLocks noChangeArrowheads="1"/>
              </p:cNvSpPr>
              <p:nvPr/>
            </p:nvSpPr>
            <p:spPr bwMode="gray">
              <a:xfrm>
                <a:off x="3324700" y="2357990"/>
                <a:ext cx="827150" cy="1538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defTabSz="895350">
                  <a:buClr>
                    <a:schemeClr val="tx2"/>
                  </a:buClr>
                </a:pPr>
                <a:r>
                  <a:rPr lang="hy-AM" sz="1000" smtClean="0">
                    <a:latin typeface="Sylfaen" pitchFamily="18" charset="0"/>
                    <a:cs typeface="Arial" pitchFamily="34" charset="0"/>
                  </a:rPr>
                  <a:t>Օ</a:t>
                </a:r>
                <a:r>
                  <a:rPr lang="hy-AM" sz="800" smtClean="0">
                    <a:latin typeface="Sylfaen" pitchFamily="18" charset="0"/>
                    <a:cs typeface="Arial" pitchFamily="34" charset="0"/>
                  </a:rPr>
                  <a:t>րական 4 չվերթ</a:t>
                </a:r>
                <a:endParaRPr lang="hy-AM" sz="800">
                  <a:latin typeface="Sylfaen" pitchFamily="18" charset="0"/>
                  <a:cs typeface="Arial" pitchFamily="34" charset="0"/>
                </a:endParaRPr>
              </a:p>
            </p:txBody>
          </p:sp>
          <p:sp>
            <p:nvSpPr>
              <p:cNvPr id="124" name="LineLegend1"/>
              <p:cNvSpPr>
                <a:spLocks noChangeShapeType="1"/>
              </p:cNvSpPr>
              <p:nvPr/>
            </p:nvSpPr>
            <p:spPr bwMode="gray">
              <a:xfrm>
                <a:off x="2775425" y="2434934"/>
                <a:ext cx="457200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tailEnd type="triangle" w="sm" len="sm"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hy-AM">
                  <a:solidFill>
                    <a:schemeClr val="lt1"/>
                  </a:solidFill>
                  <a:latin typeface="Arial"/>
                </a:endParaRPr>
              </a:p>
            </p:txBody>
          </p:sp>
        </p:grpSp>
      </p:grpSp>
      <p:sp>
        <p:nvSpPr>
          <p:cNvPr id="60" name="McK 1. On-page tracker"/>
          <p:cNvSpPr>
            <a:spLocks noChangeArrowheads="1"/>
          </p:cNvSpPr>
          <p:nvPr/>
        </p:nvSpPr>
        <p:spPr bwMode="auto">
          <a:xfrm>
            <a:off x="174944" y="0"/>
            <a:ext cx="600645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y-AM" sz="140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ԵՐԹՈՒՂԻՆԵՐԻ ՑԱՆՑ՝ ԾԱՎԱԼՆԵՐԻ ԱՃԻՆ ԶՈՒԳԱՀԵՌ ՏՆՏԵՍՄԱՄԲ </a:t>
            </a:r>
          </a:p>
        </p:txBody>
      </p:sp>
      <p:grpSp>
        <p:nvGrpSpPr>
          <p:cNvPr id="61" name="Group 60"/>
          <p:cNvGrpSpPr/>
          <p:nvPr/>
        </p:nvGrpSpPr>
        <p:grpSpPr bwMode="gray">
          <a:xfrm>
            <a:off x="4749033" y="2435592"/>
            <a:ext cx="4013626" cy="2484120"/>
            <a:chOff x="3094745" y="2291080"/>
            <a:chExt cx="4013626" cy="2484120"/>
          </a:xfrm>
        </p:grpSpPr>
        <p:pic>
          <p:nvPicPr>
            <p:cNvPr id="63" name="Picture 2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 rotWithShape="1"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69" t="29273" r="17842" b="25606"/>
            <a:stretch/>
          </p:blipFill>
          <p:spPr bwMode="gray">
            <a:xfrm>
              <a:off x="3094745" y="2291080"/>
              <a:ext cx="4013626" cy="2484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" name="Freeform 63"/>
            <p:cNvSpPr/>
            <p:nvPr>
              <p:custDataLst>
                <p:tags r:id="rId4"/>
              </p:custDataLst>
            </p:nvPr>
          </p:nvSpPr>
          <p:spPr bwMode="gray">
            <a:xfrm>
              <a:off x="5802859" y="4095872"/>
              <a:ext cx="120702" cy="174503"/>
            </a:xfrm>
            <a:custGeom>
              <a:avLst/>
              <a:gdLst>
                <a:gd name="connsiteX0" fmla="*/ 85725 w 85725"/>
                <a:gd name="connsiteY0" fmla="*/ 0 h 157163"/>
                <a:gd name="connsiteX1" fmla="*/ 85725 w 85725"/>
                <a:gd name="connsiteY1" fmla="*/ 157163 h 157163"/>
                <a:gd name="connsiteX2" fmla="*/ 0 w 85725"/>
                <a:gd name="connsiteY2" fmla="*/ 157163 h 157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57163">
                  <a:moveTo>
                    <a:pt x="85725" y="0"/>
                  </a:moveTo>
                  <a:lnTo>
                    <a:pt x="85725" y="157163"/>
                  </a:lnTo>
                  <a:lnTo>
                    <a:pt x="0" y="157163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/>
            </a:p>
          </p:txBody>
        </p:sp>
        <p:grpSp>
          <p:nvGrpSpPr>
            <p:cNvPr id="65" name="Group 64"/>
            <p:cNvGrpSpPr/>
            <p:nvPr>
              <p:custDataLst>
                <p:tags r:id="rId5"/>
              </p:custDataLst>
            </p:nvPr>
          </p:nvGrpSpPr>
          <p:grpSpPr bwMode="gray">
            <a:xfrm>
              <a:off x="3337505" y="2306109"/>
              <a:ext cx="3411715" cy="2284399"/>
              <a:chOff x="5407605" y="1714289"/>
              <a:chExt cx="3411715" cy="2284399"/>
            </a:xfrm>
          </p:grpSpPr>
          <p:grpSp>
            <p:nvGrpSpPr>
              <p:cNvPr id="66" name="Group 65"/>
              <p:cNvGrpSpPr/>
              <p:nvPr>
                <p:custDataLst>
                  <p:tags r:id="rId6"/>
                </p:custDataLst>
              </p:nvPr>
            </p:nvGrpSpPr>
            <p:grpSpPr bwMode="gray">
              <a:xfrm>
                <a:off x="5407605" y="1714289"/>
                <a:ext cx="3411715" cy="2284399"/>
                <a:chOff x="5407605" y="1714289"/>
                <a:chExt cx="3411715" cy="2284399"/>
              </a:xfrm>
            </p:grpSpPr>
            <p:sp>
              <p:nvSpPr>
                <p:cNvPr id="133" name="Rectangle 16"/>
                <p:cNvSpPr>
                  <a:spLocks noChangeArrowheads="1"/>
                </p:cNvSpPr>
                <p:nvPr/>
              </p:nvSpPr>
              <p:spPr bwMode="gray">
                <a:xfrm>
                  <a:off x="6965606" y="2617900"/>
                  <a:ext cx="189154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Կիև</a:t>
                  </a:r>
                </a:p>
              </p:txBody>
            </p:sp>
            <p:sp>
              <p:nvSpPr>
                <p:cNvPr id="134" name="Rectangle 17"/>
                <p:cNvSpPr>
                  <a:spLocks noChangeArrowheads="1"/>
                </p:cNvSpPr>
                <p:nvPr/>
              </p:nvSpPr>
              <p:spPr bwMode="gray">
                <a:xfrm>
                  <a:off x="7940874" y="3015092"/>
                  <a:ext cx="878446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effectLst/>
                    </a:rPr>
                    <a:t>Միներալնիե Վոդի</a:t>
                  </a:r>
                </a:p>
              </p:txBody>
            </p:sp>
            <p:sp>
              <p:nvSpPr>
                <p:cNvPr id="135" name="Rectangle 18"/>
                <p:cNvSpPr>
                  <a:spLocks noChangeArrowheads="1"/>
                </p:cNvSpPr>
                <p:nvPr/>
              </p:nvSpPr>
              <p:spPr bwMode="gray">
                <a:xfrm>
                  <a:off x="7662139" y="2137494"/>
                  <a:ext cx="40075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Մոսկվա</a:t>
                  </a:r>
                </a:p>
              </p:txBody>
            </p:sp>
            <p:sp>
              <p:nvSpPr>
                <p:cNvPr id="136" name="Rectangle 19"/>
                <p:cNvSpPr>
                  <a:spLocks noChangeArrowheads="1"/>
                </p:cNvSpPr>
                <p:nvPr/>
              </p:nvSpPr>
              <p:spPr bwMode="gray">
                <a:xfrm>
                  <a:off x="7751860" y="2859185"/>
                  <a:ext cx="40075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Ռոստով</a:t>
                  </a:r>
                </a:p>
              </p:txBody>
            </p:sp>
            <p:sp>
              <p:nvSpPr>
                <p:cNvPr id="137" name="Rectangle 20"/>
                <p:cNvSpPr>
                  <a:spLocks noChangeArrowheads="1"/>
                </p:cNvSpPr>
                <p:nvPr/>
              </p:nvSpPr>
              <p:spPr bwMode="gray">
                <a:xfrm>
                  <a:off x="7451494" y="3170304"/>
                  <a:ext cx="234038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hy-AM" sz="800" b="1" smtClean="0">
                      <a:solidFill>
                        <a:srgbClr val="000000"/>
                      </a:solidFill>
                    </a:rPr>
                    <a:t>Սոչի</a:t>
                  </a:r>
                  <a:endParaRPr kumimoji="0" lang="hy-AM" sz="8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8" name="Rectangle 21"/>
                <p:cNvSpPr>
                  <a:spLocks noChangeArrowheads="1"/>
                </p:cNvSpPr>
                <p:nvPr/>
              </p:nvSpPr>
              <p:spPr bwMode="gray">
                <a:xfrm>
                  <a:off x="7258102" y="1714289"/>
                  <a:ext cx="981038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Սանկտ Պետերբուրգ</a:t>
                  </a:r>
                </a:p>
              </p:txBody>
            </p:sp>
            <p:sp>
              <p:nvSpPr>
                <p:cNvPr id="139" name="Rectangle 22"/>
                <p:cNvSpPr>
                  <a:spLocks noChangeArrowheads="1"/>
                </p:cNvSpPr>
                <p:nvPr/>
              </p:nvSpPr>
              <p:spPr bwMode="gray">
                <a:xfrm>
                  <a:off x="8172860" y="3875577"/>
                  <a:ext cx="397545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Թեհրան</a:t>
                  </a:r>
                </a:p>
              </p:txBody>
            </p:sp>
            <p:sp>
              <p:nvSpPr>
                <p:cNvPr id="140" name="Rectangle 23"/>
                <p:cNvSpPr>
                  <a:spLocks noChangeArrowheads="1"/>
                </p:cNvSpPr>
                <p:nvPr/>
              </p:nvSpPr>
              <p:spPr bwMode="gray">
                <a:xfrm>
                  <a:off x="5407605" y="2844501"/>
                  <a:ext cx="330219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Փարիզ</a:t>
                  </a:r>
                </a:p>
              </p:txBody>
            </p:sp>
            <p:sp>
              <p:nvSpPr>
                <p:cNvPr id="141" name="Rectangle 24"/>
                <p:cNvSpPr>
                  <a:spLocks noChangeArrowheads="1"/>
                </p:cNvSpPr>
                <p:nvPr/>
              </p:nvSpPr>
              <p:spPr bwMode="gray">
                <a:xfrm>
                  <a:off x="8028439" y="3279913"/>
                  <a:ext cx="397545" cy="12311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y-AM" sz="8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Թբիլիսի</a:t>
                  </a:r>
                  <a:endParaRPr kumimoji="0" lang="hy-AM" sz="8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7" name="Rectangle 146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gray">
              <a:xfrm>
                <a:off x="6880080" y="3548000"/>
                <a:ext cx="976228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hy-AM" sz="1400" b="1" smtClean="0">
                    <a:solidFill>
                      <a:schemeClr val="accent4"/>
                    </a:solidFill>
                    <a:latin typeface="Arial"/>
                    <a:cs typeface="Arial" pitchFamily="34" charset="0"/>
                    <a:sym typeface="Arial"/>
                  </a:rPr>
                  <a:t>Հայաստան </a:t>
                </a:r>
                <a:endParaRPr lang="hy-AM" sz="1400" b="1">
                  <a:solidFill>
                    <a:schemeClr val="accent4"/>
                  </a:solidFill>
                  <a:latin typeface="Arial"/>
                  <a:cs typeface="Arial" pitchFamily="34" charset="0"/>
                  <a:sym typeface="Arial"/>
                </a:endParaRPr>
              </a:p>
            </p:txBody>
          </p:sp>
          <p:grpSp>
            <p:nvGrpSpPr>
              <p:cNvPr id="68" name="Group 67"/>
              <p:cNvGrpSpPr/>
              <p:nvPr/>
            </p:nvGrpSpPr>
            <p:grpSpPr bwMode="gray">
              <a:xfrm>
                <a:off x="5663024" y="1784913"/>
                <a:ext cx="2731719" cy="2022752"/>
                <a:chOff x="5372100" y="2636520"/>
                <a:chExt cx="3538072" cy="2619829"/>
              </a:xfrm>
            </p:grpSpPr>
            <p:sp>
              <p:nvSpPr>
                <p:cNvPr id="116" name="Freeform 115"/>
                <p:cNvSpPr/>
                <p:nvPr>
                  <p:custDataLst>
                    <p:tags r:id="rId11"/>
                  </p:custDataLst>
                </p:nvPr>
              </p:nvSpPr>
              <p:spPr bwMode="gray">
                <a:xfrm>
                  <a:off x="7171635" y="3848100"/>
                  <a:ext cx="1178615" cy="1023751"/>
                </a:xfrm>
                <a:custGeom>
                  <a:avLst/>
                  <a:gdLst>
                    <a:gd name="connsiteX0" fmla="*/ 1173557 w 1173557"/>
                    <a:gd name="connsiteY0" fmla="*/ 984250 h 984250"/>
                    <a:gd name="connsiteX1" fmla="*/ 81357 w 1173557"/>
                    <a:gd name="connsiteY1" fmla="*/ 774700 h 984250"/>
                    <a:gd name="connsiteX2" fmla="*/ 163907 w 1173557"/>
                    <a:gd name="connsiteY2" fmla="*/ 0 h 984250"/>
                    <a:gd name="connsiteX0" fmla="*/ 1173557 w 1173557"/>
                    <a:gd name="connsiteY0" fmla="*/ 984250 h 1001187"/>
                    <a:gd name="connsiteX1" fmla="*/ 81357 w 1173557"/>
                    <a:gd name="connsiteY1" fmla="*/ 774700 h 1001187"/>
                    <a:gd name="connsiteX2" fmla="*/ 163907 w 1173557"/>
                    <a:gd name="connsiteY2" fmla="*/ 0 h 1001187"/>
                    <a:gd name="connsiteX0" fmla="*/ 1172452 w 1172452"/>
                    <a:gd name="connsiteY0" fmla="*/ 1006475 h 1023751"/>
                    <a:gd name="connsiteX1" fmla="*/ 80252 w 1172452"/>
                    <a:gd name="connsiteY1" fmla="*/ 796925 h 1023751"/>
                    <a:gd name="connsiteX2" fmla="*/ 165977 w 1172452"/>
                    <a:gd name="connsiteY2" fmla="*/ 0 h 1023751"/>
                    <a:gd name="connsiteX0" fmla="*/ 1178615 w 1178615"/>
                    <a:gd name="connsiteY0" fmla="*/ 1006475 h 1023751"/>
                    <a:gd name="connsiteX1" fmla="*/ 86415 w 1178615"/>
                    <a:gd name="connsiteY1" fmla="*/ 796925 h 1023751"/>
                    <a:gd name="connsiteX2" fmla="*/ 172140 w 1178615"/>
                    <a:gd name="connsiteY2" fmla="*/ 0 h 10237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178615" h="1023751">
                      <a:moveTo>
                        <a:pt x="1178615" y="1006475"/>
                      </a:moveTo>
                      <a:cubicBezTo>
                        <a:pt x="742052" y="1066271"/>
                        <a:pt x="254161" y="964671"/>
                        <a:pt x="86415" y="796925"/>
                      </a:cubicBezTo>
                      <a:cubicBezTo>
                        <a:pt x="-81331" y="629179"/>
                        <a:pt x="21327" y="283104"/>
                        <a:pt x="172140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17" name="Freeform 116"/>
                <p:cNvSpPr/>
                <p:nvPr>
                  <p:custDataLst>
                    <p:tags r:id="rId12"/>
                  </p:custDataLst>
                </p:nvPr>
              </p:nvSpPr>
              <p:spPr bwMode="gray">
                <a:xfrm>
                  <a:off x="8152993" y="4489450"/>
                  <a:ext cx="225832" cy="323850"/>
                </a:xfrm>
                <a:custGeom>
                  <a:avLst/>
                  <a:gdLst>
                    <a:gd name="connsiteX0" fmla="*/ 258622 w 258622"/>
                    <a:gd name="connsiteY0" fmla="*/ 336550 h 336550"/>
                    <a:gd name="connsiteX1" fmla="*/ 4622 w 258622"/>
                    <a:gd name="connsiteY1" fmla="*/ 260350 h 336550"/>
                    <a:gd name="connsiteX2" fmla="*/ 118922 w 258622"/>
                    <a:gd name="connsiteY2" fmla="*/ 0 h 336550"/>
                    <a:gd name="connsiteX0" fmla="*/ 255287 w 255287"/>
                    <a:gd name="connsiteY0" fmla="*/ 323850 h 323850"/>
                    <a:gd name="connsiteX1" fmla="*/ 4462 w 255287"/>
                    <a:gd name="connsiteY1" fmla="*/ 260350 h 323850"/>
                    <a:gd name="connsiteX2" fmla="*/ 118762 w 255287"/>
                    <a:gd name="connsiteY2" fmla="*/ 0 h 323850"/>
                    <a:gd name="connsiteX0" fmla="*/ 225832 w 225832"/>
                    <a:gd name="connsiteY0" fmla="*/ 323850 h 323850"/>
                    <a:gd name="connsiteX1" fmla="*/ 6757 w 225832"/>
                    <a:gd name="connsiteY1" fmla="*/ 241300 h 323850"/>
                    <a:gd name="connsiteX2" fmla="*/ 89307 w 225832"/>
                    <a:gd name="connsiteY2" fmla="*/ 0 h 323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5832" h="323850">
                      <a:moveTo>
                        <a:pt x="225832" y="323850"/>
                      </a:moveTo>
                      <a:cubicBezTo>
                        <a:pt x="110473" y="313796"/>
                        <a:pt x="29511" y="295275"/>
                        <a:pt x="6757" y="241300"/>
                      </a:cubicBezTo>
                      <a:cubicBezTo>
                        <a:pt x="-15997" y="187325"/>
                        <a:pt x="20515" y="102129"/>
                        <a:pt x="89307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19" name="Freeform 118"/>
                <p:cNvSpPr/>
                <p:nvPr>
                  <p:custDataLst>
                    <p:tags r:id="rId13"/>
                  </p:custDataLst>
                </p:nvPr>
              </p:nvSpPr>
              <p:spPr bwMode="gray">
                <a:xfrm>
                  <a:off x="7587740" y="4184650"/>
                  <a:ext cx="787910" cy="652074"/>
                </a:xfrm>
                <a:custGeom>
                  <a:avLst/>
                  <a:gdLst>
                    <a:gd name="connsiteX0" fmla="*/ 1079916 w 1079916"/>
                    <a:gd name="connsiteY0" fmla="*/ 647700 h 647700"/>
                    <a:gd name="connsiteX1" fmla="*/ 6766 w 1079916"/>
                    <a:gd name="connsiteY1" fmla="*/ 387350 h 647700"/>
                    <a:gd name="connsiteX2" fmla="*/ 705266 w 1079916"/>
                    <a:gd name="connsiteY2" fmla="*/ 0 h 647700"/>
                    <a:gd name="connsiteX0" fmla="*/ 1079916 w 1079916"/>
                    <a:gd name="connsiteY0" fmla="*/ 647700 h 650152"/>
                    <a:gd name="connsiteX1" fmla="*/ 6766 w 1079916"/>
                    <a:gd name="connsiteY1" fmla="*/ 387350 h 650152"/>
                    <a:gd name="connsiteX2" fmla="*/ 705266 w 1079916"/>
                    <a:gd name="connsiteY2" fmla="*/ 0 h 650152"/>
                    <a:gd name="connsiteX0" fmla="*/ 787910 w 787910"/>
                    <a:gd name="connsiteY0" fmla="*/ 647700 h 652074"/>
                    <a:gd name="connsiteX1" fmla="*/ 19560 w 787910"/>
                    <a:gd name="connsiteY1" fmla="*/ 476250 h 652074"/>
                    <a:gd name="connsiteX2" fmla="*/ 413260 w 787910"/>
                    <a:gd name="connsiteY2" fmla="*/ 0 h 652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87910" h="652074">
                      <a:moveTo>
                        <a:pt x="787910" y="647700"/>
                      </a:moveTo>
                      <a:cubicBezTo>
                        <a:pt x="295256" y="673100"/>
                        <a:pt x="82002" y="584200"/>
                        <a:pt x="19560" y="476250"/>
                      </a:cubicBezTo>
                      <a:cubicBezTo>
                        <a:pt x="-42882" y="368300"/>
                        <a:pt x="32789" y="139700"/>
                        <a:pt x="413260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25" name="Freeform 124"/>
                <p:cNvSpPr/>
                <p:nvPr>
                  <p:custDataLst>
                    <p:tags r:id="rId14"/>
                  </p:custDataLst>
                </p:nvPr>
              </p:nvSpPr>
              <p:spPr bwMode="gray">
                <a:xfrm>
                  <a:off x="7868064" y="4561523"/>
                  <a:ext cx="506316" cy="274320"/>
                </a:xfrm>
                <a:custGeom>
                  <a:avLst/>
                  <a:gdLst>
                    <a:gd name="connsiteX0" fmla="*/ 506316 w 506316"/>
                    <a:gd name="connsiteY0" fmla="*/ 274320 h 274320"/>
                    <a:gd name="connsiteX1" fmla="*/ 18636 w 506316"/>
                    <a:gd name="connsiteY1" fmla="*/ 205740 h 274320"/>
                    <a:gd name="connsiteX2" fmla="*/ 148176 w 506316"/>
                    <a:gd name="connsiteY2" fmla="*/ 0 h 2743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6316" h="274320">
                      <a:moveTo>
                        <a:pt x="506316" y="274320"/>
                      </a:moveTo>
                      <a:cubicBezTo>
                        <a:pt x="292321" y="262890"/>
                        <a:pt x="78326" y="251460"/>
                        <a:pt x="18636" y="205740"/>
                      </a:cubicBezTo>
                      <a:cubicBezTo>
                        <a:pt x="-41054" y="160020"/>
                        <a:pt x="53561" y="80010"/>
                        <a:pt x="148176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30" name="Freeform 129"/>
                <p:cNvSpPr/>
                <p:nvPr>
                  <p:custDataLst>
                    <p:tags r:id="rId15"/>
                  </p:custDataLst>
                </p:nvPr>
              </p:nvSpPr>
              <p:spPr bwMode="gray">
                <a:xfrm>
                  <a:off x="6770467" y="2636520"/>
                  <a:ext cx="1603912" cy="2243372"/>
                </a:xfrm>
                <a:custGeom>
                  <a:avLst/>
                  <a:gdLst>
                    <a:gd name="connsiteX0" fmla="*/ 1961632 w 1961632"/>
                    <a:gd name="connsiteY0" fmla="*/ 2217420 h 2217420"/>
                    <a:gd name="connsiteX1" fmla="*/ 33772 w 1961632"/>
                    <a:gd name="connsiteY1" fmla="*/ 1234440 h 2217420"/>
                    <a:gd name="connsiteX2" fmla="*/ 917692 w 1961632"/>
                    <a:gd name="connsiteY2" fmla="*/ 0 h 2217420"/>
                    <a:gd name="connsiteX0" fmla="*/ 1961632 w 1961632"/>
                    <a:gd name="connsiteY0" fmla="*/ 2217420 h 2259851"/>
                    <a:gd name="connsiteX1" fmla="*/ 33772 w 1961632"/>
                    <a:gd name="connsiteY1" fmla="*/ 1234440 h 2259851"/>
                    <a:gd name="connsiteX2" fmla="*/ 917692 w 1961632"/>
                    <a:gd name="connsiteY2" fmla="*/ 0 h 2259851"/>
                    <a:gd name="connsiteX0" fmla="*/ 1043940 w 1043940"/>
                    <a:gd name="connsiteY0" fmla="*/ 2217420 h 2217420"/>
                    <a:gd name="connsiteX1" fmla="*/ 0 w 1043940"/>
                    <a:gd name="connsiteY1" fmla="*/ 0 h 2217420"/>
                    <a:gd name="connsiteX0" fmla="*/ 1295331 w 1295331"/>
                    <a:gd name="connsiteY0" fmla="*/ 2217420 h 2242176"/>
                    <a:gd name="connsiteX1" fmla="*/ 251391 w 1295331"/>
                    <a:gd name="connsiteY1" fmla="*/ 0 h 2242176"/>
                    <a:gd name="connsiteX0" fmla="*/ 1603912 w 1603912"/>
                    <a:gd name="connsiteY0" fmla="*/ 2217420 h 2243372"/>
                    <a:gd name="connsiteX1" fmla="*/ 559972 w 1603912"/>
                    <a:gd name="connsiteY1" fmla="*/ 0 h 22433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603912" h="2243372">
                      <a:moveTo>
                        <a:pt x="1603912" y="2217420"/>
                      </a:moveTo>
                      <a:cubicBezTo>
                        <a:pt x="-763368" y="2468880"/>
                        <a:pt x="46892" y="830580"/>
                        <a:pt x="559972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31" name="Freeform 130"/>
                <p:cNvSpPr/>
                <p:nvPr>
                  <p:custDataLst>
                    <p:tags r:id="rId16"/>
                  </p:custDataLst>
                </p:nvPr>
              </p:nvSpPr>
              <p:spPr bwMode="gray">
                <a:xfrm>
                  <a:off x="8391982" y="4849226"/>
                  <a:ext cx="518190" cy="407123"/>
                </a:xfrm>
                <a:custGeom>
                  <a:avLst/>
                  <a:gdLst>
                    <a:gd name="connsiteX0" fmla="*/ 2415540 w 2415540"/>
                    <a:gd name="connsiteY0" fmla="*/ 74963 h 463583"/>
                    <a:gd name="connsiteX1" fmla="*/ 541020 w 2415540"/>
                    <a:gd name="connsiteY1" fmla="*/ 29243 h 463583"/>
                    <a:gd name="connsiteX2" fmla="*/ 0 w 2415540"/>
                    <a:gd name="connsiteY2" fmla="*/ 463583 h 463583"/>
                    <a:gd name="connsiteX0" fmla="*/ 2415540 w 2415540"/>
                    <a:gd name="connsiteY0" fmla="*/ 17246 h 405866"/>
                    <a:gd name="connsiteX1" fmla="*/ 1501140 w 2415540"/>
                    <a:gd name="connsiteY1" fmla="*/ 116306 h 405866"/>
                    <a:gd name="connsiteX2" fmla="*/ 0 w 2415540"/>
                    <a:gd name="connsiteY2" fmla="*/ 405866 h 405866"/>
                    <a:gd name="connsiteX0" fmla="*/ 2415540 w 2415540"/>
                    <a:gd name="connsiteY0" fmla="*/ 0 h 388620"/>
                    <a:gd name="connsiteX1" fmla="*/ 0 w 2415540"/>
                    <a:gd name="connsiteY1" fmla="*/ 388620 h 388620"/>
                    <a:gd name="connsiteX0" fmla="*/ 2415540 w 2415540"/>
                    <a:gd name="connsiteY0" fmla="*/ 0 h 388620"/>
                    <a:gd name="connsiteX1" fmla="*/ 0 w 2415540"/>
                    <a:gd name="connsiteY1" fmla="*/ 388620 h 388620"/>
                    <a:gd name="connsiteX0" fmla="*/ 2415540 w 2415540"/>
                    <a:gd name="connsiteY0" fmla="*/ 0 h 388620"/>
                    <a:gd name="connsiteX1" fmla="*/ 0 w 2415540"/>
                    <a:gd name="connsiteY1" fmla="*/ 388620 h 388620"/>
                    <a:gd name="connsiteX0" fmla="*/ 172822 w 918624"/>
                    <a:gd name="connsiteY0" fmla="*/ 0 h 394788"/>
                    <a:gd name="connsiteX1" fmla="*/ 742739 w 918624"/>
                    <a:gd name="connsiteY1" fmla="*/ 394788 h 394788"/>
                    <a:gd name="connsiteX0" fmla="*/ 0 w 863901"/>
                    <a:gd name="connsiteY0" fmla="*/ 0 h 394788"/>
                    <a:gd name="connsiteX1" fmla="*/ 569917 w 863901"/>
                    <a:gd name="connsiteY1" fmla="*/ 394788 h 394788"/>
                    <a:gd name="connsiteX0" fmla="*/ 0 w 574609"/>
                    <a:gd name="connsiteY0" fmla="*/ 0 h 394788"/>
                    <a:gd name="connsiteX1" fmla="*/ 569917 w 574609"/>
                    <a:gd name="connsiteY1" fmla="*/ 394788 h 394788"/>
                    <a:gd name="connsiteX0" fmla="*/ 0 w 537364"/>
                    <a:gd name="connsiteY0" fmla="*/ 0 h 394788"/>
                    <a:gd name="connsiteX1" fmla="*/ 531980 w 537364"/>
                    <a:gd name="connsiteY1" fmla="*/ 394788 h 394788"/>
                    <a:gd name="connsiteX0" fmla="*/ 0 w 524992"/>
                    <a:gd name="connsiteY0" fmla="*/ 0 h 413292"/>
                    <a:gd name="connsiteX1" fmla="*/ 519334 w 524992"/>
                    <a:gd name="connsiteY1" fmla="*/ 413292 h 413292"/>
                    <a:gd name="connsiteX0" fmla="*/ 0 w 531173"/>
                    <a:gd name="connsiteY0" fmla="*/ 0 h 407123"/>
                    <a:gd name="connsiteX1" fmla="*/ 525656 w 531173"/>
                    <a:gd name="connsiteY1" fmla="*/ 407123 h 407123"/>
                    <a:gd name="connsiteX0" fmla="*/ 0 w 531173"/>
                    <a:gd name="connsiteY0" fmla="*/ 0 h 407123"/>
                    <a:gd name="connsiteX1" fmla="*/ 525656 w 531173"/>
                    <a:gd name="connsiteY1" fmla="*/ 407123 h 407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31173" h="407123">
                      <a:moveTo>
                        <a:pt x="0" y="0"/>
                      </a:moveTo>
                      <a:cubicBezTo>
                        <a:pt x="366437" y="71127"/>
                        <a:pt x="567780" y="175991"/>
                        <a:pt x="525656" y="407123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  <p:sp>
              <p:nvSpPr>
                <p:cNvPr id="132" name="Freeform 131"/>
                <p:cNvSpPr/>
                <p:nvPr>
                  <p:custDataLst>
                    <p:tags r:id="rId17"/>
                  </p:custDataLst>
                </p:nvPr>
              </p:nvSpPr>
              <p:spPr bwMode="gray">
                <a:xfrm>
                  <a:off x="5372100" y="4033839"/>
                  <a:ext cx="2994660" cy="906960"/>
                </a:xfrm>
                <a:custGeom>
                  <a:avLst/>
                  <a:gdLst>
                    <a:gd name="connsiteX0" fmla="*/ 3017520 w 3017520"/>
                    <a:gd name="connsiteY0" fmla="*/ 853440 h 853440"/>
                    <a:gd name="connsiteX1" fmla="*/ 0 w 3017520"/>
                    <a:gd name="connsiteY1" fmla="*/ 0 h 853440"/>
                    <a:gd name="connsiteX0" fmla="*/ 3017520 w 3017520"/>
                    <a:gd name="connsiteY0" fmla="*/ 853440 h 928620"/>
                    <a:gd name="connsiteX1" fmla="*/ 0 w 3017520"/>
                    <a:gd name="connsiteY1" fmla="*/ 0 h 928620"/>
                    <a:gd name="connsiteX0" fmla="*/ 3017520 w 3017520"/>
                    <a:gd name="connsiteY0" fmla="*/ 853440 h 936112"/>
                    <a:gd name="connsiteX1" fmla="*/ 0 w 3017520"/>
                    <a:gd name="connsiteY1" fmla="*/ 0 h 936112"/>
                    <a:gd name="connsiteX0" fmla="*/ 2974658 w 2974658"/>
                    <a:gd name="connsiteY0" fmla="*/ 801053 h 887911"/>
                    <a:gd name="connsiteX1" fmla="*/ 0 w 2974658"/>
                    <a:gd name="connsiteY1" fmla="*/ 0 h 8879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974658" h="887911">
                      <a:moveTo>
                        <a:pt x="2974658" y="801053"/>
                      </a:moveTo>
                      <a:cubicBezTo>
                        <a:pt x="1275398" y="1141413"/>
                        <a:pt x="396240" y="398780"/>
                        <a:pt x="0" y="0"/>
                      </a:cubicBezTo>
                    </a:path>
                  </a:pathLst>
                </a:custGeom>
                <a:noFill/>
                <a:ln w="12700">
                  <a:solidFill>
                    <a:srgbClr val="00B050"/>
                  </a:solidFill>
                  <a:tailEnd type="triangle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hy-AM">
                    <a:latin typeface="Arial"/>
                  </a:endParaRPr>
                </a:p>
              </p:txBody>
            </p:sp>
          </p:grpSp>
          <p:sp>
            <p:nvSpPr>
              <p:cNvPr id="69" name="Freeform 68"/>
              <p:cNvSpPr/>
              <p:nvPr>
                <p:custDataLst>
                  <p:tags r:id="rId8"/>
                </p:custDataLst>
              </p:nvPr>
            </p:nvSpPr>
            <p:spPr bwMode="gray">
              <a:xfrm>
                <a:off x="7223254" y="2226166"/>
                <a:ext cx="775461" cy="1272587"/>
              </a:xfrm>
              <a:custGeom>
                <a:avLst/>
                <a:gdLst>
                  <a:gd name="connsiteX0" fmla="*/ 548640 w 548640"/>
                  <a:gd name="connsiteY0" fmla="*/ 1661160 h 1661160"/>
                  <a:gd name="connsiteX1" fmla="*/ 0 w 548640"/>
                  <a:gd name="connsiteY1" fmla="*/ 0 h 1661160"/>
                  <a:gd name="connsiteX0" fmla="*/ 884409 w 884409"/>
                  <a:gd name="connsiteY0" fmla="*/ 1661160 h 1662625"/>
                  <a:gd name="connsiteX1" fmla="*/ 335769 w 884409"/>
                  <a:gd name="connsiteY1" fmla="*/ 0 h 1662625"/>
                  <a:gd name="connsiteX0" fmla="*/ 924003 w 924003"/>
                  <a:gd name="connsiteY0" fmla="*/ 1661160 h 1666370"/>
                  <a:gd name="connsiteX1" fmla="*/ 375363 w 924003"/>
                  <a:gd name="connsiteY1" fmla="*/ 0 h 1666370"/>
                  <a:gd name="connsiteX0" fmla="*/ 1045352 w 1045352"/>
                  <a:gd name="connsiteY0" fmla="*/ 1661160 h 1665219"/>
                  <a:gd name="connsiteX1" fmla="*/ 496712 w 1045352"/>
                  <a:gd name="connsiteY1" fmla="*/ 0 h 1665219"/>
                  <a:gd name="connsiteX0" fmla="*/ 1035922 w 1035922"/>
                  <a:gd name="connsiteY0" fmla="*/ 1638300 h 1642416"/>
                  <a:gd name="connsiteX1" fmla="*/ 510142 w 1035922"/>
                  <a:gd name="connsiteY1" fmla="*/ 0 h 1642416"/>
                  <a:gd name="connsiteX0" fmla="*/ 1028532 w 1028532"/>
                  <a:gd name="connsiteY0" fmla="*/ 1638300 h 1642515"/>
                  <a:gd name="connsiteX1" fmla="*/ 502752 w 1028532"/>
                  <a:gd name="connsiteY1" fmla="*/ 0 h 1642515"/>
                  <a:gd name="connsiteX0" fmla="*/ 1013925 w 1013925"/>
                  <a:gd name="connsiteY0" fmla="*/ 1638300 h 1642577"/>
                  <a:gd name="connsiteX1" fmla="*/ 488145 w 1013925"/>
                  <a:gd name="connsiteY1" fmla="*/ 0 h 1642577"/>
                  <a:gd name="connsiteX0" fmla="*/ 1004362 w 1004362"/>
                  <a:gd name="connsiteY0" fmla="*/ 1638300 h 1648230"/>
                  <a:gd name="connsiteX1" fmla="*/ 478582 w 1004362"/>
                  <a:gd name="connsiteY1" fmla="*/ 0 h 1648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04362" h="1648230">
                    <a:moveTo>
                      <a:pt x="1004362" y="1638300"/>
                    </a:moveTo>
                    <a:cubicBezTo>
                      <a:pt x="-786338" y="1785620"/>
                      <a:pt x="333802" y="248920"/>
                      <a:pt x="478582" y="0"/>
                    </a:cubicBezTo>
                  </a:path>
                </a:pathLst>
              </a:custGeom>
              <a:noFill/>
              <a:ln w="12700">
                <a:solidFill>
                  <a:srgbClr val="C00000"/>
                </a:solidFill>
                <a:tailEnd type="triangl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hy-AM">
                  <a:latin typeface="Arial"/>
                </a:endParaRPr>
              </a:p>
            </p:txBody>
          </p:sp>
          <p:sp>
            <p:nvSpPr>
              <p:cNvPr id="70" name="Freeform 69"/>
              <p:cNvSpPr/>
              <p:nvPr>
                <p:custDataLst>
                  <p:tags r:id="rId9"/>
                </p:custDataLst>
              </p:nvPr>
            </p:nvSpPr>
            <p:spPr bwMode="gray">
              <a:xfrm rot="21010842">
                <a:off x="8001658" y="3393273"/>
                <a:ext cx="103641" cy="102693"/>
              </a:xfrm>
              <a:custGeom>
                <a:avLst/>
                <a:gdLst>
                  <a:gd name="connsiteX0" fmla="*/ 0 w 134234"/>
                  <a:gd name="connsiteY0" fmla="*/ 114300 h 133006"/>
                  <a:gd name="connsiteX1" fmla="*/ 133350 w 134234"/>
                  <a:gd name="connsiteY1" fmla="*/ 123825 h 133006"/>
                  <a:gd name="connsiteX2" fmla="*/ 47625 w 134234"/>
                  <a:gd name="connsiteY2" fmla="*/ 0 h 133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4234" h="133006">
                    <a:moveTo>
                      <a:pt x="0" y="114300"/>
                    </a:moveTo>
                    <a:cubicBezTo>
                      <a:pt x="62706" y="128587"/>
                      <a:pt x="125413" y="142875"/>
                      <a:pt x="133350" y="123825"/>
                    </a:cubicBezTo>
                    <a:cubicBezTo>
                      <a:pt x="141287" y="104775"/>
                      <a:pt x="94456" y="52387"/>
                      <a:pt x="47625" y="0"/>
                    </a:cubicBezTo>
                  </a:path>
                </a:pathLst>
              </a:custGeom>
              <a:noFill/>
              <a:ln w="12700">
                <a:solidFill>
                  <a:schemeClr val="accent3"/>
                </a:solidFill>
                <a:tailEnd type="triangl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hy-AM">
                  <a:latin typeface="Arial"/>
                </a:endParaRPr>
              </a:p>
            </p:txBody>
          </p:sp>
          <p:grpSp>
            <p:nvGrpSpPr>
              <p:cNvPr id="71" name="Group 70"/>
              <p:cNvGrpSpPr/>
              <p:nvPr>
                <p:custDataLst>
                  <p:tags r:id="rId10"/>
                </p:custDataLst>
              </p:nvPr>
            </p:nvGrpSpPr>
            <p:grpSpPr bwMode="gray">
              <a:xfrm>
                <a:off x="5615223" y="1734905"/>
                <a:ext cx="2802713" cy="2130755"/>
                <a:chOff x="5310187" y="2571750"/>
                <a:chExt cx="3630021" cy="2759714"/>
              </a:xfrm>
            </p:grpSpPr>
            <p:sp>
              <p:nvSpPr>
                <p:cNvPr id="72" name="Oval 7"/>
                <p:cNvSpPr>
                  <a:spLocks noChangeArrowheads="1"/>
                </p:cNvSpPr>
                <p:nvPr/>
              </p:nvSpPr>
              <p:spPr bwMode="gray">
                <a:xfrm>
                  <a:off x="7329488" y="3771900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73" name="Oval 8"/>
                <p:cNvSpPr>
                  <a:spLocks noChangeArrowheads="1"/>
                </p:cNvSpPr>
                <p:nvPr/>
              </p:nvSpPr>
              <p:spPr bwMode="gray">
                <a:xfrm>
                  <a:off x="8234363" y="4429125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74" name="Oval 9"/>
                <p:cNvSpPr>
                  <a:spLocks noChangeArrowheads="1"/>
                </p:cNvSpPr>
                <p:nvPr/>
              </p:nvSpPr>
              <p:spPr bwMode="gray">
                <a:xfrm>
                  <a:off x="7843838" y="3133725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76" name="Oval 10"/>
                <p:cNvSpPr>
                  <a:spLocks noChangeArrowheads="1"/>
                </p:cNvSpPr>
                <p:nvPr/>
              </p:nvSpPr>
              <p:spPr bwMode="gray">
                <a:xfrm>
                  <a:off x="7986713" y="4124325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77" name="Oval 11"/>
                <p:cNvSpPr>
                  <a:spLocks noChangeArrowheads="1"/>
                </p:cNvSpPr>
                <p:nvPr/>
              </p:nvSpPr>
              <p:spPr bwMode="gray">
                <a:xfrm>
                  <a:off x="7996238" y="4495800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79" name="Oval 12"/>
                <p:cNvSpPr>
                  <a:spLocks noChangeArrowheads="1"/>
                </p:cNvSpPr>
                <p:nvPr/>
              </p:nvSpPr>
              <p:spPr bwMode="gray">
                <a:xfrm>
                  <a:off x="7319963" y="2571750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80" name="Oval 13"/>
                <p:cNvSpPr>
                  <a:spLocks noChangeArrowheads="1"/>
                </p:cNvSpPr>
                <p:nvPr/>
              </p:nvSpPr>
              <p:spPr bwMode="gray">
                <a:xfrm>
                  <a:off x="8864009" y="5255265"/>
                  <a:ext cx="76199" cy="76199"/>
                </a:xfrm>
                <a:prstGeom prst="ellipse">
                  <a:avLst/>
                </a:prstGeom>
                <a:solidFill>
                  <a:srgbClr val="FB0F0C"/>
                </a:solidFill>
                <a:ln w="0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81" name="Oval 14"/>
                <p:cNvSpPr>
                  <a:spLocks noChangeArrowheads="1"/>
                </p:cNvSpPr>
                <p:nvPr/>
              </p:nvSpPr>
              <p:spPr bwMode="gray">
                <a:xfrm>
                  <a:off x="5310187" y="3943350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0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83" name="Oval 15"/>
                <p:cNvSpPr>
                  <a:spLocks noChangeArrowheads="1"/>
                </p:cNvSpPr>
                <p:nvPr/>
              </p:nvSpPr>
              <p:spPr bwMode="gray">
                <a:xfrm>
                  <a:off x="8358188" y="4676775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  <p:sp>
              <p:nvSpPr>
                <p:cNvPr id="105" name="Oval 15"/>
                <p:cNvSpPr>
                  <a:spLocks noChangeArrowheads="1"/>
                </p:cNvSpPr>
                <p:nvPr/>
              </p:nvSpPr>
              <p:spPr bwMode="gray">
                <a:xfrm>
                  <a:off x="8343900" y="4795837"/>
                  <a:ext cx="76200" cy="76200"/>
                </a:xfrm>
                <a:prstGeom prst="ellipse">
                  <a:avLst/>
                </a:prstGeom>
                <a:solidFill>
                  <a:srgbClr val="FB0F0C"/>
                </a:solidFill>
                <a:ln w="1" cap="flat">
                  <a:solidFill>
                    <a:schemeClr val="bg1">
                      <a:lumMod val="9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y-AM" sz="8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00108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0241775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13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 hidden="1"/>
          <p:cNvSpPr/>
          <p:nvPr>
            <p:custDataLst>
              <p:tags r:id="rId3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endParaRPr lang="en-US" sz="1200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80" name="Rectangle 79"/>
          <p:cNvSpPr>
            <a:spLocks/>
          </p:cNvSpPr>
          <p:nvPr/>
        </p:nvSpPr>
        <p:spPr bwMode="gray">
          <a:xfrm>
            <a:off x="939490" y="1012279"/>
            <a:ext cx="7156760" cy="5510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72009" tIns="72009" rIns="72009" bIns="72009" numCol="1" anchor="t" anchorCtr="0" compatLnSpc="1">
            <a:prstTxWarp prst="textNoShape">
              <a:avLst/>
            </a:prstTxWarp>
            <a:noAutofit/>
          </a:bodyPr>
          <a:lstStyle/>
          <a:p>
            <a:pPr defTabSz="913526">
              <a:buClr>
                <a:schemeClr val="tx2"/>
              </a:buClr>
            </a:pPr>
            <a:endParaRPr lang="hy-AM" sz="100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2" name="Rectangle 9"/>
          <p:cNvSpPr txBox="1">
            <a:spLocks/>
          </p:cNvSpPr>
          <p:nvPr/>
        </p:nvSpPr>
        <p:spPr bwMode="gray">
          <a:xfrm>
            <a:off x="3893969" y="2025836"/>
            <a:ext cx="1247732" cy="47451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Գլխավոր տնօրեն</a:t>
            </a:r>
            <a:endParaRPr lang="hy-AM" sz="10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9"/>
          <p:cNvSpPr txBox="1"/>
          <p:nvPr/>
        </p:nvSpPr>
        <p:spPr bwMode="gray">
          <a:xfrm>
            <a:off x="5217908" y="2591490"/>
            <a:ext cx="1210240" cy="33328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Որակ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9"/>
          <p:cNvSpPr txBox="1"/>
          <p:nvPr/>
        </p:nvSpPr>
        <p:spPr bwMode="gray">
          <a:xfrm>
            <a:off x="2607523" y="2591490"/>
            <a:ext cx="1210240" cy="33328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Ներկայացուցիչ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9"/>
          <p:cNvSpPr txBox="1"/>
          <p:nvPr/>
        </p:nvSpPr>
        <p:spPr bwMode="gray">
          <a:xfrm>
            <a:off x="5217908" y="3009556"/>
            <a:ext cx="1210240" cy="33328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Ապահովություն և անվտանգություն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9"/>
          <p:cNvSpPr txBox="1"/>
          <p:nvPr/>
        </p:nvSpPr>
        <p:spPr bwMode="gray">
          <a:xfrm>
            <a:off x="2607523" y="3009556"/>
            <a:ext cx="1210240" cy="33328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Ներքին աուդիտ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9"/>
          <p:cNvSpPr txBox="1">
            <a:spLocks/>
          </p:cNvSpPr>
          <p:nvPr/>
        </p:nvSpPr>
        <p:spPr bwMode="gray">
          <a:xfrm>
            <a:off x="6719345" y="3567983"/>
            <a:ext cx="1299452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Մարդկային ռեսուրսների գծով տնօրեն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Elbow Connector 42"/>
          <p:cNvCxnSpPr>
            <a:stCxn id="22" idx="2"/>
            <a:endCxn id="24" idx="3"/>
          </p:cNvCxnSpPr>
          <p:nvPr/>
        </p:nvCxnSpPr>
        <p:spPr bwMode="gray">
          <a:xfrm rot="5400000">
            <a:off x="4038910" y="2279207"/>
            <a:ext cx="257780" cy="70007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22" idx="2"/>
            <a:endCxn id="23" idx="1"/>
          </p:cNvCxnSpPr>
          <p:nvPr/>
        </p:nvCxnSpPr>
        <p:spPr bwMode="gray">
          <a:xfrm rot="16200000" flipH="1">
            <a:off x="4738980" y="2279207"/>
            <a:ext cx="257780" cy="70007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 bwMode="gray">
          <a:xfrm flipV="1">
            <a:off x="4517836" y="3329887"/>
            <a:ext cx="0" cy="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hy-AM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Elbow Connector 45"/>
          <p:cNvCxnSpPr>
            <a:stCxn id="45" idx="0"/>
            <a:endCxn id="78" idx="0"/>
          </p:cNvCxnSpPr>
          <p:nvPr/>
        </p:nvCxnSpPr>
        <p:spPr bwMode="gray">
          <a:xfrm rot="5400000">
            <a:off x="2973172" y="2023318"/>
            <a:ext cx="238096" cy="2851234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45" idx="0"/>
            <a:endCxn id="76" idx="0"/>
          </p:cNvCxnSpPr>
          <p:nvPr/>
        </p:nvCxnSpPr>
        <p:spPr bwMode="gray">
          <a:xfrm rot="5400000">
            <a:off x="3685980" y="2736126"/>
            <a:ext cx="238096" cy="1425619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5" idx="0"/>
            <a:endCxn id="74" idx="0"/>
          </p:cNvCxnSpPr>
          <p:nvPr/>
        </p:nvCxnSpPr>
        <p:spPr bwMode="gray">
          <a:xfrm flipH="1">
            <a:off x="4517836" y="3329887"/>
            <a:ext cx="1" cy="238096"/>
          </a:xfrm>
          <a:prstGeom prst="straightConnector1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45" idx="0"/>
            <a:endCxn id="72" idx="0"/>
          </p:cNvCxnSpPr>
          <p:nvPr/>
        </p:nvCxnSpPr>
        <p:spPr bwMode="gray">
          <a:xfrm rot="16200000" flipH="1">
            <a:off x="5111596" y="2736127"/>
            <a:ext cx="238096" cy="1425615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45" idx="0"/>
            <a:endCxn id="27" idx="0"/>
          </p:cNvCxnSpPr>
          <p:nvPr/>
        </p:nvCxnSpPr>
        <p:spPr bwMode="gray">
          <a:xfrm rot="16200000" flipH="1">
            <a:off x="5824406" y="2023318"/>
            <a:ext cx="238096" cy="2851234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9"/>
          <p:cNvSpPr txBox="1"/>
          <p:nvPr/>
        </p:nvSpPr>
        <p:spPr bwMode="gray">
          <a:xfrm>
            <a:off x="1016877" y="3567983"/>
            <a:ext cx="1299451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Գործառնական տնօրեն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Rectangle 78"/>
          <p:cNvSpPr/>
          <p:nvPr/>
        </p:nvSpPr>
        <p:spPr bwMode="gray">
          <a:xfrm flipV="1">
            <a:off x="1016877" y="3826278"/>
            <a:ext cx="200822" cy="13770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Elbow Connector 51"/>
          <p:cNvCxnSpPr>
            <a:stCxn id="79" idx="0"/>
            <a:endCxn id="28" idx="1"/>
          </p:cNvCxnSpPr>
          <p:nvPr/>
        </p:nvCxnSpPr>
        <p:spPr bwMode="gray">
          <a:xfrm rot="16200000" flipH="1">
            <a:off x="1011606" y="4069665"/>
            <a:ext cx="285990" cy="7462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79" idx="0"/>
            <a:endCxn id="29" idx="1"/>
          </p:cNvCxnSpPr>
          <p:nvPr/>
        </p:nvCxnSpPr>
        <p:spPr bwMode="gray">
          <a:xfrm rot="16200000" flipH="1">
            <a:off x="764213" y="4317058"/>
            <a:ext cx="780776" cy="7462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79" idx="0"/>
            <a:endCxn id="30" idx="1"/>
          </p:cNvCxnSpPr>
          <p:nvPr/>
        </p:nvCxnSpPr>
        <p:spPr bwMode="gray">
          <a:xfrm rot="16200000" flipH="1">
            <a:off x="515251" y="4566020"/>
            <a:ext cx="1278700" cy="7462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79" idx="0"/>
            <a:endCxn id="31" idx="1"/>
          </p:cNvCxnSpPr>
          <p:nvPr/>
        </p:nvCxnSpPr>
        <p:spPr bwMode="gray">
          <a:xfrm rot="16200000" flipH="1">
            <a:off x="266289" y="4814982"/>
            <a:ext cx="1776625" cy="7462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9"/>
          <p:cNvSpPr txBox="1"/>
          <p:nvPr/>
        </p:nvSpPr>
        <p:spPr bwMode="gray">
          <a:xfrm>
            <a:off x="2442492" y="3567983"/>
            <a:ext cx="1299451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Կոմերցիոն</a:t>
            </a:r>
            <a:r>
              <a:rPr lang="hy-AM" sz="1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տնօրեն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76"/>
          <p:cNvSpPr/>
          <p:nvPr/>
        </p:nvSpPr>
        <p:spPr bwMode="gray">
          <a:xfrm flipV="1">
            <a:off x="2447862" y="3826278"/>
            <a:ext cx="200822" cy="13770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Elbow Connector 56"/>
          <p:cNvCxnSpPr>
            <a:stCxn id="77" idx="0"/>
            <a:endCxn id="32" idx="1"/>
          </p:cNvCxnSpPr>
          <p:nvPr/>
        </p:nvCxnSpPr>
        <p:spPr bwMode="gray">
          <a:xfrm rot="16200000" flipH="1">
            <a:off x="2441476" y="4070780"/>
            <a:ext cx="282851" cy="692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77" idx="0"/>
            <a:endCxn id="33" idx="1"/>
          </p:cNvCxnSpPr>
          <p:nvPr/>
        </p:nvCxnSpPr>
        <p:spPr bwMode="gray">
          <a:xfrm rot="16200000" flipH="1">
            <a:off x="2192513" y="4319743"/>
            <a:ext cx="780776" cy="692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77" idx="0"/>
            <a:endCxn id="34" idx="1"/>
          </p:cNvCxnSpPr>
          <p:nvPr/>
        </p:nvCxnSpPr>
        <p:spPr bwMode="gray">
          <a:xfrm rot="16200000" flipH="1">
            <a:off x="1943551" y="4568705"/>
            <a:ext cx="1278700" cy="692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9"/>
          <p:cNvSpPr txBox="1">
            <a:spLocks/>
          </p:cNvSpPr>
          <p:nvPr/>
        </p:nvSpPr>
        <p:spPr bwMode="gray">
          <a:xfrm>
            <a:off x="3868110" y="3567983"/>
            <a:ext cx="1299452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Ռազմավարության և պլանավորման գծով տնօրեն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74"/>
          <p:cNvSpPr/>
          <p:nvPr/>
        </p:nvSpPr>
        <p:spPr bwMode="gray">
          <a:xfrm flipV="1">
            <a:off x="3865979" y="3826278"/>
            <a:ext cx="200822" cy="13770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Elbow Connector 60"/>
          <p:cNvCxnSpPr>
            <a:stCxn id="75" idx="0"/>
            <a:endCxn id="35" idx="1"/>
          </p:cNvCxnSpPr>
          <p:nvPr/>
        </p:nvCxnSpPr>
        <p:spPr bwMode="gray">
          <a:xfrm rot="16200000" flipH="1">
            <a:off x="3863343" y="4067030"/>
            <a:ext cx="282851" cy="767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75" idx="0"/>
            <a:endCxn id="36" idx="1"/>
          </p:cNvCxnSpPr>
          <p:nvPr/>
        </p:nvCxnSpPr>
        <p:spPr bwMode="gray">
          <a:xfrm rot="16200000" flipH="1">
            <a:off x="3614380" y="4315993"/>
            <a:ext cx="780776" cy="767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75" idx="0"/>
            <a:endCxn id="37" idx="1"/>
          </p:cNvCxnSpPr>
          <p:nvPr/>
        </p:nvCxnSpPr>
        <p:spPr bwMode="gray">
          <a:xfrm rot="16200000" flipH="1">
            <a:off x="3365418" y="4564955"/>
            <a:ext cx="1278700" cy="7675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9"/>
          <p:cNvSpPr txBox="1">
            <a:spLocks/>
          </p:cNvSpPr>
          <p:nvPr/>
        </p:nvSpPr>
        <p:spPr bwMode="gray">
          <a:xfrm>
            <a:off x="5293726" y="3567983"/>
            <a:ext cx="1299452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Ֆինանսական տնօրեն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Rectangle 72"/>
          <p:cNvSpPr/>
          <p:nvPr/>
        </p:nvSpPr>
        <p:spPr bwMode="gray">
          <a:xfrm flipV="1">
            <a:off x="5293727" y="3798975"/>
            <a:ext cx="200822" cy="16500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Elbow Connector 64"/>
          <p:cNvCxnSpPr>
            <a:stCxn id="73" idx="0"/>
            <a:endCxn id="38" idx="1"/>
          </p:cNvCxnSpPr>
          <p:nvPr/>
        </p:nvCxnSpPr>
        <p:spPr bwMode="gray">
          <a:xfrm rot="16200000" flipH="1">
            <a:off x="5290025" y="4068096"/>
            <a:ext cx="282851" cy="7462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73" idx="0"/>
            <a:endCxn id="39" idx="1"/>
          </p:cNvCxnSpPr>
          <p:nvPr/>
        </p:nvCxnSpPr>
        <p:spPr bwMode="gray">
          <a:xfrm rot="16200000" flipH="1">
            <a:off x="5041062" y="4317059"/>
            <a:ext cx="780776" cy="7462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73" idx="0"/>
            <a:endCxn id="40" idx="1"/>
          </p:cNvCxnSpPr>
          <p:nvPr/>
        </p:nvCxnSpPr>
        <p:spPr bwMode="gray">
          <a:xfrm rot="16200000" flipH="1">
            <a:off x="4792100" y="4566021"/>
            <a:ext cx="1278700" cy="7462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73" idx="0"/>
            <a:endCxn id="41" idx="1"/>
          </p:cNvCxnSpPr>
          <p:nvPr/>
        </p:nvCxnSpPr>
        <p:spPr bwMode="gray">
          <a:xfrm rot="16200000" flipH="1">
            <a:off x="4543138" y="4814983"/>
            <a:ext cx="1776625" cy="7462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104"/>
          <p:cNvCxnSpPr>
            <a:stCxn id="45" idx="2"/>
            <a:endCxn id="22" idx="2"/>
          </p:cNvCxnSpPr>
          <p:nvPr/>
        </p:nvCxnSpPr>
        <p:spPr bwMode="gray">
          <a:xfrm flipV="1">
            <a:off x="4517836" y="2500354"/>
            <a:ext cx="0" cy="829532"/>
          </a:xfrm>
          <a:prstGeom prst="straightConnector1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22" idx="2"/>
            <a:endCxn id="26" idx="3"/>
          </p:cNvCxnSpPr>
          <p:nvPr/>
        </p:nvCxnSpPr>
        <p:spPr bwMode="gray">
          <a:xfrm rot="5400000">
            <a:off x="3829878" y="2488241"/>
            <a:ext cx="675846" cy="70007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22" idx="2"/>
            <a:endCxn id="25" idx="1"/>
          </p:cNvCxnSpPr>
          <p:nvPr/>
        </p:nvCxnSpPr>
        <p:spPr bwMode="gray">
          <a:xfrm rot="16200000" flipH="1">
            <a:off x="4529949" y="2488241"/>
            <a:ext cx="675846" cy="70007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/>
          <p:nvPr/>
        </p:nvCxnSpPr>
        <p:spPr bwMode="gray">
          <a:xfrm rot="16200000" flipH="1">
            <a:off x="2182495" y="5253396"/>
            <a:ext cx="848027" cy="113130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 txBox="1">
            <a:spLocks/>
          </p:cNvSpPr>
          <p:nvPr/>
        </p:nvSpPr>
        <p:spPr bwMode="gray">
          <a:xfrm>
            <a:off x="1191914" y="3991555"/>
            <a:ext cx="1161672" cy="51683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dirty="0" smtClean="0">
                <a:latin typeface="Times New Roman" pitchFamily="18" charset="0"/>
                <a:cs typeface="Times New Roman" pitchFamily="18" charset="0"/>
              </a:rPr>
              <a:t>Չվերթների իրականացում/անվտանգություն</a:t>
            </a:r>
            <a:endParaRPr lang="hy-AM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9"/>
          <p:cNvSpPr txBox="1">
            <a:spLocks/>
          </p:cNvSpPr>
          <p:nvPr/>
        </p:nvSpPr>
        <p:spPr bwMode="gray">
          <a:xfrm>
            <a:off x="1191914" y="4546759"/>
            <a:ext cx="1169623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dirty="0" smtClean="0">
                <a:latin typeface="Times New Roman" pitchFamily="18" charset="0"/>
                <a:cs typeface="Times New Roman" pitchFamily="18" charset="0"/>
              </a:rPr>
              <a:t>Տեխնի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կ</a:t>
            </a:r>
            <a:r>
              <a:rPr lang="hy-AM" sz="900" dirty="0" smtClean="0">
                <a:latin typeface="Times New Roman" pitchFamily="18" charset="0"/>
                <a:cs typeface="Times New Roman" pitchFamily="18" charset="0"/>
              </a:rPr>
              <a:t>ական սպասարկում/պահպանում </a:t>
            </a:r>
            <a:endParaRPr lang="hy-AM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9"/>
          <p:cNvSpPr txBox="1">
            <a:spLocks/>
          </p:cNvSpPr>
          <p:nvPr/>
        </p:nvSpPr>
        <p:spPr bwMode="gray">
          <a:xfrm>
            <a:off x="1191914" y="5044683"/>
            <a:ext cx="1193477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Գործառնությունների հսկողություն 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9"/>
          <p:cNvSpPr txBox="1">
            <a:spLocks/>
          </p:cNvSpPr>
          <p:nvPr/>
        </p:nvSpPr>
        <p:spPr bwMode="gray">
          <a:xfrm>
            <a:off x="1191914" y="5542608"/>
            <a:ext cx="1185526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Օդանավակայանի գործառնություններ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9"/>
          <p:cNvSpPr txBox="1">
            <a:spLocks/>
          </p:cNvSpPr>
          <p:nvPr/>
        </p:nvSpPr>
        <p:spPr bwMode="gray">
          <a:xfrm>
            <a:off x="2617529" y="4048834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Մարքեթինգ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9"/>
          <p:cNvSpPr txBox="1">
            <a:spLocks/>
          </p:cNvSpPr>
          <p:nvPr/>
        </p:nvSpPr>
        <p:spPr bwMode="gray">
          <a:xfrm>
            <a:off x="2617529" y="4546759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Վաճառք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9"/>
          <p:cNvSpPr txBox="1">
            <a:spLocks/>
          </p:cNvSpPr>
          <p:nvPr/>
        </p:nvSpPr>
        <p:spPr bwMode="gray">
          <a:xfrm>
            <a:off x="2617529" y="5044683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Տեղաբաշխում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9"/>
          <p:cNvSpPr txBox="1">
            <a:spLocks/>
          </p:cNvSpPr>
          <p:nvPr/>
        </p:nvSpPr>
        <p:spPr bwMode="gray">
          <a:xfrm>
            <a:off x="4043146" y="4048834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Ցանցի կառավարում/պլանավորում 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9"/>
          <p:cNvSpPr txBox="1">
            <a:spLocks/>
          </p:cNvSpPr>
          <p:nvPr/>
        </p:nvSpPr>
        <p:spPr bwMode="gray">
          <a:xfrm>
            <a:off x="4043146" y="4546759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Եկամտի/շահույթի կառավարում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9"/>
          <p:cNvSpPr txBox="1">
            <a:spLocks/>
          </p:cNvSpPr>
          <p:nvPr/>
        </p:nvSpPr>
        <p:spPr bwMode="gray">
          <a:xfrm>
            <a:off x="4043146" y="5044683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Բիզնեսի զարգացում 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9"/>
          <p:cNvSpPr txBox="1">
            <a:spLocks/>
          </p:cNvSpPr>
          <p:nvPr/>
        </p:nvSpPr>
        <p:spPr bwMode="gray">
          <a:xfrm>
            <a:off x="5468762" y="4048834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dirty="0" smtClean="0">
                <a:latin typeface="Times New Roman" pitchFamily="18" charset="0"/>
                <a:cs typeface="Times New Roman" pitchFamily="18" charset="0"/>
              </a:rPr>
              <a:t>Ֆինանսական հաշվառում</a:t>
            </a:r>
            <a:endParaRPr lang="hy-AM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9"/>
          <p:cNvSpPr txBox="1">
            <a:spLocks/>
          </p:cNvSpPr>
          <p:nvPr/>
        </p:nvSpPr>
        <p:spPr bwMode="gray">
          <a:xfrm>
            <a:off x="5468762" y="4546759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Ֆինանսական հսկողություն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9"/>
          <p:cNvSpPr txBox="1">
            <a:spLocks/>
          </p:cNvSpPr>
          <p:nvPr/>
        </p:nvSpPr>
        <p:spPr bwMode="gray">
          <a:xfrm>
            <a:off x="5468762" y="5044683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dirty="0" smtClean="0">
                <a:latin typeface="Times New Roman" pitchFamily="18" charset="0"/>
                <a:cs typeface="Times New Roman" pitchFamily="18" charset="0"/>
              </a:rPr>
              <a:t>Հաշվետվություններ ղեկավարությանը</a:t>
            </a:r>
            <a:endParaRPr lang="hy-AM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9"/>
          <p:cNvSpPr txBox="1">
            <a:spLocks/>
          </p:cNvSpPr>
          <p:nvPr/>
        </p:nvSpPr>
        <p:spPr bwMode="gray">
          <a:xfrm>
            <a:off x="5468762" y="5542608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Իրավաբանական հարցեր/ պայմանագրեր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9"/>
          <p:cNvSpPr txBox="1">
            <a:spLocks/>
          </p:cNvSpPr>
          <p:nvPr/>
        </p:nvSpPr>
        <p:spPr bwMode="gray">
          <a:xfrm>
            <a:off x="1177525" y="6040530"/>
            <a:ext cx="1215818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ՏՏ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Rectangle 9"/>
          <p:cNvSpPr txBox="1">
            <a:spLocks/>
          </p:cNvSpPr>
          <p:nvPr/>
        </p:nvSpPr>
        <p:spPr bwMode="gray">
          <a:xfrm>
            <a:off x="2604811" y="5542607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Հաճախորդների սպասարկում 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9"/>
          <p:cNvSpPr txBox="1">
            <a:spLocks/>
          </p:cNvSpPr>
          <p:nvPr/>
        </p:nvSpPr>
        <p:spPr bwMode="gray">
          <a:xfrm>
            <a:off x="4034174" y="5542607"/>
            <a:ext cx="1124415" cy="396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900" smtClean="0">
                <a:latin typeface="Times New Roman" pitchFamily="18" charset="0"/>
                <a:cs typeface="Times New Roman" pitchFamily="18" charset="0"/>
              </a:rPr>
              <a:t>Գործընկերություն</a:t>
            </a:r>
            <a:endParaRPr lang="hy-AM" sz="9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Elbow Connector 84"/>
          <p:cNvCxnSpPr>
            <a:stCxn id="75" idx="0"/>
            <a:endCxn id="84" idx="1"/>
          </p:cNvCxnSpPr>
          <p:nvPr/>
        </p:nvCxnSpPr>
        <p:spPr bwMode="gray">
          <a:xfrm rot="16200000" flipH="1">
            <a:off x="3111970" y="4818403"/>
            <a:ext cx="1776624" cy="6778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79" idx="0"/>
            <a:endCxn id="42" idx="1"/>
          </p:cNvCxnSpPr>
          <p:nvPr/>
        </p:nvCxnSpPr>
        <p:spPr bwMode="gray">
          <a:xfrm rot="16200000" flipH="1">
            <a:off x="10133" y="5071137"/>
            <a:ext cx="2274547" cy="60237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0"/>
          <p:cNvSpPr txBox="1"/>
          <p:nvPr/>
        </p:nvSpPr>
        <p:spPr bwMode="gray">
          <a:xfrm>
            <a:off x="1016878" y="1076342"/>
            <a:ext cx="69788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200" dirty="0" smtClean="0">
                <a:ea typeface="Arial Unicode MS"/>
                <a:cs typeface="Times New Roman" pitchFamily="18" charset="0"/>
              </a:rPr>
              <a:t>Ա</a:t>
            </a:r>
            <a:r>
              <a:rPr lang="hy-AM" sz="1200" dirty="0" smtClean="0">
                <a:latin typeface="Times New Roman" pitchFamily="18" charset="0"/>
                <a:ea typeface="Arial Unicode MS"/>
                <a:cs typeface="Times New Roman" pitchFamily="18" charset="0"/>
              </a:rPr>
              <a:t>վիափոխադրողի հաջողության գրավականը 5 հիմնական գործառույթների մեջ է: Դրանք են՝ եկամտի/շահույթի կառավարումը, ցանցի կառավարումը/պլանավորումը, ՏՏ-ն, հաճախորդների սպասարկումը, գործառնություններն ու անվտանգությունը:</a:t>
            </a:r>
          </a:p>
          <a:p>
            <a:pPr lvl="1">
              <a:spcBef>
                <a:spcPct val="50000"/>
              </a:spcBef>
            </a:pPr>
            <a:r>
              <a:rPr lang="hy-AM" sz="1200" dirty="0" smtClean="0">
                <a:latin typeface="Times New Roman" pitchFamily="18" charset="0"/>
                <a:ea typeface="Arial Unicode MS"/>
                <a:cs typeface="Times New Roman" pitchFamily="18" charset="0"/>
              </a:rPr>
              <a:t>Կայացած ավիաընկերություններում աշխատանքային փորձով մասնագետներից կազմված թիմ (ներգրավված </a:t>
            </a:r>
            <a:r>
              <a:rPr lang="en-US" sz="1200" dirty="0" err="1" smtClean="0">
                <a:latin typeface="Times New Roman" pitchFamily="18" charset="0"/>
                <a:ea typeface="Arial Unicode MS"/>
                <a:cs typeface="Times New Roman" pitchFamily="18" charset="0"/>
              </a:rPr>
              <a:t>արտաքին</a:t>
            </a:r>
            <a:r>
              <a:rPr lang="en-US" sz="1200" dirty="0" smtClean="0"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hy-AM" sz="1200" dirty="0" smtClean="0">
                <a:latin typeface="Times New Roman" pitchFamily="18" charset="0"/>
                <a:ea typeface="Arial Unicode MS"/>
                <a:cs typeface="Times New Roman" pitchFamily="18" charset="0"/>
              </a:rPr>
              <a:t>մասնագետներ)</a:t>
            </a:r>
            <a:endParaRPr lang="hy-AM" sz="1200" dirty="0">
              <a:latin typeface="Times New Roman" pitchFamily="18" charset="0"/>
              <a:ea typeface="Arial Unicode MS"/>
              <a:cs typeface="Times New Roman" pitchFamily="18" charset="0"/>
            </a:endParaRPr>
          </a:p>
        </p:txBody>
      </p:sp>
      <p:sp>
        <p:nvSpPr>
          <p:cNvPr id="93" name="Title 1"/>
          <p:cNvSpPr txBox="1">
            <a:spLocks/>
          </p:cNvSpPr>
          <p:nvPr/>
        </p:nvSpPr>
        <p:spPr bwMode="gray">
          <a:xfrm>
            <a:off x="174944" y="401409"/>
            <a:ext cx="682772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00" b="0" baseline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y-AM" sz="1400" dirty="0" smtClean="0">
                <a:latin typeface="Times New Roman" pitchFamily="18" charset="0"/>
                <a:cs typeface="Times New Roman" pitchFamily="18" charset="0"/>
              </a:rPr>
              <a:t>Անհրաժեշտ է ստեղծել պրոֆեսիոնալ կազմակերպություն կառավարման և ցանցային պլանավորման գերազանց հմտություններ ունեցող անձնակազմով</a:t>
            </a:r>
            <a:endParaRPr lang="hy-AM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McK 1. On-page tracker"/>
          <p:cNvSpPr>
            <a:spLocks noChangeArrowheads="1"/>
          </p:cNvSpPr>
          <p:nvPr/>
        </p:nvSpPr>
        <p:spPr bwMode="auto">
          <a:xfrm>
            <a:off x="119285" y="0"/>
            <a:ext cx="457198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hy-AM" sz="1500" smtClean="0">
                <a:solidFill>
                  <a:srgbClr val="80808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ՊՐՈՖԵՍԻՈՆԱԼ ԿԱԶՄԱԿԵՐՊՈՒԹՅՈՒՆ</a:t>
            </a:r>
            <a:endParaRPr lang="hy-AM" sz="1500">
              <a:solidFill>
                <a:srgbClr val="80808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8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6430673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109" name="think-cell Slide" r:id="rId33" imgW="360" imgH="360" progId="">
                  <p:embed/>
                </p:oleObj>
              </mc:Choice>
              <mc:Fallback>
                <p:oleObj name="think-cell Slide" r:id="rId33" imgW="360" imgH="360" progId="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 hidden="1"/>
          <p:cNvSpPr/>
          <p:nvPr>
            <p:custDataLst>
              <p:tags r:id="rId3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40" name="Rectangle 39"/>
          <p:cNvSpPr>
            <a:spLocks/>
          </p:cNvSpPr>
          <p:nvPr>
            <p:custDataLst>
              <p:tags r:id="rId4"/>
            </p:custDataLst>
          </p:nvPr>
        </p:nvSpPr>
        <p:spPr bwMode="gray">
          <a:xfrm>
            <a:off x="574675" y="1847387"/>
            <a:ext cx="4994115" cy="428127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72009" tIns="72009" rIns="72009" bIns="72009" numCol="1" anchor="t" anchorCtr="0" compatLnSpc="1">
            <a:prstTxWarp prst="textNoShape">
              <a:avLst/>
            </a:prstTxWarp>
            <a:noAutofit/>
          </a:bodyPr>
          <a:lstStyle/>
          <a:p>
            <a:pPr defTabSz="913526">
              <a:buClr>
                <a:schemeClr val="tx2"/>
              </a:buClr>
            </a:pPr>
            <a:endParaRPr lang="hy-AM" sz="110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90" name="Rectangle 23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5680075" y="1847387"/>
            <a:ext cx="3009900" cy="428127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400" dirty="0" smtClean="0"/>
              <a:t>Անհրաժեշտ է ստեղծել պրոֆեսիոնալ</a:t>
            </a:r>
            <a:r>
              <a:rPr lang="hy-AM" sz="1400" dirty="0" smtClean="0">
                <a:solidFill>
                  <a:srgbClr val="FF0000"/>
                </a:solidFill>
              </a:rPr>
              <a:t> </a:t>
            </a:r>
            <a:r>
              <a:rPr lang="hy-AM" sz="1400" dirty="0" smtClean="0"/>
              <a:t>կազմակերպություն պարտականությունների հստակ սահմանմամբ և ղեկավարման գերազանց հմտություններ ունեցող անձնակազմով</a:t>
            </a:r>
            <a:r>
              <a:rPr lang="hy-AM" sz="1400" dirty="0" smtClean="0">
                <a:solidFill>
                  <a:srgbClr val="FF0000"/>
                </a:solidFill>
              </a:rPr>
              <a:t>:</a:t>
            </a:r>
          </a:p>
          <a:p>
            <a:pPr lvl="1">
              <a:spcBef>
                <a:spcPct val="50000"/>
              </a:spcBef>
            </a:pPr>
            <a:r>
              <a:rPr lang="hy-AM" sz="1400" dirty="0" smtClean="0">
                <a:latin typeface="Sylfaen" pitchFamily="18" charset="0"/>
              </a:rPr>
              <a:t>5 օդանավ ունեցող տեղական ավիափոխադրողը պետք է ունենա </a:t>
            </a: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նվազագույնը ~ 180 աշխատակից, </a:t>
            </a:r>
            <a:r>
              <a:rPr lang="hy-AM" sz="1400" dirty="0" smtClean="0">
                <a:latin typeface="Sylfaen" pitchFamily="18" charset="0"/>
              </a:rPr>
              <a:t>այդ թվում`</a:t>
            </a:r>
          </a:p>
          <a:p>
            <a:pPr lvl="2">
              <a:spcBef>
                <a:spcPct val="25000"/>
              </a:spcBef>
            </a:pP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~ 8 - 10 փորձառու մենեջեր</a:t>
            </a:r>
            <a:r>
              <a:rPr lang="hy-AM" sz="1400" dirty="0" smtClean="0">
                <a:solidFill>
                  <a:schemeClr val="accent3"/>
                </a:solidFill>
                <a:latin typeface="Sylfaen" pitchFamily="18" charset="0"/>
              </a:rPr>
              <a:t>, </a:t>
            </a:r>
            <a:r>
              <a:rPr lang="hy-AM" sz="1400" dirty="0" smtClean="0">
                <a:latin typeface="Sylfaen" pitchFamily="18" charset="0"/>
              </a:rPr>
              <a:t>(հնարավոր է նաև`</a:t>
            </a:r>
            <a:r>
              <a:rPr lang="en-US" sz="1400" dirty="0" smtClean="0">
                <a:latin typeface="Sylfaen" pitchFamily="18" charset="0"/>
              </a:rPr>
              <a:t> </a:t>
            </a:r>
            <a:r>
              <a:rPr lang="hy-AM" sz="1400" dirty="0" smtClean="0">
                <a:latin typeface="Sylfaen" pitchFamily="18" charset="0"/>
              </a:rPr>
              <a:t>ներգրավված </a:t>
            </a:r>
            <a:r>
              <a:rPr lang="en-US" sz="1400" dirty="0" err="1" smtClean="0">
                <a:latin typeface="Sylfaen" pitchFamily="18" charset="0"/>
              </a:rPr>
              <a:t>արտաքին</a:t>
            </a:r>
            <a:r>
              <a:rPr lang="en-US" sz="1400" dirty="0" smtClean="0">
                <a:latin typeface="Sylfaen" pitchFamily="18" charset="0"/>
              </a:rPr>
              <a:t> </a:t>
            </a:r>
            <a:r>
              <a:rPr lang="hy-AM" sz="1400" dirty="0" smtClean="0">
                <a:latin typeface="Sylfaen" pitchFamily="18" charset="0"/>
              </a:rPr>
              <a:t>մասնագետներ)</a:t>
            </a:r>
          </a:p>
          <a:p>
            <a:pPr lvl="2">
              <a:spcBef>
                <a:spcPct val="25000"/>
              </a:spcBef>
            </a:pPr>
            <a:r>
              <a:rPr lang="hy-AM" sz="1400" b="1" dirty="0" smtClean="0">
                <a:solidFill>
                  <a:schemeClr val="accent3"/>
                </a:solidFill>
                <a:latin typeface="Sylfaen" pitchFamily="18" charset="0"/>
              </a:rPr>
              <a:t>գերազանց հմտություններ ունեցող ~ 40 օդաչու </a:t>
            </a:r>
            <a:endParaRPr lang="hy-AM" sz="1400" b="1" dirty="0">
              <a:solidFill>
                <a:schemeClr val="accent3"/>
              </a:solidFill>
              <a:latin typeface="Sylfaen" pitchFamily="18" charset="0"/>
            </a:endParaRPr>
          </a:p>
        </p:txBody>
      </p:sp>
      <p:sp>
        <p:nvSpPr>
          <p:cNvPr id="92" name="McK 5. 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74944" y="6665247"/>
            <a:ext cx="7820799" cy="15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tabLst>
                <a:tab pos="625214" algn="l"/>
              </a:tabLst>
            </a:pPr>
            <a:r>
              <a:rPr lang="hy-AM" sz="100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Աղբյուր՝ Քրանֆիլդի համալսարանի գործարար ծրագիր, ՔԱՄԿ</a:t>
            </a:r>
            <a:endParaRPr lang="hy-AM" sz="100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itle 1"/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174944" y="401409"/>
            <a:ext cx="682772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00" b="0" baseline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y-AM" sz="1400" dirty="0" smtClean="0"/>
              <a:t>Տեղական ավիափոխադրողին անհրաժեշտ կլինի </a:t>
            </a:r>
            <a:r>
              <a:rPr lang="hy-AM" sz="1400" dirty="0" smtClean="0">
                <a:latin typeface="Sylfaen" pitchFamily="18" charset="0"/>
              </a:rPr>
              <a:t>նվազագույնը 180 աշխատակից</a:t>
            </a:r>
            <a:r>
              <a:rPr lang="hy-AM" sz="1400" dirty="0" smtClean="0"/>
              <a:t>, որոնց մոտ մեկ երրորդը՝ վարչական գործառույթների իրականացման նպատակով </a:t>
            </a:r>
            <a:endParaRPr lang="hy-AM" sz="1400" dirty="0"/>
          </a:p>
        </p:txBody>
      </p:sp>
      <p:sp>
        <p:nvSpPr>
          <p:cNvPr id="81" name="McK 1. On-page tracker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74944" y="0"/>
            <a:ext cx="352981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y-AM" sz="1400" smtClean="0">
                <a:solidFill>
                  <a:srgbClr val="808080"/>
                </a:solidFill>
                <a:latin typeface="Times New Roman" pitchFamily="18" charset="0"/>
                <a:cs typeface="Times New Roman" pitchFamily="18" charset="0"/>
              </a:rPr>
              <a:t>ՊՐՈՖԵՍԻՈՆԱԼ ԿԱԶՄԱԿԵՐՊՈՒԹՅՈՒՆ</a:t>
            </a:r>
            <a:endParaRPr lang="hy-AM" sz="1400">
              <a:solidFill>
                <a:srgbClr val="808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9" name="Object 88"/>
          <p:cNvGraphicFramePr>
            <a:graphicFrameLocks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887580153"/>
              </p:ext>
            </p:extLst>
          </p:nvPr>
        </p:nvGraphicFramePr>
        <p:xfrm>
          <a:off x="1763670" y="2730528"/>
          <a:ext cx="2381385" cy="2381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110" name="Chart" r:id="rId35" imgW="2381385" imgH="2381160" progId="MSGraph.Chart.8">
                  <p:embed followColorScheme="full"/>
                </p:oleObj>
              </mc:Choice>
              <mc:Fallback>
                <p:oleObj name="Chart" r:id="rId35" imgW="2381385" imgH="2381160" progId="MSGraph.Chart.8">
                  <p:embed followColorScheme="full"/>
                  <p:pic>
                    <p:nvPicPr>
                      <p:cNvPr id="0" name="Picture 98"/>
                      <p:cNvPicPr>
                        <a:picLocks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70" y="2730528"/>
                        <a:ext cx="2381385" cy="2381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" name="Straight Connector 1"/>
          <p:cNvCxnSpPr/>
          <p:nvPr>
            <p:custDataLst>
              <p:tags r:id="rId10"/>
            </p:custDataLst>
          </p:nvPr>
        </p:nvCxnSpPr>
        <p:spPr bwMode="gray">
          <a:xfrm flipV="1">
            <a:off x="2125663" y="4718050"/>
            <a:ext cx="133350" cy="153988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667910" y="3571751"/>
            <a:ext cx="11449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Մարդկային</a:t>
            </a:r>
          </a:p>
          <a:p>
            <a:r>
              <a:rPr lang="hy-AM" sz="1200" dirty="0" smtClean="0"/>
              <a:t> ռեսուրսներ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11" name="Rectangle 110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gray">
          <a:xfrm>
            <a:off x="1895475" y="3668713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8C16048-9DB6-4358-ABE6-02FEAF6D4831}" type="datetime'''''''''''''''''''''''''''''''''''''''''''''''''4'''''''''">
              <a:rPr lang="hy-AM" b="1" smtClean="0">
                <a:solidFill>
                  <a:schemeClr val="bg1"/>
                </a:solidFill>
              </a:rPr>
              <a:pPr algn="ctr"/>
              <a:t>4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4" name="Rectangle 93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715618" y="4008438"/>
            <a:ext cx="9859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smtClean="0"/>
              <a:t>Ղեկավարություն</a:t>
            </a:r>
            <a:endParaRPr lang="hy-AM" sz="12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10" name="Rectangle 109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gray">
          <a:xfrm>
            <a:off x="1916113" y="3959225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6913693-BCF1-4819-876F-E11352D19A10}" type="datetime'''''''''''''''''''''5'''''''''''''''''''''''''''''''''''''''">
              <a:rPr lang="hy-AM" b="1" smtClean="0">
                <a:solidFill>
                  <a:schemeClr val="bg1"/>
                </a:solidFill>
              </a:rPr>
              <a:pPr algn="ctr"/>
              <a:t>5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5" name="Rectangle 94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1771650" y="4392613"/>
            <a:ext cx="1809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smtClean="0"/>
              <a:t>ՏՏ</a:t>
            </a:r>
            <a:endParaRPr lang="hy-AM" sz="12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9" name="Rectangle 108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gray">
          <a:xfrm>
            <a:off x="2055813" y="4252913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ADEED2E-71DC-489E-B12F-6CB44E95EC6C}" type="datetime'''''''''''''''''''''''5'''">
              <a:rPr lang="hy-AM" b="1" smtClean="0">
                <a:solidFill>
                  <a:schemeClr val="bg1"/>
                </a:solidFill>
              </a:rPr>
              <a:pPr algn="ctr"/>
              <a:t>5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6" name="Rectangle 95"/>
          <p:cNvSpPr>
            <a:spLocks noGrp="1" noChangeArrowheads="1"/>
          </p:cNvSpPr>
          <p:nvPr>
            <p:custDataLst>
              <p:tags r:id="rId17"/>
            </p:custDataLst>
          </p:nvPr>
        </p:nvSpPr>
        <p:spPr bwMode="auto">
          <a:xfrm flipH="1">
            <a:off x="1152938" y="4629136"/>
            <a:ext cx="1041621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Թռիչքների</a:t>
            </a:r>
          </a:p>
          <a:p>
            <a:r>
              <a:rPr lang="hy-AM" sz="1200" dirty="0" smtClean="0"/>
              <a:t> շահագործում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8" name="Rectangle 107"/>
          <p:cNvSpPr>
            <a:spLocks noGrp="1" noChangeArrowheads="1"/>
          </p:cNvSpPr>
          <p:nvPr>
            <p:custDataLst>
              <p:tags r:id="rId18"/>
            </p:custDataLst>
          </p:nvPr>
        </p:nvSpPr>
        <p:spPr bwMode="gray">
          <a:xfrm>
            <a:off x="2271713" y="4486275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8A34821-8719-42ED-B0D3-DCA48BDAD267}" type="datetime'''''''''''''''''''''''''''''''''''''''''''''''''5'''''''''''''">
              <a:rPr lang="hy-AM" b="1" smtClean="0">
                <a:solidFill>
                  <a:schemeClr val="bg1"/>
                </a:solidFill>
              </a:rPr>
              <a:pPr algn="ctr"/>
              <a:t>5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7" name="Rectangle 96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auto">
          <a:xfrm>
            <a:off x="2005013" y="5126038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Ֆինանսական</a:t>
            </a:r>
          </a:p>
          <a:p>
            <a:r>
              <a:rPr lang="hy-AM" sz="1200" dirty="0" smtClean="0"/>
              <a:t> բաժին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7" name="Rectangle 106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gray">
          <a:xfrm>
            <a:off x="2616200" y="4673600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EDC0B914-D38C-40D3-B550-683C5C51E7FC}" type="datetime'''''''8'''''''''''''''''''''''''''''''''''''">
              <a:rPr lang="hy-AM" b="1" smtClean="0">
                <a:solidFill>
                  <a:schemeClr val="bg1"/>
                </a:solidFill>
              </a:rPr>
              <a:pPr algn="ctr"/>
              <a:t>8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8" name="Rectangle 97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3140765" y="5005388"/>
            <a:ext cx="115659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Ընդհանուր վարչություն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6" name="Rectangle 105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gray">
          <a:xfrm>
            <a:off x="3082925" y="4694238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04EE19B-6DBD-4E51-9EA5-2749BAAD40AB}" type="datetime'''''''''''8'''">
              <a:rPr lang="hy-AM" b="1" smtClean="0">
                <a:solidFill>
                  <a:schemeClr val="bg1"/>
                </a:solidFill>
              </a:rPr>
              <a:pPr algn="ctr"/>
              <a:t>8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9" name="Rectangle 98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4021138" y="4314825"/>
            <a:ext cx="1058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smtClean="0"/>
              <a:t>Օդանավի անձնակազմ</a:t>
            </a:r>
            <a:endParaRPr lang="hy-AM" sz="12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0" name="Rectangle 99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3649663" y="2768600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Օդաչուներ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1" name="Rectangle 100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auto">
          <a:xfrm>
            <a:off x="720698" y="2527328"/>
            <a:ext cx="15700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200" dirty="0" smtClean="0"/>
              <a:t>Վերգետնյա</a:t>
            </a:r>
          </a:p>
          <a:p>
            <a:r>
              <a:rPr lang="hy-AM" sz="1200" dirty="0" smtClean="0"/>
              <a:t>սպասարկում և </a:t>
            </a:r>
          </a:p>
          <a:p>
            <a:r>
              <a:rPr lang="hy-AM" sz="1200" dirty="0" smtClean="0"/>
              <a:t>կայանների մենեջերներ</a:t>
            </a:r>
            <a:endParaRPr lang="hy-AM" sz="1200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8" name="Legend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894343" y="975250"/>
            <a:ext cx="178253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5350">
              <a:buClr>
                <a:schemeClr val="tx2"/>
              </a:buClr>
            </a:pPr>
            <a:r>
              <a:rPr lang="hy-AM" sz="1200" smtClean="0">
                <a:latin typeface="Arial" pitchFamily="34" charset="0"/>
                <a:cs typeface="Arial" pitchFamily="34" charset="0"/>
              </a:rPr>
              <a:t>Վարչական անձնակազմ </a:t>
            </a:r>
            <a:endParaRPr lang="hy-AM" sz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egendRectangle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16488" y="1002266"/>
            <a:ext cx="165100" cy="16033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hy-AM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egend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838684" y="1261026"/>
            <a:ext cx="267060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5350">
              <a:buClr>
                <a:schemeClr val="tx2"/>
              </a:buClr>
            </a:pPr>
            <a:r>
              <a:rPr lang="hy-AM" sz="1200" smtClean="0">
                <a:latin typeface="Arial" pitchFamily="34" charset="0"/>
                <a:cs typeface="Arial" pitchFamily="34" charset="0"/>
              </a:rPr>
              <a:t>Չվերթներ և վերգետնյա սպասարկում</a:t>
            </a:r>
            <a:endParaRPr lang="hy-AM" sz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egendRectangle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608536" y="1264187"/>
            <a:ext cx="165100" cy="160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y-AM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AutoShape 25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71513" y="2209112"/>
            <a:ext cx="4799360" cy="233910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18288" anchor="t" anchorCtr="0">
            <a:spAutoFit/>
          </a:bodyPr>
          <a:lstStyle/>
          <a:p>
            <a:r>
              <a:rPr lang="hy-AM" sz="1400" smtClean="0">
                <a:solidFill>
                  <a:srgbClr val="808080"/>
                </a:solidFill>
                <a:latin typeface="Arial"/>
                <a:cs typeface="Arial"/>
              </a:rPr>
              <a:t>Տոկոս (պահանջվող ընդհանուր անձնակազմ` </a:t>
            </a:r>
            <a:r>
              <a:rPr lang="hy-AM" sz="1400" smtClean="0">
                <a:solidFill>
                  <a:srgbClr val="808080"/>
                </a:solidFill>
                <a:latin typeface="Sylfaen" pitchFamily="18" charset="0"/>
                <a:cs typeface="Arial"/>
              </a:rPr>
              <a:t>~ 180)</a:t>
            </a:r>
            <a:endParaRPr lang="hy-AM" sz="1400" baseline="0">
              <a:solidFill>
                <a:srgbClr val="808080"/>
              </a:solidFill>
              <a:latin typeface="Sylfaen" pitchFamily="18" charset="0"/>
              <a:cs typeface="Arial"/>
            </a:endParaRPr>
          </a:p>
        </p:txBody>
      </p:sp>
      <p:sp>
        <p:nvSpPr>
          <p:cNvPr id="43" name="Rectangle 9"/>
          <p:cNvSpPr txBox="1">
            <a:spLocks/>
          </p:cNvSpPr>
          <p:nvPr>
            <p:custDataLst>
              <p:tags r:id="rId31"/>
            </p:custDataLst>
          </p:nvPr>
        </p:nvSpPr>
        <p:spPr bwMode="gray">
          <a:xfrm>
            <a:off x="574675" y="1847387"/>
            <a:ext cx="4994115" cy="333285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300" b="1" dirty="0" smtClean="0">
                <a:solidFill>
                  <a:schemeClr val="accent3"/>
                </a:solidFill>
                <a:latin typeface="Sylfaen" pitchFamily="18" charset="0"/>
              </a:rPr>
              <a:t>5 օ</a:t>
            </a:r>
            <a:r>
              <a:rPr lang="hy-AM" sz="1300" b="1" dirty="0" smtClean="0">
                <a:solidFill>
                  <a:schemeClr val="accent3"/>
                </a:solidFill>
              </a:rPr>
              <a:t>դանավ ունեցող ավիափոխադրողի վարչակազմակերպական կառուցվածքը </a:t>
            </a:r>
            <a:endParaRPr lang="hy-AM" sz="1300" b="1" dirty="0">
              <a:solidFill>
                <a:schemeClr val="accent3"/>
              </a:solidFill>
            </a:endParaRPr>
          </a:p>
        </p:txBody>
      </p:sp>
      <p:sp>
        <p:nvSpPr>
          <p:cNvPr id="3" name="Rectangle 5"/>
          <p:cNvSpPr txBox="1"/>
          <p:nvPr/>
        </p:nvSpPr>
        <p:spPr>
          <a:xfrm>
            <a:off x="773325" y="5566625"/>
            <a:ext cx="438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hy-AM" sz="1200" smtClean="0"/>
              <a:t>Անձնակազմի </a:t>
            </a:r>
            <a:r>
              <a:rPr lang="hy-AM" sz="1200" smtClean="0">
                <a:latin typeface="Sylfaen" pitchFamily="18" charset="0"/>
              </a:rPr>
              <a:t>մոտ 1/3-ը կատարում </a:t>
            </a:r>
            <a:r>
              <a:rPr lang="hy-AM" sz="1200" smtClean="0"/>
              <a:t>է </a:t>
            </a:r>
            <a:r>
              <a:rPr lang="hy-AM" sz="1200" smtClean="0">
                <a:latin typeface="Sylfaen" pitchFamily="18" charset="0"/>
              </a:rPr>
              <a:t>վարչական</a:t>
            </a:r>
            <a:r>
              <a:rPr lang="hy-AM" sz="1200" smtClean="0"/>
              <a:t> գործառույթներ:</a:t>
            </a:r>
            <a:endParaRPr lang="hy-AM" sz="1200"/>
          </a:p>
        </p:txBody>
      </p:sp>
    </p:spTree>
    <p:extLst>
      <p:ext uri="{BB962C8B-B14F-4D97-AF65-F5344CB8AC3E}">
        <p14:creationId xmlns:p14="http://schemas.microsoft.com/office/powerpoint/2010/main" val="3510359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4140676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264" name="think-cell Slide" r:id="rId35" imgW="360" imgH="360" progId="">
                  <p:embed/>
                </p:oleObj>
              </mc:Choice>
              <mc:Fallback>
                <p:oleObj name="think-cell Slide" r:id="rId3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>
            <p:custDataLst>
              <p:tags r:id="rId3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sz="1300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47" name="Rectangle 46"/>
          <p:cNvSpPr>
            <a:spLocks/>
          </p:cNvSpPr>
          <p:nvPr/>
        </p:nvSpPr>
        <p:spPr bwMode="gray">
          <a:xfrm>
            <a:off x="287180" y="1143001"/>
            <a:ext cx="8395015" cy="4114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y-AM" sz="13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Straight Connector 34"/>
          <p:cNvCxnSpPr/>
          <p:nvPr>
            <p:custDataLst>
              <p:tags r:id="rId4"/>
            </p:custDataLst>
          </p:nvPr>
        </p:nvCxnSpPr>
        <p:spPr bwMode="gray">
          <a:xfrm>
            <a:off x="7648575" y="4010025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>
            <p:custDataLst>
              <p:tags r:id="rId5"/>
            </p:custDataLst>
          </p:nvPr>
        </p:nvCxnSpPr>
        <p:spPr bwMode="gray">
          <a:xfrm>
            <a:off x="6000750" y="3743325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>
            <p:custDataLst>
              <p:tags r:id="rId6"/>
            </p:custDataLst>
          </p:nvPr>
        </p:nvCxnSpPr>
        <p:spPr bwMode="gray">
          <a:xfrm>
            <a:off x="4352925" y="3286125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>
            <p:custDataLst>
              <p:tags r:id="rId7"/>
            </p:custDataLst>
          </p:nvPr>
        </p:nvCxnSpPr>
        <p:spPr bwMode="gray">
          <a:xfrm>
            <a:off x="6819900" y="3819525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>
            <p:custDataLst>
              <p:tags r:id="rId8"/>
            </p:custDataLst>
          </p:nvPr>
        </p:nvCxnSpPr>
        <p:spPr bwMode="gray">
          <a:xfrm>
            <a:off x="5172075" y="3619500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>
            <p:custDataLst>
              <p:tags r:id="rId9"/>
            </p:custDataLst>
          </p:nvPr>
        </p:nvCxnSpPr>
        <p:spPr bwMode="gray">
          <a:xfrm>
            <a:off x="2705100" y="2762250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10"/>
            </p:custDataLst>
          </p:nvPr>
        </p:nvCxnSpPr>
        <p:spPr bwMode="gray">
          <a:xfrm>
            <a:off x="1885950" y="2533650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>
            <p:custDataLst>
              <p:tags r:id="rId11"/>
            </p:custDataLst>
          </p:nvPr>
        </p:nvCxnSpPr>
        <p:spPr bwMode="gray">
          <a:xfrm>
            <a:off x="3533775" y="2905125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>
            <p:custDataLst>
              <p:tags r:id="rId12"/>
            </p:custDataLst>
          </p:nvPr>
        </p:nvCxnSpPr>
        <p:spPr bwMode="gray">
          <a:xfrm>
            <a:off x="1057275" y="2000250"/>
            <a:ext cx="238125" cy="0"/>
          </a:xfrm>
          <a:prstGeom prst="line">
            <a:avLst/>
          </a:prstGeom>
          <a:ln w="3175">
            <a:solidFill>
              <a:srgbClr val="808080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/>
          </p:cNvGraphicFramePr>
          <p:nvPr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475069662"/>
              </p:ext>
            </p:extLst>
          </p:nvPr>
        </p:nvGraphicFramePr>
        <p:xfrm>
          <a:off x="266700" y="1905000"/>
          <a:ext cx="8429743" cy="2247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265" name="Chart" r:id="rId37" imgW="8429743" imgH="2247921" progId="MSGraph.Chart.8">
                  <p:embed followColorScheme="full"/>
                </p:oleObj>
              </mc:Choice>
              <mc:Fallback>
                <p:oleObj name="Chart" r:id="rId37" imgW="8429743" imgH="2247921" progId="MSGraph.Chart.8">
                  <p:embed followColorScheme="full"/>
                  <p:pic>
                    <p:nvPicPr>
                      <p:cNvPr id="0" name="Picture 349"/>
                      <p:cNvPicPr>
                        <a:picLocks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1905000"/>
                        <a:ext cx="8429743" cy="2247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41" name="Rectangle 40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gray">
          <a:xfrm>
            <a:off x="5545138" y="3582988"/>
            <a:ext cx="322263" cy="1984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F5B4B75F-D602-4BD3-81A4-CFE703454EF4}" type="datetime'''''''''''''''''1''0'''''''''''''''''''''''''">
              <a:rPr lang="hy-AM" sz="1300" smtClean="0"/>
              <a:pPr algn="ctr"/>
              <a:t>10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2" name="Rectangle 21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gray">
          <a:xfrm>
            <a:off x="4412974" y="4200525"/>
            <a:ext cx="938254" cy="82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Օդանավակայանի երթևեկության կառավարման ծառայություն </a:t>
            </a:r>
            <a:endParaRPr lang="hy-AM" sz="100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40" name="Rectangle 39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gray">
          <a:xfrm>
            <a:off x="4721225" y="3354388"/>
            <a:ext cx="3222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BF1F67A9-24B5-474A-8363-5509481F5AFC}" type="datetime'''''''''''''''''''''''''''''''''''''2''''''6'">
              <a:rPr lang="hy-AM" sz="1300" smtClean="0"/>
              <a:pPr algn="ctr"/>
              <a:t>26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2" name="Rectangle 11"/>
          <p:cNvSpPr>
            <a:spLocks noGrp="1" noChangeArrowheads="1"/>
          </p:cNvSpPr>
          <p:nvPr>
            <p:custDataLst>
              <p:tags r:id="rId17"/>
            </p:custDataLst>
          </p:nvPr>
        </p:nvSpPr>
        <p:spPr bwMode="gray">
          <a:xfrm>
            <a:off x="1430338" y="2168525"/>
            <a:ext cx="3222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BD6117AF-30B2-4436-A693-1FA51D5D394C}" type="datetime'''''4''''''''''''''''''''''''''''2'''''''''''''">
              <a:rPr lang="hy-AM" sz="1300" smtClean="0"/>
              <a:pPr algn="ctr"/>
              <a:t>42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custDataLst>
              <p:tags r:id="rId18"/>
            </p:custDataLst>
          </p:nvPr>
        </p:nvSpPr>
        <p:spPr bwMode="gray">
          <a:xfrm>
            <a:off x="476250" y="4200525"/>
            <a:ext cx="693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Տոմսերից ստացվող եկամուտ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gray">
          <a:xfrm>
            <a:off x="560388" y="1776413"/>
            <a:ext cx="4143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4FED384E-D703-4D67-8EDE-B7E6229A8C8C}" type="datetime'''1''6''''''''''''0'''''''''''''''''''''''''''''''''">
              <a:rPr lang="hy-AM" sz="1300" smtClean="0"/>
              <a:pPr algn="ctr"/>
              <a:t>160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53" name="Rectangle 5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gray">
          <a:xfrm>
            <a:off x="8110538" y="3786188"/>
            <a:ext cx="1333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5ED41770-3082-410A-978D-04F414AEB476}" type="datetime'''''3'''''''''''''''''''''''''''''''''''">
              <a:rPr lang="hy-AM" sz="1300" smtClean="0"/>
              <a:pPr algn="ctr"/>
              <a:t>3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45" name="Rectangle 44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gray">
          <a:xfrm>
            <a:off x="7192963" y="3816350"/>
            <a:ext cx="3222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19FB53DE-A1EA-40E5-B448-0801DED0574F}" type="datetime'''''''''''''''''1''''''''''''''''''''''''''''''''4'''''''''''">
              <a:rPr lang="hy-AM" sz="1300" smtClean="0"/>
              <a:pPr algn="ctr"/>
              <a:t>14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8" name="Rectangle 27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gray">
          <a:xfrm>
            <a:off x="6238875" y="4200525"/>
            <a:ext cx="793750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Ընդհանուր և վարչական ծախսեր</a:t>
            </a:r>
            <a:endParaRPr lang="hy-AM" sz="130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43" name="Rectangle 42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gray">
          <a:xfrm>
            <a:off x="6415088" y="3683000"/>
            <a:ext cx="230188" cy="19843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4ACBF95D-9AF4-474B-A628-FC61FBFC572F}" type="datetime'''''''''6'''''''''''">
              <a:rPr lang="hy-AM" sz="1300" smtClean="0"/>
              <a:pPr algn="ctr"/>
              <a:t>6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6" name="Rectangle 15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gray">
          <a:xfrm>
            <a:off x="2767054" y="4200525"/>
            <a:ext cx="795129" cy="65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Պահպանում</a:t>
            </a:r>
            <a:endParaRPr lang="hy-AM" sz="100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gray">
          <a:xfrm>
            <a:off x="2027583" y="4200525"/>
            <a:ext cx="633067" cy="530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Օդանավի վարձակալություն</a:t>
            </a:r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5" name="Rectangle 24"/>
          <p:cNvSpPr>
            <a:spLocks noGrp="1" noChangeArrowheads="1"/>
          </p:cNvSpPr>
          <p:nvPr>
            <p:custDataLst>
              <p:tags r:id="rId26"/>
            </p:custDataLst>
          </p:nvPr>
        </p:nvSpPr>
        <p:spPr bwMode="gray">
          <a:xfrm>
            <a:off x="5410200" y="4200525"/>
            <a:ext cx="839788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Գովազդ, վաճառք, </a:t>
            </a:r>
            <a:br>
              <a:rPr lang="hy-AM" sz="1000" smtClean="0">
                <a:latin typeface="Arial"/>
                <a:ea typeface="Arial Unicode MS"/>
                <a:cs typeface="Arial"/>
                <a:sym typeface="Arial"/>
              </a:rPr>
            </a:br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իրացման ծախսեր</a:t>
            </a:r>
          </a:p>
        </p:txBody>
      </p:sp>
      <p:sp>
        <p:nvSpPr>
          <p:cNvPr id="31" name="Rectangle 30"/>
          <p:cNvSpPr>
            <a:spLocks noGrp="1" noChangeArrowheads="1"/>
          </p:cNvSpPr>
          <p:nvPr>
            <p:custDataLst>
              <p:tags r:id="rId27"/>
            </p:custDataLst>
          </p:nvPr>
        </p:nvSpPr>
        <p:spPr bwMode="gray">
          <a:xfrm>
            <a:off x="7058025" y="4200525"/>
            <a:ext cx="77628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Այլ ծախսեր</a:t>
            </a:r>
          </a:p>
        </p:txBody>
      </p:sp>
      <p:sp>
        <p:nvSpPr>
          <p:cNvPr id="34" name="Rectangle 33"/>
          <p:cNvSpPr>
            <a:spLocks noGrp="1" noChangeArrowheads="1"/>
          </p:cNvSpPr>
          <p:nvPr>
            <p:custDataLst>
              <p:tags r:id="rId28"/>
            </p:custDataLst>
          </p:nvPr>
        </p:nvSpPr>
        <p:spPr bwMode="gray">
          <a:xfrm>
            <a:off x="7886701" y="4200525"/>
            <a:ext cx="589389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Շահույթ</a:t>
            </a:r>
          </a:p>
        </p:txBody>
      </p:sp>
      <p:sp>
        <p:nvSpPr>
          <p:cNvPr id="37" name="Rectangle 36"/>
          <p:cNvSpPr>
            <a:spLocks noGrp="1" noChangeArrowheads="1"/>
          </p:cNvSpPr>
          <p:nvPr>
            <p:custDataLst>
              <p:tags r:id="rId29"/>
            </p:custDataLst>
          </p:nvPr>
        </p:nvSpPr>
        <p:spPr bwMode="gray">
          <a:xfrm>
            <a:off x="3078163" y="2735263"/>
            <a:ext cx="322263" cy="1984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1E491CD4-2AD4-4AF3-A4B0-2CB4FD7D6C12}" type="datetime'''''''''''''''''''''''''''''''''''''''11'">
              <a:rPr lang="hy-AM" sz="1300" smtClean="0"/>
              <a:pPr algn="ctr"/>
              <a:t>11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9" name="Rectangle 18"/>
          <p:cNvSpPr>
            <a:spLocks noGrp="1" noChangeArrowheads="1"/>
          </p:cNvSpPr>
          <p:nvPr>
            <p:custDataLst>
              <p:tags r:id="rId30"/>
            </p:custDataLst>
          </p:nvPr>
        </p:nvSpPr>
        <p:spPr bwMode="gray">
          <a:xfrm>
            <a:off x="3771900" y="4200525"/>
            <a:ext cx="527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Կայանատեղի  արժեք </a:t>
            </a:r>
            <a:endParaRPr lang="hy-AM" sz="100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39" name="Rectangle 38"/>
          <p:cNvSpPr>
            <a:spLocks noGrp="1" noChangeArrowheads="1"/>
          </p:cNvSpPr>
          <p:nvPr>
            <p:custDataLst>
              <p:tags r:id="rId31"/>
            </p:custDataLst>
          </p:nvPr>
        </p:nvSpPr>
        <p:spPr bwMode="gray">
          <a:xfrm>
            <a:off x="3902075" y="2997200"/>
            <a:ext cx="3222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B35A7668-6D78-4AFA-AA31-078AC3684D11}" type="datetime'''''3''''''''''''''''''''''''''''''''''''''0'''''''''''">
              <a:rPr lang="hy-AM" sz="1300" smtClean="0"/>
              <a:pPr algn="ctr"/>
              <a:t>30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3" name="Rectangle 12"/>
          <p:cNvSpPr>
            <a:spLocks noGrp="1" noChangeArrowheads="1"/>
          </p:cNvSpPr>
          <p:nvPr>
            <p:custDataLst>
              <p:tags r:id="rId32"/>
            </p:custDataLst>
          </p:nvPr>
        </p:nvSpPr>
        <p:spPr bwMode="gray">
          <a:xfrm>
            <a:off x="2254250" y="2549525"/>
            <a:ext cx="3222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638" tIns="0" rIns="20638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hy-AM" sz="1300" smtClean="0">
                <a:latin typeface="Arial"/>
                <a:cs typeface="Arial"/>
                <a:sym typeface="Arial"/>
              </a:rPr>
              <a:t>~</a:t>
            </a:r>
            <a:fld id="{9F5D617A-C09E-4A85-A26F-F8E7CD1CF6EB}" type="datetime'''''''''''''''''''''''''1''''''''''8'''''''''''''">
              <a:rPr lang="hy-AM" sz="1300" smtClean="0"/>
              <a:pPr algn="ctr"/>
              <a:t>18</a:t>
            </a:fld>
            <a:endParaRPr lang="hy-AM" sz="13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custDataLst>
              <p:tags r:id="rId33"/>
            </p:custDataLst>
          </p:nvPr>
        </p:nvSpPr>
        <p:spPr bwMode="gray">
          <a:xfrm>
            <a:off x="1295401" y="4200525"/>
            <a:ext cx="6842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z="1000" smtClean="0">
                <a:latin typeface="Arial"/>
                <a:ea typeface="Arial Unicode MS"/>
                <a:cs typeface="Arial"/>
                <a:sym typeface="Arial"/>
              </a:rPr>
              <a:t>Վառելիքի արժեք</a:t>
            </a:r>
          </a:p>
        </p:txBody>
      </p:sp>
      <p:sp>
        <p:nvSpPr>
          <p:cNvPr id="54" name="Rectangle 23"/>
          <p:cNvSpPr txBox="1"/>
          <p:nvPr/>
        </p:nvSpPr>
        <p:spPr bwMode="gray">
          <a:xfrm>
            <a:off x="413467" y="5049079"/>
            <a:ext cx="7871791" cy="1033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</a:pPr>
            <a:r>
              <a:rPr lang="hy-AM" sz="1300" dirty="0" smtClean="0">
                <a:latin typeface="Sylfaen" pitchFamily="18" charset="0"/>
              </a:rPr>
              <a:t>Շահույթի ցածր, բայց </a:t>
            </a:r>
            <a:r>
              <a:rPr lang="hy-AM" sz="1300" b="1" dirty="0" smtClean="0">
                <a:solidFill>
                  <a:schemeClr val="accent3"/>
                </a:solidFill>
                <a:latin typeface="Sylfaen" pitchFamily="18" charset="0"/>
              </a:rPr>
              <a:t>դրական 2% մարժա</a:t>
            </a:r>
            <a:r>
              <a:rPr lang="en-US" sz="1300" b="1" dirty="0" smtClean="0">
                <a:solidFill>
                  <a:schemeClr val="accent3"/>
                </a:solidFill>
                <a:latin typeface="Sylfaen" pitchFamily="18" charset="0"/>
              </a:rPr>
              <a:t> </a:t>
            </a:r>
            <a:r>
              <a:rPr lang="hy-AM" sz="1300" dirty="0" smtClean="0">
                <a:latin typeface="Sylfaen" pitchFamily="18" charset="0"/>
              </a:rPr>
              <a:t>ավիաընկերության ճիշտ կառավարման դեպքում </a:t>
            </a:r>
          </a:p>
          <a:p>
            <a:pPr lvl="1">
              <a:spcBef>
                <a:spcPts val="300"/>
              </a:spcBef>
            </a:pPr>
            <a:r>
              <a:rPr lang="hy-AM" sz="1300" dirty="0" smtClean="0">
                <a:latin typeface="Sylfaen" pitchFamily="18" charset="0"/>
              </a:rPr>
              <a:t>Զգալի կապիտալի պահանջ.</a:t>
            </a:r>
          </a:p>
          <a:p>
            <a:pPr lvl="2">
              <a:spcBef>
                <a:spcPts val="300"/>
              </a:spcBef>
            </a:pPr>
            <a:r>
              <a:rPr lang="hy-AM" sz="1300" b="1" dirty="0" smtClean="0">
                <a:solidFill>
                  <a:schemeClr val="accent3"/>
                </a:solidFill>
                <a:latin typeface="Sylfaen" pitchFamily="18" charset="0"/>
              </a:rPr>
              <a:t>15-20 միլիոն ԱՄՆ դոլար՝ սկզբնական ծախսեր</a:t>
            </a:r>
          </a:p>
          <a:p>
            <a:pPr lvl="2">
              <a:spcBef>
                <a:spcPts val="300"/>
              </a:spcBef>
            </a:pPr>
            <a:r>
              <a:rPr lang="hy-AM" sz="1300" b="1" dirty="0" smtClean="0">
                <a:solidFill>
                  <a:schemeClr val="accent3"/>
                </a:solidFill>
                <a:latin typeface="Sylfaen" pitchFamily="18" charset="0"/>
              </a:rPr>
              <a:t>30-45 միլիոն ԱՄՆ դոլար՝ </a:t>
            </a:r>
            <a:r>
              <a:rPr lang="hy-AM" sz="1300" dirty="0" smtClean="0">
                <a:latin typeface="Sylfaen" pitchFamily="18" charset="0"/>
              </a:rPr>
              <a:t>առաջին 3 ամիսների</a:t>
            </a:r>
            <a:r>
              <a:rPr lang="hy-AM" sz="1300" b="1" dirty="0" smtClean="0">
                <a:solidFill>
                  <a:schemeClr val="accent3"/>
                </a:solidFill>
                <a:latin typeface="Sylfaen" pitchFamily="18" charset="0"/>
              </a:rPr>
              <a:t> գործառնական ծախսեր</a:t>
            </a:r>
            <a:endParaRPr lang="hy-AM" sz="1300" dirty="0">
              <a:latin typeface="Sylfaen" pitchFamily="18" charset="0"/>
            </a:endParaRPr>
          </a:p>
        </p:txBody>
      </p:sp>
      <p:sp>
        <p:nvSpPr>
          <p:cNvPr id="55" name="McK 4. Footnote"/>
          <p:cNvSpPr txBox="1">
            <a:spLocks noChangeArrowheads="1"/>
          </p:cNvSpPr>
          <p:nvPr/>
        </p:nvSpPr>
        <p:spPr bwMode="gray">
          <a:xfrm>
            <a:off x="174944" y="6150136"/>
            <a:ext cx="8794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sz="800" dirty="0" smtClean="0">
                <a:latin typeface="Sylfaen" pitchFamily="18" charset="0"/>
              </a:rPr>
              <a:t>1. 2016 թ. 9 ուղղություններով չվերթների համար հաշվարկված եկամուտները` յուրաքանչյուր ուղղությամբ շուկայի մասնաբաժնի 40%-ի պարագայում:</a:t>
            </a:r>
          </a:p>
          <a:p>
            <a:r>
              <a:rPr lang="hy-AM" sz="800" dirty="0" smtClean="0">
                <a:latin typeface="Sylfaen" pitchFamily="18" charset="0"/>
              </a:rPr>
              <a:t>Ներկայիս գնի համեմատ</a:t>
            </a:r>
            <a:r>
              <a:rPr lang="en-US" sz="800" dirty="0" smtClean="0">
                <a:latin typeface="Sylfaen" pitchFamily="18" charset="0"/>
              </a:rPr>
              <a:t>՝</a:t>
            </a:r>
            <a:r>
              <a:rPr lang="hy-AM" sz="800" dirty="0" smtClean="0">
                <a:latin typeface="Sylfaen" pitchFamily="18" charset="0"/>
              </a:rPr>
              <a:t> ավիատոմսի գնի ~10% նվազում (հաշվի առնելով գնաճը) բաց երկնքի քաղաքականության արդյունքում ընդլայնված մրցակցության շնորհիվ</a:t>
            </a:r>
            <a:r>
              <a:rPr lang="en-US" sz="800" dirty="0">
                <a:solidFill>
                  <a:srgbClr val="FF0000"/>
                </a:solidFill>
                <a:latin typeface="Sylfaen" pitchFamily="18" charset="0"/>
              </a:rPr>
              <a:t>.</a:t>
            </a:r>
            <a:r>
              <a:rPr lang="hy-AM" sz="800" dirty="0" smtClean="0">
                <a:solidFill>
                  <a:srgbClr val="FF0000"/>
                </a:solidFill>
                <a:latin typeface="Sylfaen" pitchFamily="18" charset="0"/>
              </a:rPr>
              <a:t> </a:t>
            </a:r>
            <a:r>
              <a:rPr lang="hy-AM" sz="800" dirty="0" smtClean="0">
                <a:latin typeface="Sylfaen" pitchFamily="18" charset="0"/>
              </a:rPr>
              <a:t>ծախսերի բաշխումը</a:t>
            </a:r>
            <a:r>
              <a:rPr lang="en-US" sz="800" dirty="0" smtClean="0">
                <a:latin typeface="Sylfaen" pitchFamily="18" charset="0"/>
              </a:rPr>
              <a:t> </a:t>
            </a:r>
            <a:r>
              <a:rPr lang="hy-AM" sz="800" dirty="0" smtClean="0">
                <a:latin typeface="Sylfaen" pitchFamily="18" charset="0"/>
              </a:rPr>
              <a:t>կատարված է «Արմավիայի» և նման մեծությամբ այլ ավիաընկերությունների տվյալների հիման վրա:</a:t>
            </a:r>
            <a:r>
              <a:rPr lang="hy-AM" dirty="0" smtClean="0">
                <a:latin typeface="Sylfaen" pitchFamily="18" charset="0"/>
              </a:rPr>
              <a:t> </a:t>
            </a:r>
            <a:endParaRPr lang="hy-AM" dirty="0">
              <a:latin typeface="Sylfaen" pitchFamily="18" charset="0"/>
            </a:endParaRPr>
          </a:p>
        </p:txBody>
      </p:sp>
      <p:sp>
        <p:nvSpPr>
          <p:cNvPr id="57" name="McK 5. Source"/>
          <p:cNvSpPr>
            <a:spLocks noChangeArrowheads="1"/>
          </p:cNvSpPr>
          <p:nvPr/>
        </p:nvSpPr>
        <p:spPr bwMode="gray">
          <a:xfrm>
            <a:off x="-1" y="6649083"/>
            <a:ext cx="8881607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lnSpc>
                <a:spcPct val="90000"/>
              </a:lnSpc>
              <a:tabLst>
                <a:tab pos="625214" algn="l"/>
              </a:tabLst>
            </a:pPr>
            <a:r>
              <a:rPr lang="hy-AM" sz="800" smtClean="0">
                <a:latin typeface="Sylfaen" pitchFamily="18" charset="0"/>
              </a:rPr>
              <a:t>Աղբյուր՝ Diio Mio; ՀՀ ԱՎԾ, «Զվարթնոց» օդանավակայան, «Արմավիայի» 2009 և 2010 թթ. տարեկան հաշվետվություններ, Համաշխարհային բանկ,  IATA Monitor, ՔԱՄԿ, Ամերիաբանկ, Global Insight, հատվածներ մամուլի հրապարակումներից, վերլուծաբանների հաշվետվություններ, Ավիաընկերությունների պաշտոնական ուղեցույցի վերլուծիչ</a:t>
            </a:r>
          </a:p>
          <a:p>
            <a:pPr marL="455613" indent="-455613" defTabSz="913526">
              <a:lnSpc>
                <a:spcPct val="90000"/>
              </a:lnSpc>
              <a:tabLst>
                <a:tab pos="625214" algn="l"/>
              </a:tabLst>
            </a:pPr>
            <a:endParaRPr lang="hy-AM" sz="900">
              <a:solidFill>
                <a:schemeClr val="accent6"/>
              </a:solidFill>
              <a:latin typeface="Sylfaen" pitchFamily="18" charset="0"/>
              <a:cs typeface="Arial" pitchFamily="34" charset="0"/>
            </a:endParaRPr>
          </a:p>
        </p:txBody>
      </p:sp>
      <p:sp>
        <p:nvSpPr>
          <p:cNvPr id="58" name="Title 1"/>
          <p:cNvSpPr txBox="1">
            <a:spLocks/>
          </p:cNvSpPr>
          <p:nvPr/>
        </p:nvSpPr>
        <p:spPr bwMode="gray">
          <a:xfrm>
            <a:off x="174944" y="93630"/>
            <a:ext cx="6827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526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53" algn="l"/>
              </a:tabLst>
              <a:defRPr sz="2000" b="0" baseline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  <a:lvl2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81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962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443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925" algn="l" defTabSz="913526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lvl="1">
              <a:tabLst>
                <a:tab pos="275353" algn="l"/>
              </a:tabLst>
            </a:pPr>
            <a:r>
              <a:rPr lang="hy-AM" sz="1600" b="0" smtClean="0">
                <a:latin typeface="+mj-lt"/>
                <a:ea typeface="Arial Unicode MS" pitchFamily="34" charset="-128"/>
                <a:cs typeface="Arial Unicode MS" pitchFamily="34" charset="-128"/>
                <a:sym typeface="Arial"/>
              </a:rPr>
              <a:t>Շահույթի դրական մարժա և երկարաժամկետ տնտեսական  կենսունակություն կարելի է ապահովել ավիափոխադրողի ճիշտ կառավարման դեպքում </a:t>
            </a:r>
          </a:p>
        </p:txBody>
      </p:sp>
      <p:sp>
        <p:nvSpPr>
          <p:cNvPr id="44" name="AutoShape 250"/>
          <p:cNvSpPr>
            <a:spLocks noChangeArrowheads="1"/>
          </p:cNvSpPr>
          <p:nvPr/>
        </p:nvSpPr>
        <p:spPr bwMode="gray">
          <a:xfrm>
            <a:off x="369887" y="1484967"/>
            <a:ext cx="8229600" cy="218521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18288" anchor="t" anchorCtr="0">
            <a:spAutoFit/>
          </a:bodyPr>
          <a:lstStyle/>
          <a:p>
            <a:r>
              <a:rPr lang="hy-AM" sz="1300" smtClean="0">
                <a:solidFill>
                  <a:srgbClr val="808080"/>
                </a:solidFill>
                <a:latin typeface="Arial"/>
                <a:cs typeface="Arial"/>
              </a:rPr>
              <a:t>Մլն ԱՄՆ դոլար</a:t>
            </a:r>
            <a:endParaRPr lang="hy-AM" sz="1300">
              <a:solidFill>
                <a:srgbClr val="808080"/>
              </a:solidFill>
              <a:latin typeface="Arial"/>
              <a:cs typeface="Arial"/>
            </a:endParaRPr>
          </a:p>
        </p:txBody>
      </p:sp>
      <p:sp>
        <p:nvSpPr>
          <p:cNvPr id="46" name="Rectangle 9"/>
          <p:cNvSpPr txBox="1">
            <a:spLocks/>
          </p:cNvSpPr>
          <p:nvPr/>
        </p:nvSpPr>
        <p:spPr bwMode="gray">
          <a:xfrm>
            <a:off x="287180" y="1143001"/>
            <a:ext cx="8395015" cy="333285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300" b="1" smtClean="0">
                <a:solidFill>
                  <a:schemeClr val="accent3"/>
                </a:solidFill>
              </a:rPr>
              <a:t>Տեղական ավիափոխադրողի եկամուտների և ծախսերի ճիշտ հարաբերակցություն </a:t>
            </a:r>
            <a:r>
              <a:rPr lang="hy-AM" sz="1300" b="1" baseline="30000" smtClean="0">
                <a:solidFill>
                  <a:schemeClr val="accent3"/>
                </a:solidFill>
              </a:rPr>
              <a:t>1</a:t>
            </a:r>
            <a:endParaRPr lang="hy-AM" sz="1300" b="1" baseline="3000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668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17839&quot;&gt;&lt;version val=&quot;2117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5&quot;&gt;&lt;elem m_fUsage=&quot;2.61477363519000060000E+000&quot;&gt;&lt;m_ppcolschidx val=&quot;0&quot;/&gt;&lt;m_rgb r=&quot;aa&quot; g=&quot;aa&quot; b=&quot;aa&quot;/&gt;&lt;/elem&gt;&lt;elem m_fUsage=&quot;1.89999999999999990000E+000&quot;&gt;&lt;m_ppcolschidx val=&quot;0&quot;/&gt;&lt;m_rgb r=&quot;dd&quot; g=&quot;dd&quot; b=&quot;dd&quot;/&gt;&lt;/elem&gt;&lt;elem m_fUsage=&quot;1.40049000000000000000E+000&quot;&gt;&lt;m_ppcolschidx val=&quot;0&quot;/&gt;&lt;m_rgb r=&quot;0&quot; g=&quot;29&quot; b=&quot;60&quot;/&gt;&lt;/elem&gt;&lt;elem m_fUsage=&quot;1.26044100000000010000E+000&quot;&gt;&lt;m_ppcolschidx val=&quot;0&quot;/&gt;&lt;m_rgb r=&quot;13&quot; g=&quot;76&quot; b=&quot;e&quot;/&gt;&lt;/elem&gt;&lt;elem m_fUsage=&quot;5.36616119313900080000E-001&quot;&gt;&lt;m_ppcolschidx val=&quot;0&quot;/&gt;&lt;m_rgb r=&quot;cc&quot; g=&quot;0&quot; b=&quot;99&quot;/&gt;&lt;/elem&gt;&lt;/m_vecMRU&gt;&lt;/m_mruColor&gt;&lt;m_mapectfillschemeMRU&gt;&lt;key val=&quot;0&quot;/&gt;&lt;elem&gt;&lt;m_nPartnerID val=&quot;536&quot;/&gt;&lt;m_nIndex val=&quot;1&quot;/&gt;&lt;/elem&gt;&lt;key val=&quot;3&quot;/&gt;&lt;elem&gt;&lt;m_nPartnerID val=&quot;536&quot;/&gt;&lt;m_nIndex val=&quot;1&quot;/&gt;&lt;/elem&gt;&lt;/m_mapectfillschemeMRU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pZUvrC4EuWSofMS9jUp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Kq.BQ3P20yX2m5MIsM2q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zW7_mkiBEWJ3TrL6PcYf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OC2mGLF.UG8mWEaRJ5WTg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SmihCGnkUOsQ8Z7mYVFSQ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VcxEvfDUie_k_4ybYd4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QRIrngIn0GJqQUi.1tli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9MxI2v32062AvvxR2077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9MxI2v32062AvvxR2077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1nSGAfhkCfByBeJ6J_3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e.MJ7i_1UeolH4wqwrAb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kZgMuJXEUupxnO1cw0zeQ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edhmqLZuE2NjKqyZTQayg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Wt5M0SeNE2DNIOXbPFzF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umqFZn2GECB1JukyZzDi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5nSr4W1LEy6OOyUxDqmHg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vhbjyziEWjk8HhUssM_Q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srfZHtu10ayrIvGl3bg2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laYVgi1pEO0k95bzdp4B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UecfL7LkC8ha_3P24hu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44Q0InZ0qNWtypSwD0Nw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.QN7niDKEWDGdPYzLK7d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wSb8uElIUavtJw.8sL_1Q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YVUcqWo0KDKbgUKsB0pg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acw5fXeAEWcHPC1t3Ek.g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p3zvWH.q0OledLtQChwt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KFw_9pkpUeXadwXQ5fUWQ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s2bNKml9UiuXRNYKORVDw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nZZru6pUyEzKKjxl9QH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BTvlmwSESYSQoTi.WEA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bMd_3Jxm0S_gVDf7cO7G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HdICJKlFk.ZBpK2lgSto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lYTZWShEuQ.CbiU7Lzbw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U7JrRpnMEaSU80im8CH3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Ttod5LeLEacBqkdeJkOH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pzi_DaNKkaDQKaTpQAsOQ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Yl2hoPnaECpRrn1uvux6g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EPjfDT7SEalZyBciAmXu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hOe2bidyEuwYCtYECIHY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sGHHINsgkW8v_RsVKwxW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PkWyT5FJEuPPwlwxP5kB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5mkCexWUKZ2MFAiqbBC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26FdtWQckqz.qWYXEuqgQ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ekhg6yfpEKm7PHV1icx.Q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wCm6z6NjkShLMGZVPmTZ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g3a80Gyf0ChekSTLoXlf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Z4AhwOvpEmLr_JnkLyzD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Pb_hdH502A.0SBYcR6Xg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egpdnJ7wEumjCafPmHus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YS40rt1j0iyZf6h32jGpQ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Oq_HQzqyUmDc0SB9AWxb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lvxUpQetkCN9alXmD7mS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fWjqvPjE6YIJWff5Xl7g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3KxpUw09EeYnVhz3ddkVg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DzIbLw0lkGrQhAvXR71dg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yXweTrkQ0ObWKJzVGwW5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IrXAU_7gUanpydG.Ri0.g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sU9MvhBEODbjHMVBG7d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8q_rs6V4UCKLOOc1az3mQ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zIx0tbgA0udMmH6WBFfPg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rMPP1OMiEGHrfI2mvH2wg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3Kb9KSZd0yuvXwkw8rqGw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sfM1NDd8EWkj20maf.tU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VDo4oqWT0CHrXQrNgjhj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ogmO8zf.EqRzfva_1MOjQ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LodlQJ.sUunc.1YNteIxQ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vKOWrhOcUKKXIukdJh6M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8YWW41jeEWmiIySn4govw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SD62uAoGEGWkM9dmZ5kY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ae4KeS.kUif_sT.J9E.Sw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iMbXY8YJkmBBXyirwnLxw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If_3Z09Ea6tsLaqqn9.Q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Bh_Sy22U2e7HCyZy_u8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e9_DgKlKkaKuPEGn_8VK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BimK8GujU23bD_J9xdTV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AK48nVOU.PMz9c2Tj6.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C1yT5dTn0KfU5Q6F1YyD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7Prqfiq0SaqzcOs1Ewg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eGR199sUS98OmBWS1Im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DkH3lfeWEu.rxlGQmFi7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OUZa8qvk.o0yX8THD8T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YcIczxDb06uPJvpCOaPC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p2pOmjEH0mTTvxs5I0gV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oxNarxckmdxsMf9Pl2p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YpuUu.JZUeG8dfV3GTfF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yNS_pB2qkGGFIAfn2p78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e9_DgKlKkaKuPEGn_8VK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p2pOmjEH0mTTvxs5I0gV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wWl7W8o60iGK5paSCRnx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GwGf9xUQkOQNGV2vIFIz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KVJmuSTUKjK6MCOfJo4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wWl7W8o60iGK5paSCRnx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tawGqg1UGD0_WIQ0km2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65m25GekqOATNVLoQSl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pZUvrC4EuWSofMS9jUp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1nSGAfhkCfByBeJ6J_3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44Q0InZ0qNWtypSwD0Nw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HdICJKlFk.ZBpK2lgSto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5mkCexWUKZ2MFAiqbBC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fWjqvPjE6YIJWff5Xl7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GwGf9xUQkOQNGV2vIFIz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KVJmuSTUKjK6MCOfJo4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BimK8GujU23bD_J9xdTV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AK48nVOU.PMz9c2Tj6.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C1yT5dTn0KfU5Q6F1YyDQ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7Prqfiq0SaqzcOs1Ewg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eGR199sUS98OmBWS1Im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DkH3lfeWEu.rxlGQmFi7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tawGqg1UGD0_WIQ0km2Q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OUZa8qvk.o0yX8THD8TQ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YcIczxDb06uPJvpCOaPC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oxNarxckmdxsMf9Pl2p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YpuUu.JZUeG8dfV3GTfF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yNS_pB2qkGGFIAfn2p78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irArrow"/>
  <p:tag name="TYPE" val="McK DirArro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GwGf9xUQkOQNGV2vIFIzA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HS_njibsECeSYJo2reJM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65m25GekqOATNVLoQSlQ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7mUN5JT0iXrfschovDv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8JKfoJdkSUwPmUx2564g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ajkJzqeg0KmuRPHkOaUGg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dvvywMyGEmawOS91oMU_A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z1xLrsFekC6QfT0sZ.5k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JwQ0Bg1L0297EhTnrIFG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F_H2TNBeUGF1LdDBnXa8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nV0Q8gW0CY2fIimnKea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MCe9eqKp0mN.0MtnjEHCQ"/>
</p:tagLst>
</file>

<file path=ppt/theme/theme1.xml><?xml version="1.0" encoding="utf-8"?>
<a:theme xmlns:a="http://schemas.openxmlformats.org/drawingml/2006/main" name="ATTSU331[1]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8D8D8"/>
      </a:accent1>
      <a:accent2>
        <a:srgbClr val="FF8D28"/>
      </a:accent2>
      <a:accent3>
        <a:srgbClr val="0077B2"/>
      </a:accent3>
      <a:accent4>
        <a:srgbClr val="D11F25"/>
      </a:accent4>
      <a:accent5>
        <a:srgbClr val="DBA215"/>
      </a:accent5>
      <a:accent6>
        <a:srgbClr val="808080"/>
      </a:accent6>
      <a:hlink>
        <a:srgbClr val="0077B2"/>
      </a:hlink>
      <a:folHlink>
        <a:srgbClr val="D11F25"/>
      </a:folHlink>
    </a:clrScheme>
    <a:fontScheme name="Custom 101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8D8D8"/>
        </a:accent1>
        <a:accent2>
          <a:srgbClr val="FF8D28"/>
        </a:accent2>
        <a:accent3>
          <a:srgbClr val="0077B2"/>
        </a:accent3>
        <a:accent4>
          <a:srgbClr val="D11F25"/>
        </a:accent4>
        <a:accent5>
          <a:srgbClr val="DBA215"/>
        </a:accent5>
        <a:accent6>
          <a:srgbClr val="808080"/>
        </a:accent6>
        <a:hlink>
          <a:srgbClr val="0077B2"/>
        </a:hlink>
        <a:folHlink>
          <a:srgbClr val="D11F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TTSU331[1]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8D8D8"/>
      </a:accent1>
      <a:accent2>
        <a:srgbClr val="FF8D28"/>
      </a:accent2>
      <a:accent3>
        <a:srgbClr val="0077B2"/>
      </a:accent3>
      <a:accent4>
        <a:srgbClr val="D11F25"/>
      </a:accent4>
      <a:accent5>
        <a:srgbClr val="DBA215"/>
      </a:accent5>
      <a:accent6>
        <a:srgbClr val="808080"/>
      </a:accent6>
      <a:hlink>
        <a:srgbClr val="0077B2"/>
      </a:hlink>
      <a:folHlink>
        <a:srgbClr val="D11F25"/>
      </a:folHlink>
    </a:clrScheme>
    <a:fontScheme name="Custom 101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8D8D8"/>
        </a:accent1>
        <a:accent2>
          <a:srgbClr val="FF8D28"/>
        </a:accent2>
        <a:accent3>
          <a:srgbClr val="0077B2"/>
        </a:accent3>
        <a:accent4>
          <a:srgbClr val="D11F25"/>
        </a:accent4>
        <a:accent5>
          <a:srgbClr val="DBA215"/>
        </a:accent5>
        <a:accent6>
          <a:srgbClr val="808080"/>
        </a:accent6>
        <a:hlink>
          <a:srgbClr val="0077B2"/>
        </a:hlink>
        <a:folHlink>
          <a:srgbClr val="D11F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ATTSU331[1]</Template>
  <TotalTime>23522</TotalTime>
  <Words>1080</Words>
  <Application>Microsoft Macintosh PowerPoint</Application>
  <PresentationFormat>On-screen Show (4:3)</PresentationFormat>
  <Paragraphs>155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ATTSU331[1]</vt:lpstr>
      <vt:lpstr>1_ATTSU331[1]</vt:lpstr>
      <vt:lpstr>think-cell Slide</vt:lpstr>
      <vt:lpstr>Chart</vt:lpstr>
      <vt:lpstr>Հավելված 4  ՀՀ կառավարության 2013 թվականի  - հոկտեմբերի -ի N - որոշման </vt:lpstr>
      <vt:lpstr>Երկարաժամկետ գործառնությունների իրականացման համար տեղական ավիափոխադրողին անհրաժեշտ է բարձրակարգ ցանց և գործունեության պրոֆեսիոնալ կազմակերպում</vt:lpstr>
      <vt:lpstr>Ծախսերի և եկամտի օպտիմալացման նպատակով պահանջվում է ցանցի հմուտ կառավարում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Ensuring competitive and sustainable airline service provision in Armenia</dc:title>
  <dc:creator>Jishnu AV</dc:creator>
  <cp:lastModifiedBy>Arman Khachaturyan</cp:lastModifiedBy>
  <cp:revision>4301</cp:revision>
  <cp:lastPrinted>2013-09-19T16:44:14Z</cp:lastPrinted>
  <dcterms:created xsi:type="dcterms:W3CDTF">2013-07-18T20:53:59Z</dcterms:created>
  <dcterms:modified xsi:type="dcterms:W3CDTF">2013-10-20T16:07:24Z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Jishnu AV</vt:lpwstr>
  </property>
  <property fmtid="{D5CDD505-2E9C-101B-9397-08002B2CF9AE}" pid="11" name="VGCompatibilityCheck Run On ">
    <vt:lpwstr>7/19/2013 2:34:53 AM</vt:lpwstr>
  </property>
  <property fmtid="{D5CDD505-2E9C-101B-9397-08002B2CF9AE}" pid="12" name="Office2010WasSaved">
    <vt:lpwstr>1</vt:lpwstr>
  </property>
</Properties>
</file>