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embeddings/oleObject1.bin" ContentType="application/vnd.openxmlformats-officedocument.oleObject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embeddings/oleObject2.bin" ContentType="application/vnd.openxmlformats-officedocument.oleObject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embeddings/oleObject3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embeddings/oleObject4.bin" ContentType="application/vnd.openxmlformats-officedocument.oleObject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embeddings/oleObject8.bin" ContentType="application/vnd.openxmlformats-officedocument.oleObject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embeddings/oleObject9.bin" ContentType="application/vnd.openxmlformats-officedocument.oleObject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embeddings/oleObject10.bin" ContentType="application/vnd.openxmlformats-officedocument.oleObject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embeddings/oleObject13.bin" ContentType="application/vnd.openxmlformats-officedocument.oleObject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comments/comment1.xml" ContentType="application/vnd.openxmlformats-officedocument.presentationml.comment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embeddings/oleObject14.bin" ContentType="application/vnd.openxmlformats-officedocument.oleObject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1.xml" ContentType="application/vnd.openxmlformats-officedocument.presentationml.notesSlide+xml"/>
  <Override PartName="/ppt/embeddings/oleObject1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962" r:id="rId2"/>
    <p:sldId id="961" r:id="rId3"/>
    <p:sldId id="951" r:id="rId4"/>
    <p:sldId id="952" r:id="rId5"/>
    <p:sldId id="959" r:id="rId6"/>
    <p:sldId id="953" r:id="rId7"/>
    <p:sldId id="945" r:id="rId8"/>
    <p:sldId id="954" r:id="rId9"/>
    <p:sldId id="960" r:id="rId10"/>
    <p:sldId id="943" r:id="rId11"/>
    <p:sldId id="955" r:id="rId12"/>
    <p:sldId id="958" r:id="rId13"/>
  </p:sldIdLst>
  <p:sldSz cx="9144000" cy="6858000" type="screen4x3"/>
  <p:notesSz cx="7010400" cy="92964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6648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32962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9944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6592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332406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98887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65368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731849" algn="l" defTabSz="932962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jesh Sreenivasan" initials="RS" lastIdx="1" clrIdx="0"/>
  <p:cmAuthor id="1" name="Al-Habeeb" initials="A" lastIdx="1" clrIdx="1"/>
  <p:cmAuthor id="2" name="Veena Sunil Krishna" initials="VSK" lastIdx="0" clrIdx="2"/>
  <p:cmAuthor id="3" name="Jiju Ravikumar" initials="JR" lastIdx="4" clrIdx="3"/>
  <p:cmAuthor id="4" name="Rajkumar Raveendran" initials="RR" lastIdx="1" clrIdx="4"/>
  <p:cmAuthor id="5" name="Rakesh P Kumar" initials="RPK" lastIdx="11" clrIdx="5"/>
  <p:cmAuthor id="6" name="Anna Mnatsakanyan" initials="AM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E26C00"/>
    <a:srgbClr val="D66600"/>
    <a:srgbClr val="FF7A01"/>
    <a:srgbClr val="CC0035"/>
    <a:srgbClr val="808080"/>
    <a:srgbClr val="FF9933"/>
    <a:srgbClr val="DBA215"/>
    <a:srgbClr val="0065CC"/>
    <a:srgbClr val="91A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70216" autoAdjust="0"/>
  </p:normalViewPr>
  <p:slideViewPr>
    <p:cSldViewPr snapToGrid="0">
      <p:cViewPr>
        <p:scale>
          <a:sx n="110" d="100"/>
          <a:sy n="110" d="100"/>
        </p:scale>
        <p:origin x="-1240" y="-80"/>
      </p:cViewPr>
      <p:guideLst>
        <p:guide orient="horz" pos="858"/>
        <p:guide pos="108"/>
        <p:guide pos="56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238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commentAuthors" Target="commentAuthors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6" dt="2013-10-04T16:59:35.188" idx="1">
    <p:pos x="731" y="4096"/>
    <p:text>2-րդ կետը հանել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9.emf"/><Relationship Id="rId3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ltGray">
          <a:xfrm>
            <a:off x="779463" y="584200"/>
            <a:ext cx="5451475" cy="408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ltGray">
          <a:xfrm>
            <a:off x="483541" y="4995329"/>
            <a:ext cx="6043336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indent="0" eaLnBrk="1" hangingPunct="1"/>
            <a:r>
              <a:rPr lang="en-US" noProof="0" dirty="0" smtClean="0"/>
              <a:t>Click to edit Master text styles</a:t>
            </a:r>
          </a:p>
          <a:p>
            <a:pPr marL="263965" lvl="1" indent="-262357" eaLnBrk="1" hangingPunct="1">
              <a:buSzPct val="100000"/>
              <a:buFont typeface="Wingdings" pitchFamily="2" charset="2"/>
              <a:buChar char="Ø"/>
            </a:pPr>
            <a:r>
              <a:rPr lang="en-US" noProof="0" dirty="0" smtClean="0"/>
              <a:t>Second level</a:t>
            </a:r>
          </a:p>
          <a:p>
            <a:pPr marL="471596" lvl="2" indent="-206021" eaLnBrk="1" hangingPunct="1">
              <a:buSzPct val="130000"/>
              <a:buFont typeface="Arial" pitchFamily="34" charset="0"/>
              <a:buChar char="▪"/>
            </a:pPr>
            <a:r>
              <a:rPr lang="en-US" noProof="0" dirty="0" smtClean="0"/>
              <a:t>Third level</a:t>
            </a:r>
          </a:p>
          <a:p>
            <a:pPr marL="700152" lvl="3" indent="-228554" eaLnBrk="1" hangingPunct="1">
              <a:buSzPct val="80000"/>
              <a:buFont typeface="Wingdings" pitchFamily="2" charset="2"/>
              <a:buChar char="Ø"/>
            </a:pPr>
            <a:r>
              <a:rPr lang="en-US" noProof="0" dirty="0" smtClean="0"/>
              <a:t>Fourth level</a:t>
            </a:r>
          </a:p>
          <a:p>
            <a:pPr marL="877202" lvl="4" indent="-177050" eaLnBrk="1" hangingPunct="1">
              <a:buSzPct val="100000"/>
              <a:buFont typeface="Arial" pitchFamily="34" charset="0"/>
              <a:buChar char="▪"/>
            </a:pPr>
            <a:r>
              <a:rPr lang="en-US" noProof="0" dirty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ltGray">
          <a:xfrm>
            <a:off x="6369783" y="8959273"/>
            <a:ext cx="157094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000"/>
            </a:lvl1pPr>
          </a:lstStyle>
          <a:p>
            <a:pPr>
              <a:defRPr/>
            </a:pPr>
            <a:fld id="{3C3A632B-FBDE-46D4-BF6F-6D14421E63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ltGray">
          <a:xfrm>
            <a:off x="6526815" y="95904"/>
            <a:ext cx="6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1pPr>
    <a:lvl2pPr marL="119860" indent="-118241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2pPr>
    <a:lvl3pPr marL="306129" indent="-184649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3pPr>
    <a:lvl4pPr marL="435707" indent="-127959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4pPr>
    <a:lvl5pPr marL="553946" indent="-116620" algn="l" defTabSz="913526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lang="en-US" sz="1600" kern="1200" baseline="0" noProof="0" dirty="0" smtClean="0">
        <a:solidFill>
          <a:schemeClr val="tx1"/>
        </a:solidFill>
        <a:latin typeface="+mn-lt"/>
        <a:ea typeface="Arial Unicode MS" pitchFamily="34" charset="-128"/>
        <a:cs typeface="Arial Unicode MS" pitchFamily="34" charset="-128"/>
      </a:defRPr>
    </a:lvl5pPr>
    <a:lvl6pPr marL="2332406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887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5368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1849" algn="l" defTabSz="9329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6385813" y="8959273"/>
            <a:ext cx="141064" cy="153888"/>
          </a:xfrm>
          <a:ln/>
        </p:spPr>
        <p:txBody>
          <a:bodyPr/>
          <a:lstStyle/>
          <a:p>
            <a:fld id="{CF63CC6E-3882-4694-B835-6901B3C07D7C}" type="slidenum">
              <a:rPr lang="en-US"/>
              <a:pPr/>
              <a:t>11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5813" y="581025"/>
            <a:ext cx="5456237" cy="4092575"/>
          </a:xfrm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049" y="4992347"/>
            <a:ext cx="5975672" cy="246221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1" Type="http://schemas.openxmlformats.org/officeDocument/2006/relationships/tags" Target="../tags/tag40.xml"/><Relationship Id="rId12" Type="http://schemas.openxmlformats.org/officeDocument/2006/relationships/tags" Target="../tags/tag41.xml"/><Relationship Id="rId13" Type="http://schemas.openxmlformats.org/officeDocument/2006/relationships/slideMaster" Target="../slideMasters/slideMaster1.xml"/><Relationship Id="rId14" Type="http://schemas.openxmlformats.org/officeDocument/2006/relationships/oleObject" Target="../embeddings/oleObject2.bin"/><Relationship Id="rId15" Type="http://schemas.openxmlformats.org/officeDocument/2006/relationships/image" Target="../media/image1.emf"/><Relationship Id="rId16" Type="http://schemas.openxmlformats.org/officeDocument/2006/relationships/image" Target="../media/image2.jpeg"/><Relationship Id="rId1" Type="http://schemas.openxmlformats.org/officeDocument/2006/relationships/vmlDrawing" Target="../drawings/vmlDrawing2.vml"/><Relationship Id="rId2" Type="http://schemas.openxmlformats.org/officeDocument/2006/relationships/tags" Target="../tags/tag31.xml"/><Relationship Id="rId3" Type="http://schemas.openxmlformats.org/officeDocument/2006/relationships/tags" Target="../tags/tag32.xml"/><Relationship Id="rId4" Type="http://schemas.openxmlformats.org/officeDocument/2006/relationships/tags" Target="../tags/tag33.xml"/><Relationship Id="rId5" Type="http://schemas.openxmlformats.org/officeDocument/2006/relationships/tags" Target="../tags/tag34.xml"/><Relationship Id="rId6" Type="http://schemas.openxmlformats.org/officeDocument/2006/relationships/tags" Target="../tags/tag35.xml"/><Relationship Id="rId7" Type="http://schemas.openxmlformats.org/officeDocument/2006/relationships/tags" Target="../tags/tag36.xml"/><Relationship Id="rId8" Type="http://schemas.openxmlformats.org/officeDocument/2006/relationships/tags" Target="../tags/tag37.xml"/><Relationship Id="rId9" Type="http://schemas.openxmlformats.org/officeDocument/2006/relationships/tags" Target="../tags/tag38.xml"/><Relationship Id="rId10" Type="http://schemas.openxmlformats.org/officeDocument/2006/relationships/tags" Target="../tags/tag3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4" Type="http://schemas.openxmlformats.org/officeDocument/2006/relationships/slideMaster" Target="../slideMasters/slideMaster1.xml"/><Relationship Id="rId5" Type="http://schemas.openxmlformats.org/officeDocument/2006/relationships/oleObject" Target="../embeddings/oleObject3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2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4229606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010" name="think-cell Slide" r:id="rId14" imgW="360" imgH="360" progId="TCLayout.ActiveDocument.1">
                  <p:embed/>
                </p:oleObj>
              </mc:Choice>
              <mc:Fallback>
                <p:oleObj name="think-cell Slide" r:id="rId14" imgW="360" imgH="360" progId="TCLayout.ActiveDocument.1">
                  <p:embed/>
                  <p:pic>
                    <p:nvPicPr>
                      <p:cNvPr id="0" name="Picture 10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Working Draft Text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48385" y="277017"/>
            <a:ext cx="993862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="1" baseline="0" noProof="0" dirty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WORKING DRAFT</a:t>
            </a:r>
          </a:p>
        </p:txBody>
      </p:sp>
      <p:sp>
        <p:nvSpPr>
          <p:cNvPr id="6" name="Working Draft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385" y="435752"/>
            <a:ext cx="29815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aseline="0" noProof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Last Modified 04.10.2013 16:12 W. Europe Standard Time</a:t>
            </a:r>
            <a:endParaRPr lang="en-US" sz="900" baseline="0" noProof="0" dirty="0" smtClean="0"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sp>
        <p:nvSpPr>
          <p:cNvPr id="7" name="Printed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48385" y="596108"/>
            <a:ext cx="2660985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900" baseline="0" noProof="0" smtClean="0">
                <a:latin typeface="Arial"/>
                <a:ea typeface="Arial Unicode MS" pitchFamily="34" charset="-128"/>
                <a:cs typeface="Arial Unicode MS" pitchFamily="34" charset="-128"/>
                <a:sym typeface="Arial"/>
              </a:rPr>
              <a:t>Printed 20.09.2013 08:47 W. Europe Standard Time</a:t>
            </a:r>
            <a:endParaRPr lang="en-US" sz="900" baseline="0" noProof="0" dirty="0" smtClean="0">
              <a:latin typeface="Arial"/>
              <a:ea typeface="Arial Unicode MS" pitchFamily="34" charset="-128"/>
              <a:cs typeface="Arial Unicode MS" pitchFamily="34" charset="-128"/>
              <a:sym typeface="Arial"/>
            </a:endParaRPr>
          </a:p>
        </p:txBody>
      </p:sp>
      <p:grpSp>
        <p:nvGrpSpPr>
          <p:cNvPr id="8" name="McK Title Elements" hidden="1"/>
          <p:cNvGrpSpPr>
            <a:grpSpLocks/>
          </p:cNvGrpSpPr>
          <p:nvPr userDrawn="1">
            <p:custDataLst>
              <p:tags r:id="rId6"/>
            </p:custDataLst>
          </p:nvPr>
        </p:nvGrpSpPr>
        <p:grpSpPr bwMode="auto">
          <a:xfrm>
            <a:off x="548385" y="5441965"/>
            <a:ext cx="5036084" cy="607404"/>
            <a:chOff x="1663" y="3071"/>
            <a:chExt cx="3109" cy="37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071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baseline="0" noProof="0" dirty="0" smtClean="0">
                  <a:latin typeface="Arial"/>
                  <a:sym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800" baseline="0" noProof="0" dirty="0" smtClean="0">
                  <a:latin typeface="Arial"/>
                  <a:sym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 userDrawn="1">
            <p:ph type="ctrTitle"/>
            <p:custDataLst>
              <p:tags r:id="rId7"/>
            </p:custDataLst>
          </p:nvPr>
        </p:nvSpPr>
        <p:spPr bwMode="auto">
          <a:xfrm>
            <a:off x="548385" y="2834237"/>
            <a:ext cx="6299200" cy="507831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3300" b="1" baseline="0"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 userDrawn="1">
            <p:ph type="subTitle" idx="1"/>
            <p:custDataLst>
              <p:tags r:id="rId8"/>
            </p:custDataLst>
          </p:nvPr>
        </p:nvSpPr>
        <p:spPr bwMode="auto">
          <a:xfrm>
            <a:off x="548385" y="3513682"/>
            <a:ext cx="6299200" cy="369332"/>
          </a:xfrm>
        </p:spPr>
        <p:txBody>
          <a:bodyPr>
            <a:spAutoFit/>
          </a:bodyPr>
          <a:lstStyle>
            <a:lvl1pPr>
              <a:defRPr sz="2400" baseline="0">
                <a:latin typeface="Arial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20" name="Line 4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548385" y="3427875"/>
            <a:ext cx="62992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800" dirty="0">
              <a:latin typeface="Arial"/>
              <a:sym typeface="Arial"/>
            </a:endParaRPr>
          </a:p>
        </p:txBody>
      </p:sp>
      <p:sp>
        <p:nvSpPr>
          <p:cNvPr id="23" name="doc id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8298443" y="18205"/>
            <a:ext cx="67061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526"/>
            <a:endParaRPr lang="en-US" sz="800" baseline="0" noProof="0" dirty="0">
              <a:solidFill>
                <a:srgbClr val="000000"/>
              </a:solidFill>
              <a:latin typeface="Arial"/>
              <a:ea typeface="+mn-ea"/>
              <a:sym typeface="Arial"/>
            </a:endParaRPr>
          </a:p>
        </p:txBody>
      </p:sp>
      <p:sp>
        <p:nvSpPr>
          <p:cNvPr id="25" name="SlideBottomBar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baseline="0" noProof="0" dirty="0">
              <a:latin typeface="Arial"/>
              <a:ea typeface="+mn-ea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>
            <p:custDataLst>
              <p:tags r:id="rId12"/>
            </p:custDataLst>
          </p:nvPr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24" b="27059"/>
          <a:stretch/>
        </p:blipFill>
        <p:spPr>
          <a:xfrm>
            <a:off x="7445057" y="168824"/>
            <a:ext cx="1524000" cy="67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262689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25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0" name="Picture 7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  <a:sym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93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tags" Target="../tags/tag17.xml"/><Relationship Id="rId21" Type="http://schemas.openxmlformats.org/officeDocument/2006/relationships/tags" Target="../tags/tag18.xml"/><Relationship Id="rId22" Type="http://schemas.openxmlformats.org/officeDocument/2006/relationships/tags" Target="../tags/tag19.xml"/><Relationship Id="rId23" Type="http://schemas.openxmlformats.org/officeDocument/2006/relationships/tags" Target="../tags/tag20.xml"/><Relationship Id="rId24" Type="http://schemas.openxmlformats.org/officeDocument/2006/relationships/tags" Target="../tags/tag21.xml"/><Relationship Id="rId25" Type="http://schemas.openxmlformats.org/officeDocument/2006/relationships/tags" Target="../tags/tag22.xml"/><Relationship Id="rId26" Type="http://schemas.openxmlformats.org/officeDocument/2006/relationships/tags" Target="../tags/tag23.xml"/><Relationship Id="rId27" Type="http://schemas.openxmlformats.org/officeDocument/2006/relationships/tags" Target="../tags/tag24.xml"/><Relationship Id="rId28" Type="http://schemas.openxmlformats.org/officeDocument/2006/relationships/tags" Target="../tags/tag25.xml"/><Relationship Id="rId29" Type="http://schemas.openxmlformats.org/officeDocument/2006/relationships/tags" Target="../tags/tag26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vmlDrawing" Target="../drawings/vmlDrawing1.vml"/><Relationship Id="rId5" Type="http://schemas.openxmlformats.org/officeDocument/2006/relationships/tags" Target="../tags/tag2.xml"/><Relationship Id="rId30" Type="http://schemas.openxmlformats.org/officeDocument/2006/relationships/tags" Target="../tags/tag27.xml"/><Relationship Id="rId31" Type="http://schemas.openxmlformats.org/officeDocument/2006/relationships/tags" Target="../tags/tag28.xml"/><Relationship Id="rId32" Type="http://schemas.openxmlformats.org/officeDocument/2006/relationships/tags" Target="../tags/tag29.xml"/><Relationship Id="rId9" Type="http://schemas.openxmlformats.org/officeDocument/2006/relationships/tags" Target="../tags/tag6.xml"/><Relationship Id="rId6" Type="http://schemas.openxmlformats.org/officeDocument/2006/relationships/tags" Target="../tags/tag3.xml"/><Relationship Id="rId7" Type="http://schemas.openxmlformats.org/officeDocument/2006/relationships/tags" Target="../tags/tag4.xml"/><Relationship Id="rId8" Type="http://schemas.openxmlformats.org/officeDocument/2006/relationships/tags" Target="../tags/tag5.xml"/><Relationship Id="rId33" Type="http://schemas.openxmlformats.org/officeDocument/2006/relationships/tags" Target="../tags/tag30.xml"/><Relationship Id="rId34" Type="http://schemas.openxmlformats.org/officeDocument/2006/relationships/oleObject" Target="../embeddings/oleObject1.bin"/><Relationship Id="rId35" Type="http://schemas.openxmlformats.org/officeDocument/2006/relationships/image" Target="../media/image1.emf"/><Relationship Id="rId10" Type="http://schemas.openxmlformats.org/officeDocument/2006/relationships/tags" Target="../tags/tag7.xml"/><Relationship Id="rId11" Type="http://schemas.openxmlformats.org/officeDocument/2006/relationships/tags" Target="../tags/tag8.xml"/><Relationship Id="rId12" Type="http://schemas.openxmlformats.org/officeDocument/2006/relationships/tags" Target="../tags/tag9.xml"/><Relationship Id="rId13" Type="http://schemas.openxmlformats.org/officeDocument/2006/relationships/tags" Target="../tags/tag10.xml"/><Relationship Id="rId14" Type="http://schemas.openxmlformats.org/officeDocument/2006/relationships/tags" Target="../tags/tag11.xml"/><Relationship Id="rId15" Type="http://schemas.openxmlformats.org/officeDocument/2006/relationships/tags" Target="../tags/tag12.xml"/><Relationship Id="rId16" Type="http://schemas.openxmlformats.org/officeDocument/2006/relationships/tags" Target="../tags/tag13.xml"/><Relationship Id="rId17" Type="http://schemas.openxmlformats.org/officeDocument/2006/relationships/tags" Target="../tags/tag14.xml"/><Relationship Id="rId18" Type="http://schemas.openxmlformats.org/officeDocument/2006/relationships/tags" Target="../tags/tag15.xml"/><Relationship Id="rId19" Type="http://schemas.openxmlformats.org/officeDocument/2006/relationships/tags" Target="../tags/tag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738465899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146" name="think-cell Slide" r:id="rId34" imgW="360" imgH="360" progId="TCLayout.ActiveDocument.1">
                  <p:embed/>
                </p:oleObj>
              </mc:Choice>
              <mc:Fallback>
                <p:oleObj name="think-cell Slide" r:id="rId34" imgW="360" imgH="360" progId="TCLayout.ActiveDocument.1">
                  <p:embed/>
                  <p:pic>
                    <p:nvPicPr>
                      <p:cNvPr id="0" name="Picture 2463"/>
                      <p:cNvPicPr>
                        <a:picLocks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SlideBottomBar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lIns="93296" tIns="46648" rIns="93296" bIns="46648" anchor="ctr">
            <a:noAutofit/>
          </a:bodyPr>
          <a:lstStyle/>
          <a:p>
            <a:endParaRPr lang="en-US" baseline="0" noProof="0" dirty="0">
              <a:latin typeface="Arial"/>
              <a:ea typeface="+mn-ea"/>
              <a:sym typeface="Arial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  <p:custDataLst>
              <p:tags r:id="rId7"/>
            </p:custDataLst>
          </p:nvPr>
        </p:nvSpPr>
        <p:spPr bwMode="auto">
          <a:xfrm>
            <a:off x="1482155" y="2866972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 bwMode="auto">
          <a:xfrm>
            <a:off x="174944" y="524517"/>
            <a:ext cx="721883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0" name="McK 1. On-page tracker" hidden="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74944" y="0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Arial" pitchFamily="34" charset="0"/>
                <a:ea typeface="+mj-ea"/>
                <a:cs typeface="Arial" pitchFamily="34" charset="0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74944" y="934008"/>
            <a:ext cx="8794113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74944" y="6396370"/>
            <a:ext cx="8794112" cy="422753"/>
            <a:chOff x="75" y="3949"/>
            <a:chExt cx="5385" cy="261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949"/>
              <a:ext cx="5385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84138" indent="-84138">
                <a:defRPr/>
              </a:pPr>
              <a:r>
                <a:rPr lang="en-US" sz="1000" baseline="0" noProof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115"/>
              <a:ext cx="4789" cy="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55613" indent="-455613" defTabSz="913526">
                <a:tabLst>
                  <a:tab pos="625214" algn="l"/>
                </a:tabLst>
              </a:pPr>
              <a:r>
                <a:rPr lang="en-US" sz="1000" baseline="0" noProof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Source: Source</a:t>
              </a:r>
              <a:endParaRPr lang="en-US" sz="1000" baseline="0" noProof="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ACET" hidden="1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482155" y="2285483"/>
            <a:ext cx="4389768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 dirty="0">
                  <a:latin typeface="Arial" pitchFamily="34" charset="0"/>
                  <a:ea typeface="+mn-ea"/>
                  <a:cs typeface="Arial" pitchFamily="34" charset="0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Arial" pitchFamily="34" charset="0"/>
                  <a:ea typeface="+mn-ea"/>
                  <a:cs typeface="Arial" pitchFamily="34" charset="0"/>
                </a:rPr>
                <a:t>Unit of measure</a:t>
              </a:r>
            </a:p>
          </p:txBody>
        </p:sp>
      </p:grpSp>
      <p:sp>
        <p:nvSpPr>
          <p:cNvPr id="23" name="Line 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74944" y="893540"/>
            <a:ext cx="8794113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Arial"/>
              <a:sym typeface="Arial"/>
            </a:endParaRPr>
          </a:p>
        </p:txBody>
      </p:sp>
      <p:grpSp>
        <p:nvGrpSpPr>
          <p:cNvPr id="26" name="LegendBoxes" hidden="1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8207850" y="991152"/>
            <a:ext cx="763588" cy="996951"/>
            <a:chOff x="4936" y="176"/>
            <a:chExt cx="481" cy="628"/>
          </a:xfrm>
        </p:grpSpPr>
        <p:sp>
          <p:nvSpPr>
            <p:cNvPr id="27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28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0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2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34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LegendLines" hidden="1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7899875" y="991152"/>
            <a:ext cx="1071563" cy="730251"/>
            <a:chOff x="4750" y="176"/>
            <a:chExt cx="675" cy="460"/>
          </a:xfrm>
        </p:grpSpPr>
        <p:sp>
          <p:nvSpPr>
            <p:cNvPr id="36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</p:grpSp>
      <p:grpSp>
        <p:nvGrpSpPr>
          <p:cNvPr id="42" name="McKSticker" hidden="1"/>
          <p:cNvGrpSpPr/>
          <p:nvPr>
            <p:custDataLst>
              <p:tags r:id="rId16"/>
            </p:custDataLst>
          </p:nvPr>
        </p:nvGrpSpPr>
        <p:grpSpPr bwMode="auto">
          <a:xfrm>
            <a:off x="7863314" y="991152"/>
            <a:ext cx="1108124" cy="212366"/>
            <a:chOff x="7632651" y="285750"/>
            <a:chExt cx="1108124" cy="212366"/>
          </a:xfrm>
        </p:grpSpPr>
        <p:sp>
          <p:nvSpPr>
            <p:cNvPr id="43" name="StickerRectangle"/>
            <p:cNvSpPr>
              <a:spLocks noChangeArrowheads="1"/>
            </p:cNvSpPr>
            <p:nvPr/>
          </p:nvSpPr>
          <p:spPr bwMode="auto">
            <a:xfrm>
              <a:off x="7632651" y="285750"/>
              <a:ext cx="1108124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 pitchFamily="34" charset="0"/>
                  <a:cs typeface="Arial" pitchFamily="34" charset="0"/>
                </a:rPr>
                <a:t>PRELIMINARY</a:t>
              </a:r>
            </a:p>
          </p:txBody>
        </p:sp>
        <p:cxnSp>
          <p:nvCxnSpPr>
            <p:cNvPr id="44" name="AutoShape 31"/>
            <p:cNvCxnSpPr>
              <a:cxnSpLocks noChangeShapeType="1"/>
              <a:stCxn id="43" idx="2"/>
              <a:endCxn id="43" idx="4"/>
            </p:cNvCxnSpPr>
            <p:nvPr/>
          </p:nvCxnSpPr>
          <p:spPr bwMode="auto">
            <a:xfrm>
              <a:off x="7632651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32"/>
            <p:cNvCxnSpPr>
              <a:cxnSpLocks noChangeShapeType="1"/>
              <a:stCxn id="43" idx="4"/>
              <a:endCxn id="43" idx="6"/>
            </p:cNvCxnSpPr>
            <p:nvPr/>
          </p:nvCxnSpPr>
          <p:spPr bwMode="auto">
            <a:xfrm>
              <a:off x="7632651" y="498116"/>
              <a:ext cx="1108124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6" name="LegendMoons" hidden="1"/>
          <p:cNvGrpSpPr/>
          <p:nvPr>
            <p:custDataLst>
              <p:tags r:id="rId17"/>
            </p:custDataLst>
          </p:nvPr>
        </p:nvGrpSpPr>
        <p:grpSpPr bwMode="auto">
          <a:xfrm>
            <a:off x="8141008" y="991152"/>
            <a:ext cx="830430" cy="1306516"/>
            <a:chOff x="6655594" y="273840"/>
            <a:chExt cx="830430" cy="1306516"/>
          </a:xfrm>
        </p:grpSpPr>
        <p:grpSp>
          <p:nvGrpSpPr>
            <p:cNvPr id="47" name="MoonLegend1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5" name="Oval 38"/>
              <p:cNvSpPr>
                <a:spLocks noChangeAspect="1"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Arc 39"/>
              <p:cNvSpPr>
                <a:spLocks noChangeAspect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MoonLegend2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3" name="Oval 41"/>
              <p:cNvSpPr>
                <a:spLocks noChangeAspect="1"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Arc 42"/>
              <p:cNvSpPr>
                <a:spLocks noChangeAspec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MoonLegend4"/>
            <p:cNvGrpSpPr>
              <a:grpSpLocks noChangeAspect="1"/>
            </p:cNvGrpSpPr>
            <p:nvPr>
              <p:custDataLst>
                <p:tags r:id="rId2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61" name="Oval 47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Arc 48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0" name="MoonLegend5"/>
            <p:cNvGrpSpPr>
              <a:grpSpLocks noChangeAspect="1"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9" name="Oval 50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5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2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3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4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sp>
          <p:nvSpPr>
            <p:cNvPr id="55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Legend</a:t>
              </a:r>
            </a:p>
          </p:txBody>
        </p:sp>
        <p:grpSp>
          <p:nvGrpSpPr>
            <p:cNvPr id="56" name="MoonLegend3"/>
            <p:cNvGrpSpPr>
              <a:grpSpLocks noChangeAspect="1"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7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8" name="Slide Number"/>
          <p:cNvSpPr txBox="1">
            <a:spLocks/>
          </p:cNvSpPr>
          <p:nvPr userDrawn="1">
            <p:custDataLst>
              <p:tags r:id="rId18"/>
            </p:custDataLst>
          </p:nvPr>
        </p:nvSpPr>
        <p:spPr bwMode="auto">
          <a:xfrm>
            <a:off x="8811963" y="6666756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lvl="0" algn="r"/>
            <a:fld id="{42C328C1-A84F-4A39-A664-DBA00541A8C6}" type="slidenum">
              <a:rPr lang="en-US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pPr lvl="0" algn="r"/>
              <a:t>‹#›</a:t>
            </a:fld>
            <a:endParaRPr lang="en-US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3526" rtl="0" eaLnBrk="1" fontAlgn="base" hangingPunct="1">
        <a:spcBef>
          <a:spcPct val="0"/>
        </a:spcBef>
        <a:spcAft>
          <a:spcPct val="0"/>
        </a:spcAft>
        <a:tabLst>
          <a:tab pos="275353" algn="l"/>
        </a:tabLst>
        <a:defRPr sz="2000" b="0" baseline="0">
          <a:solidFill>
            <a:schemeClr val="tx2"/>
          </a:solidFill>
          <a:latin typeface="Arial"/>
          <a:ea typeface="Arial Unicode MS" pitchFamily="34" charset="-128"/>
          <a:cs typeface="Arial Unicode MS" pitchFamily="34" charset="-128"/>
          <a:sym typeface="Arial"/>
        </a:defRPr>
      </a:lvl1pPr>
      <a:lvl2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81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962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443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925" algn="l" defTabSz="913526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260350" indent="-258763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465138" indent="-203200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3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690563" indent="-2254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Ø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865188" indent="-174625" algn="l" defTabSz="913526" rtl="0" eaLnBrk="1" fontAlgn="base" hangingPunct="1">
        <a:spcBef>
          <a:spcPct val="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▪"/>
        <a:defRPr sz="1600" baseline="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5029" indent="-132818" algn="l" defTabSz="913526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4" Type="http://schemas.openxmlformats.org/officeDocument/2006/relationships/tags" Target="../tags/tag207.xml"/><Relationship Id="rId5" Type="http://schemas.openxmlformats.org/officeDocument/2006/relationships/tags" Target="../tags/tag208.xml"/><Relationship Id="rId6" Type="http://schemas.openxmlformats.org/officeDocument/2006/relationships/tags" Target="../tags/tag209.xml"/><Relationship Id="rId7" Type="http://schemas.openxmlformats.org/officeDocument/2006/relationships/tags" Target="../tags/tag210.xml"/><Relationship Id="rId8" Type="http://schemas.openxmlformats.org/officeDocument/2006/relationships/tags" Target="../tags/tag211.xml"/><Relationship Id="rId9" Type="http://schemas.openxmlformats.org/officeDocument/2006/relationships/slideLayout" Target="../slideLayouts/slideLayout2.xml"/><Relationship Id="rId10" Type="http://schemas.openxmlformats.org/officeDocument/2006/relationships/comments" Target="../comments/comment1.xml"/><Relationship Id="rId1" Type="http://schemas.openxmlformats.org/officeDocument/2006/relationships/tags" Target="../tags/tag204.xml"/><Relationship Id="rId2" Type="http://schemas.openxmlformats.org/officeDocument/2006/relationships/tags" Target="../tags/tag20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4" Type="http://schemas.openxmlformats.org/officeDocument/2006/relationships/tags" Target="../tags/tag214.xml"/><Relationship Id="rId5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7" Type="http://schemas.openxmlformats.org/officeDocument/2006/relationships/image" Target="../media/image3.emf"/><Relationship Id="rId1" Type="http://schemas.openxmlformats.org/officeDocument/2006/relationships/vmlDrawing" Target="../drawings/vmlDrawing11.vml"/><Relationship Id="rId2" Type="http://schemas.openxmlformats.org/officeDocument/2006/relationships/tags" Target="../tags/tag212.xml"/></Relationships>
</file>

<file path=ppt/slides/_rels/slide12.xml.rels><?xml version="1.0" encoding="UTF-8" standalone="yes"?>
<Relationships xmlns="http://schemas.openxmlformats.org/package/2006/relationships"><Relationship Id="rId46" Type="http://schemas.openxmlformats.org/officeDocument/2006/relationships/image" Target="../media/image15.png"/><Relationship Id="rId20" Type="http://schemas.openxmlformats.org/officeDocument/2006/relationships/tags" Target="../tags/tag233.xml"/><Relationship Id="rId21" Type="http://schemas.openxmlformats.org/officeDocument/2006/relationships/tags" Target="../tags/tag234.xml"/><Relationship Id="rId22" Type="http://schemas.openxmlformats.org/officeDocument/2006/relationships/tags" Target="../tags/tag235.xml"/><Relationship Id="rId23" Type="http://schemas.openxmlformats.org/officeDocument/2006/relationships/tags" Target="../tags/tag236.xml"/><Relationship Id="rId24" Type="http://schemas.openxmlformats.org/officeDocument/2006/relationships/tags" Target="../tags/tag237.xml"/><Relationship Id="rId25" Type="http://schemas.openxmlformats.org/officeDocument/2006/relationships/tags" Target="../tags/tag238.xml"/><Relationship Id="rId26" Type="http://schemas.openxmlformats.org/officeDocument/2006/relationships/tags" Target="../tags/tag239.xml"/><Relationship Id="rId27" Type="http://schemas.openxmlformats.org/officeDocument/2006/relationships/tags" Target="../tags/tag240.xml"/><Relationship Id="rId28" Type="http://schemas.openxmlformats.org/officeDocument/2006/relationships/tags" Target="../tags/tag241.xml"/><Relationship Id="rId29" Type="http://schemas.openxmlformats.org/officeDocument/2006/relationships/tags" Target="../tags/tag242.xml"/><Relationship Id="rId1" Type="http://schemas.openxmlformats.org/officeDocument/2006/relationships/vmlDrawing" Target="../drawings/vmlDrawing12.vml"/><Relationship Id="rId2" Type="http://schemas.openxmlformats.org/officeDocument/2006/relationships/tags" Target="../tags/tag215.xml"/><Relationship Id="rId3" Type="http://schemas.openxmlformats.org/officeDocument/2006/relationships/tags" Target="../tags/tag216.xml"/><Relationship Id="rId4" Type="http://schemas.openxmlformats.org/officeDocument/2006/relationships/tags" Target="../tags/tag217.xml"/><Relationship Id="rId5" Type="http://schemas.openxmlformats.org/officeDocument/2006/relationships/tags" Target="../tags/tag218.xml"/><Relationship Id="rId30" Type="http://schemas.openxmlformats.org/officeDocument/2006/relationships/tags" Target="../tags/tag243.xml"/><Relationship Id="rId31" Type="http://schemas.openxmlformats.org/officeDocument/2006/relationships/tags" Target="../tags/tag244.xml"/><Relationship Id="rId32" Type="http://schemas.openxmlformats.org/officeDocument/2006/relationships/tags" Target="../tags/tag245.xml"/><Relationship Id="rId9" Type="http://schemas.openxmlformats.org/officeDocument/2006/relationships/tags" Target="../tags/tag222.xml"/><Relationship Id="rId6" Type="http://schemas.openxmlformats.org/officeDocument/2006/relationships/tags" Target="../tags/tag219.xml"/><Relationship Id="rId7" Type="http://schemas.openxmlformats.org/officeDocument/2006/relationships/tags" Target="../tags/tag220.xml"/><Relationship Id="rId8" Type="http://schemas.openxmlformats.org/officeDocument/2006/relationships/tags" Target="../tags/tag221.xml"/><Relationship Id="rId33" Type="http://schemas.openxmlformats.org/officeDocument/2006/relationships/tags" Target="../tags/tag246.xml"/><Relationship Id="rId34" Type="http://schemas.openxmlformats.org/officeDocument/2006/relationships/tags" Target="../tags/tag247.xml"/><Relationship Id="rId35" Type="http://schemas.openxmlformats.org/officeDocument/2006/relationships/tags" Target="../tags/tag248.xml"/><Relationship Id="rId36" Type="http://schemas.openxmlformats.org/officeDocument/2006/relationships/tags" Target="../tags/tag249.xml"/><Relationship Id="rId10" Type="http://schemas.openxmlformats.org/officeDocument/2006/relationships/tags" Target="../tags/tag223.xml"/><Relationship Id="rId11" Type="http://schemas.openxmlformats.org/officeDocument/2006/relationships/tags" Target="../tags/tag224.xml"/><Relationship Id="rId12" Type="http://schemas.openxmlformats.org/officeDocument/2006/relationships/tags" Target="../tags/tag225.xml"/><Relationship Id="rId13" Type="http://schemas.openxmlformats.org/officeDocument/2006/relationships/tags" Target="../tags/tag226.xml"/><Relationship Id="rId14" Type="http://schemas.openxmlformats.org/officeDocument/2006/relationships/tags" Target="../tags/tag227.xml"/><Relationship Id="rId15" Type="http://schemas.openxmlformats.org/officeDocument/2006/relationships/tags" Target="../tags/tag228.xml"/><Relationship Id="rId16" Type="http://schemas.openxmlformats.org/officeDocument/2006/relationships/tags" Target="../tags/tag229.xml"/><Relationship Id="rId17" Type="http://schemas.openxmlformats.org/officeDocument/2006/relationships/tags" Target="../tags/tag230.xml"/><Relationship Id="rId18" Type="http://schemas.openxmlformats.org/officeDocument/2006/relationships/tags" Target="../tags/tag231.xml"/><Relationship Id="rId19" Type="http://schemas.openxmlformats.org/officeDocument/2006/relationships/tags" Target="../tags/tag232.xml"/><Relationship Id="rId37" Type="http://schemas.openxmlformats.org/officeDocument/2006/relationships/tags" Target="../tags/tag250.xml"/><Relationship Id="rId38" Type="http://schemas.openxmlformats.org/officeDocument/2006/relationships/tags" Target="../tags/tag251.xml"/><Relationship Id="rId39" Type="http://schemas.openxmlformats.org/officeDocument/2006/relationships/tags" Target="../tags/tag252.xml"/><Relationship Id="rId40" Type="http://schemas.openxmlformats.org/officeDocument/2006/relationships/slideLayout" Target="../slideLayouts/slideLayout2.xml"/><Relationship Id="rId41" Type="http://schemas.openxmlformats.org/officeDocument/2006/relationships/notesSlide" Target="../notesSlides/notesSlide1.xml"/><Relationship Id="rId42" Type="http://schemas.openxmlformats.org/officeDocument/2006/relationships/oleObject" Target="../embeddings/oleObject15.bin"/><Relationship Id="rId43" Type="http://schemas.openxmlformats.org/officeDocument/2006/relationships/image" Target="../media/image12.png"/><Relationship Id="rId44" Type="http://schemas.openxmlformats.org/officeDocument/2006/relationships/image" Target="../media/image13.png"/><Relationship Id="rId45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51.xml"/><Relationship Id="rId20" Type="http://schemas.openxmlformats.org/officeDocument/2006/relationships/slideLayout" Target="../slideLayouts/slideLayout2.xml"/><Relationship Id="rId21" Type="http://schemas.openxmlformats.org/officeDocument/2006/relationships/oleObject" Target="../embeddings/oleObject4.bin"/><Relationship Id="rId22" Type="http://schemas.openxmlformats.org/officeDocument/2006/relationships/image" Target="../media/image3.emf"/><Relationship Id="rId23" Type="http://schemas.openxmlformats.org/officeDocument/2006/relationships/image" Target="../media/image4.emf"/><Relationship Id="rId24" Type="http://schemas.openxmlformats.org/officeDocument/2006/relationships/image" Target="../media/image5.jpeg"/><Relationship Id="rId25" Type="http://schemas.openxmlformats.org/officeDocument/2006/relationships/image" Target="../media/image6.png"/><Relationship Id="rId26" Type="http://schemas.openxmlformats.org/officeDocument/2006/relationships/image" Target="../media/image7.png"/><Relationship Id="rId27" Type="http://schemas.openxmlformats.org/officeDocument/2006/relationships/image" Target="../media/image8.png"/><Relationship Id="rId10" Type="http://schemas.openxmlformats.org/officeDocument/2006/relationships/tags" Target="../tags/tag52.xml"/><Relationship Id="rId11" Type="http://schemas.openxmlformats.org/officeDocument/2006/relationships/tags" Target="../tags/tag53.xml"/><Relationship Id="rId12" Type="http://schemas.openxmlformats.org/officeDocument/2006/relationships/tags" Target="../tags/tag54.xml"/><Relationship Id="rId13" Type="http://schemas.openxmlformats.org/officeDocument/2006/relationships/tags" Target="../tags/tag55.xml"/><Relationship Id="rId14" Type="http://schemas.openxmlformats.org/officeDocument/2006/relationships/tags" Target="../tags/tag56.xml"/><Relationship Id="rId15" Type="http://schemas.openxmlformats.org/officeDocument/2006/relationships/tags" Target="../tags/tag57.xml"/><Relationship Id="rId16" Type="http://schemas.openxmlformats.org/officeDocument/2006/relationships/tags" Target="../tags/tag58.xml"/><Relationship Id="rId17" Type="http://schemas.openxmlformats.org/officeDocument/2006/relationships/tags" Target="../tags/tag59.xml"/><Relationship Id="rId18" Type="http://schemas.openxmlformats.org/officeDocument/2006/relationships/tags" Target="../tags/tag60.xml"/><Relationship Id="rId19" Type="http://schemas.openxmlformats.org/officeDocument/2006/relationships/tags" Target="../tags/tag61.xml"/><Relationship Id="rId1" Type="http://schemas.openxmlformats.org/officeDocument/2006/relationships/vmlDrawing" Target="../drawings/vmlDrawing4.vml"/><Relationship Id="rId2" Type="http://schemas.openxmlformats.org/officeDocument/2006/relationships/tags" Target="../tags/tag44.xml"/><Relationship Id="rId3" Type="http://schemas.openxmlformats.org/officeDocument/2006/relationships/tags" Target="../tags/tag45.xml"/><Relationship Id="rId4" Type="http://schemas.openxmlformats.org/officeDocument/2006/relationships/tags" Target="../tags/tag46.xml"/><Relationship Id="rId5" Type="http://schemas.openxmlformats.org/officeDocument/2006/relationships/tags" Target="../tags/tag47.xml"/><Relationship Id="rId6" Type="http://schemas.openxmlformats.org/officeDocument/2006/relationships/tags" Target="../tags/tag48.xml"/><Relationship Id="rId7" Type="http://schemas.openxmlformats.org/officeDocument/2006/relationships/tags" Target="../tags/tag49.xml"/><Relationship Id="rId8" Type="http://schemas.openxmlformats.org/officeDocument/2006/relationships/tags" Target="../tags/tag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tags" Target="../tags/tag62.xml"/><Relationship Id="rId3" Type="http://schemas.openxmlformats.org/officeDocument/2006/relationships/tags" Target="../tags/tag63.xml"/><Relationship Id="rId4" Type="http://schemas.openxmlformats.org/officeDocument/2006/relationships/tags" Target="../tags/tag64.xml"/><Relationship Id="rId5" Type="http://schemas.openxmlformats.org/officeDocument/2006/relationships/tags" Target="../tags/tag65.xml"/><Relationship Id="rId6" Type="http://schemas.openxmlformats.org/officeDocument/2006/relationships/tags" Target="../tags/tag66.xml"/><Relationship Id="rId7" Type="http://schemas.openxmlformats.org/officeDocument/2006/relationships/tags" Target="../tags/tag67.xml"/><Relationship Id="rId8" Type="http://schemas.openxmlformats.org/officeDocument/2006/relationships/tags" Target="../tags/tag68.xml"/><Relationship Id="rId9" Type="http://schemas.openxmlformats.org/officeDocument/2006/relationships/tags" Target="../tags/tag69.xml"/><Relationship Id="rId10" Type="http://schemas.openxmlformats.org/officeDocument/2006/relationships/tags" Target="../tags/tag70.xml"/><Relationship Id="rId11" Type="http://schemas.openxmlformats.org/officeDocument/2006/relationships/tags" Target="../tags/tag71.xml"/><Relationship Id="rId12" Type="http://schemas.openxmlformats.org/officeDocument/2006/relationships/tags" Target="../tags/tag72.xml"/><Relationship Id="rId13" Type="http://schemas.openxmlformats.org/officeDocument/2006/relationships/tags" Target="../tags/tag73.xml"/><Relationship Id="rId14" Type="http://schemas.openxmlformats.org/officeDocument/2006/relationships/tags" Target="../tags/tag74.xml"/><Relationship Id="rId15" Type="http://schemas.openxmlformats.org/officeDocument/2006/relationships/tags" Target="../tags/tag75.xml"/><Relationship Id="rId16" Type="http://schemas.openxmlformats.org/officeDocument/2006/relationships/tags" Target="../tags/tag76.xml"/><Relationship Id="rId17" Type="http://schemas.openxmlformats.org/officeDocument/2006/relationships/tags" Target="../tags/tag77.xml"/><Relationship Id="rId18" Type="http://schemas.openxmlformats.org/officeDocument/2006/relationships/tags" Target="../tags/tag78.xml"/><Relationship Id="rId19" Type="http://schemas.openxmlformats.org/officeDocument/2006/relationships/tags" Target="../tags/tag79.xml"/><Relationship Id="rId30" Type="http://schemas.openxmlformats.org/officeDocument/2006/relationships/tags" Target="../tags/tag90.xml"/><Relationship Id="rId31" Type="http://schemas.openxmlformats.org/officeDocument/2006/relationships/tags" Target="../tags/tag91.xml"/><Relationship Id="rId32" Type="http://schemas.openxmlformats.org/officeDocument/2006/relationships/tags" Target="../tags/tag92.xml"/><Relationship Id="rId33" Type="http://schemas.openxmlformats.org/officeDocument/2006/relationships/tags" Target="../tags/tag93.xml"/><Relationship Id="rId34" Type="http://schemas.openxmlformats.org/officeDocument/2006/relationships/tags" Target="../tags/tag94.xml"/><Relationship Id="rId35" Type="http://schemas.openxmlformats.org/officeDocument/2006/relationships/tags" Target="../tags/tag95.xml"/><Relationship Id="rId36" Type="http://schemas.openxmlformats.org/officeDocument/2006/relationships/tags" Target="../tags/tag96.xml"/><Relationship Id="rId37" Type="http://schemas.openxmlformats.org/officeDocument/2006/relationships/tags" Target="../tags/tag97.xml"/><Relationship Id="rId38" Type="http://schemas.openxmlformats.org/officeDocument/2006/relationships/tags" Target="../tags/tag98.xml"/><Relationship Id="rId39" Type="http://schemas.openxmlformats.org/officeDocument/2006/relationships/tags" Target="../tags/tag99.xml"/><Relationship Id="rId50" Type="http://schemas.openxmlformats.org/officeDocument/2006/relationships/tags" Target="../tags/tag110.xml"/><Relationship Id="rId51" Type="http://schemas.openxmlformats.org/officeDocument/2006/relationships/tags" Target="../tags/tag111.xml"/><Relationship Id="rId52" Type="http://schemas.openxmlformats.org/officeDocument/2006/relationships/tags" Target="../tags/tag112.xml"/><Relationship Id="rId53" Type="http://schemas.openxmlformats.org/officeDocument/2006/relationships/tags" Target="../tags/tag113.xml"/><Relationship Id="rId54" Type="http://schemas.openxmlformats.org/officeDocument/2006/relationships/tags" Target="../tags/tag114.xml"/><Relationship Id="rId55" Type="http://schemas.openxmlformats.org/officeDocument/2006/relationships/tags" Target="../tags/tag115.xml"/><Relationship Id="rId56" Type="http://schemas.openxmlformats.org/officeDocument/2006/relationships/tags" Target="../tags/tag116.xml"/><Relationship Id="rId57" Type="http://schemas.openxmlformats.org/officeDocument/2006/relationships/tags" Target="../tags/tag117.xml"/><Relationship Id="rId58" Type="http://schemas.openxmlformats.org/officeDocument/2006/relationships/tags" Target="../tags/tag118.xml"/><Relationship Id="rId59" Type="http://schemas.openxmlformats.org/officeDocument/2006/relationships/tags" Target="../tags/tag119.xml"/><Relationship Id="rId70" Type="http://schemas.openxmlformats.org/officeDocument/2006/relationships/tags" Target="../tags/tag130.xml"/><Relationship Id="rId71" Type="http://schemas.openxmlformats.org/officeDocument/2006/relationships/tags" Target="../tags/tag131.xml"/><Relationship Id="rId72" Type="http://schemas.openxmlformats.org/officeDocument/2006/relationships/tags" Target="../tags/tag132.xml"/><Relationship Id="rId73" Type="http://schemas.openxmlformats.org/officeDocument/2006/relationships/tags" Target="../tags/tag133.xml"/><Relationship Id="rId74" Type="http://schemas.openxmlformats.org/officeDocument/2006/relationships/tags" Target="../tags/tag134.xml"/><Relationship Id="rId75" Type="http://schemas.openxmlformats.org/officeDocument/2006/relationships/tags" Target="../tags/tag135.xml"/><Relationship Id="rId76" Type="http://schemas.openxmlformats.org/officeDocument/2006/relationships/tags" Target="../tags/tag136.xml"/><Relationship Id="rId77" Type="http://schemas.openxmlformats.org/officeDocument/2006/relationships/tags" Target="../tags/tag137.xml"/><Relationship Id="rId78" Type="http://schemas.openxmlformats.org/officeDocument/2006/relationships/tags" Target="../tags/tag138.xml"/><Relationship Id="rId79" Type="http://schemas.openxmlformats.org/officeDocument/2006/relationships/tags" Target="../tags/tag139.xml"/><Relationship Id="rId90" Type="http://schemas.openxmlformats.org/officeDocument/2006/relationships/slideLayout" Target="../slideLayouts/slideLayout2.xml"/><Relationship Id="rId91" Type="http://schemas.openxmlformats.org/officeDocument/2006/relationships/oleObject" Target="../embeddings/oleObject5.bin"/><Relationship Id="rId92" Type="http://schemas.openxmlformats.org/officeDocument/2006/relationships/image" Target="../media/image3.emf"/><Relationship Id="rId93" Type="http://schemas.openxmlformats.org/officeDocument/2006/relationships/oleObject" Target="../embeddings/oleObject6.bin"/><Relationship Id="rId94" Type="http://schemas.openxmlformats.org/officeDocument/2006/relationships/image" Target="../media/image9.emf"/><Relationship Id="rId95" Type="http://schemas.openxmlformats.org/officeDocument/2006/relationships/oleObject" Target="../embeddings/oleObject7.bin"/><Relationship Id="rId96" Type="http://schemas.openxmlformats.org/officeDocument/2006/relationships/image" Target="../media/image10.emf"/><Relationship Id="rId20" Type="http://schemas.openxmlformats.org/officeDocument/2006/relationships/tags" Target="../tags/tag80.xml"/><Relationship Id="rId21" Type="http://schemas.openxmlformats.org/officeDocument/2006/relationships/tags" Target="../tags/tag81.xml"/><Relationship Id="rId22" Type="http://schemas.openxmlformats.org/officeDocument/2006/relationships/tags" Target="../tags/tag82.xml"/><Relationship Id="rId23" Type="http://schemas.openxmlformats.org/officeDocument/2006/relationships/tags" Target="../tags/tag83.xml"/><Relationship Id="rId24" Type="http://schemas.openxmlformats.org/officeDocument/2006/relationships/tags" Target="../tags/tag84.xml"/><Relationship Id="rId25" Type="http://schemas.openxmlformats.org/officeDocument/2006/relationships/tags" Target="../tags/tag85.xml"/><Relationship Id="rId26" Type="http://schemas.openxmlformats.org/officeDocument/2006/relationships/tags" Target="../tags/tag86.xml"/><Relationship Id="rId27" Type="http://schemas.openxmlformats.org/officeDocument/2006/relationships/tags" Target="../tags/tag87.xml"/><Relationship Id="rId28" Type="http://schemas.openxmlformats.org/officeDocument/2006/relationships/tags" Target="../tags/tag88.xml"/><Relationship Id="rId29" Type="http://schemas.openxmlformats.org/officeDocument/2006/relationships/tags" Target="../tags/tag89.xml"/><Relationship Id="rId40" Type="http://schemas.openxmlformats.org/officeDocument/2006/relationships/tags" Target="../tags/tag100.xml"/><Relationship Id="rId41" Type="http://schemas.openxmlformats.org/officeDocument/2006/relationships/tags" Target="../tags/tag101.xml"/><Relationship Id="rId42" Type="http://schemas.openxmlformats.org/officeDocument/2006/relationships/tags" Target="../tags/tag102.xml"/><Relationship Id="rId43" Type="http://schemas.openxmlformats.org/officeDocument/2006/relationships/tags" Target="../tags/tag103.xml"/><Relationship Id="rId44" Type="http://schemas.openxmlformats.org/officeDocument/2006/relationships/tags" Target="../tags/tag104.xml"/><Relationship Id="rId45" Type="http://schemas.openxmlformats.org/officeDocument/2006/relationships/tags" Target="../tags/tag105.xml"/><Relationship Id="rId46" Type="http://schemas.openxmlformats.org/officeDocument/2006/relationships/tags" Target="../tags/tag106.xml"/><Relationship Id="rId47" Type="http://schemas.openxmlformats.org/officeDocument/2006/relationships/tags" Target="../tags/tag107.xml"/><Relationship Id="rId48" Type="http://schemas.openxmlformats.org/officeDocument/2006/relationships/tags" Target="../tags/tag108.xml"/><Relationship Id="rId49" Type="http://schemas.openxmlformats.org/officeDocument/2006/relationships/tags" Target="../tags/tag109.xml"/><Relationship Id="rId60" Type="http://schemas.openxmlformats.org/officeDocument/2006/relationships/tags" Target="../tags/tag120.xml"/><Relationship Id="rId61" Type="http://schemas.openxmlformats.org/officeDocument/2006/relationships/tags" Target="../tags/tag121.xml"/><Relationship Id="rId62" Type="http://schemas.openxmlformats.org/officeDocument/2006/relationships/tags" Target="../tags/tag122.xml"/><Relationship Id="rId63" Type="http://schemas.openxmlformats.org/officeDocument/2006/relationships/tags" Target="../tags/tag123.xml"/><Relationship Id="rId64" Type="http://schemas.openxmlformats.org/officeDocument/2006/relationships/tags" Target="../tags/tag124.xml"/><Relationship Id="rId65" Type="http://schemas.openxmlformats.org/officeDocument/2006/relationships/tags" Target="../tags/tag125.xml"/><Relationship Id="rId66" Type="http://schemas.openxmlformats.org/officeDocument/2006/relationships/tags" Target="../tags/tag126.xml"/><Relationship Id="rId67" Type="http://schemas.openxmlformats.org/officeDocument/2006/relationships/tags" Target="../tags/tag127.xml"/><Relationship Id="rId68" Type="http://schemas.openxmlformats.org/officeDocument/2006/relationships/tags" Target="../tags/tag128.xml"/><Relationship Id="rId69" Type="http://schemas.openxmlformats.org/officeDocument/2006/relationships/tags" Target="../tags/tag129.xml"/><Relationship Id="rId80" Type="http://schemas.openxmlformats.org/officeDocument/2006/relationships/tags" Target="../tags/tag140.xml"/><Relationship Id="rId81" Type="http://schemas.openxmlformats.org/officeDocument/2006/relationships/tags" Target="../tags/tag141.xml"/><Relationship Id="rId82" Type="http://schemas.openxmlformats.org/officeDocument/2006/relationships/tags" Target="../tags/tag142.xml"/><Relationship Id="rId83" Type="http://schemas.openxmlformats.org/officeDocument/2006/relationships/tags" Target="../tags/tag143.xml"/><Relationship Id="rId84" Type="http://schemas.openxmlformats.org/officeDocument/2006/relationships/tags" Target="../tags/tag144.xml"/><Relationship Id="rId85" Type="http://schemas.openxmlformats.org/officeDocument/2006/relationships/tags" Target="../tags/tag145.xml"/><Relationship Id="rId86" Type="http://schemas.openxmlformats.org/officeDocument/2006/relationships/tags" Target="../tags/tag146.xml"/><Relationship Id="rId87" Type="http://schemas.openxmlformats.org/officeDocument/2006/relationships/tags" Target="../tags/tag147.xml"/><Relationship Id="rId88" Type="http://schemas.openxmlformats.org/officeDocument/2006/relationships/tags" Target="../tags/tag148.xml"/><Relationship Id="rId89" Type="http://schemas.openxmlformats.org/officeDocument/2006/relationships/tags" Target="../tags/tag14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4" Type="http://schemas.openxmlformats.org/officeDocument/2006/relationships/tags" Target="../tags/tag152.xml"/><Relationship Id="rId5" Type="http://schemas.openxmlformats.org/officeDocument/2006/relationships/tags" Target="../tags/tag153.xml"/><Relationship Id="rId6" Type="http://schemas.openxmlformats.org/officeDocument/2006/relationships/tags" Target="../tags/tag154.xml"/><Relationship Id="rId7" Type="http://schemas.openxmlformats.org/officeDocument/2006/relationships/tags" Target="../tags/tag155.xml"/><Relationship Id="rId8" Type="http://schemas.openxmlformats.org/officeDocument/2006/relationships/tags" Target="../tags/tag156.xml"/><Relationship Id="rId9" Type="http://schemas.openxmlformats.org/officeDocument/2006/relationships/slideLayout" Target="../slideLayouts/slideLayout2.xml"/><Relationship Id="rId10" Type="http://schemas.openxmlformats.org/officeDocument/2006/relationships/oleObject" Target="../embeddings/oleObject8.bin"/><Relationship Id="rId11" Type="http://schemas.openxmlformats.org/officeDocument/2006/relationships/image" Target="../media/image3.emf"/><Relationship Id="rId1" Type="http://schemas.openxmlformats.org/officeDocument/2006/relationships/vmlDrawing" Target="../drawings/vmlDrawing6.vml"/><Relationship Id="rId2" Type="http://schemas.openxmlformats.org/officeDocument/2006/relationships/tags" Target="../tags/tag1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157.xml"/><Relationship Id="rId2" Type="http://schemas.openxmlformats.org/officeDocument/2006/relationships/tags" Target="../tags/tag158.xml"/><Relationship Id="rId3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tags" Target="../tags/tag168.xml"/><Relationship Id="rId12" Type="http://schemas.openxmlformats.org/officeDocument/2006/relationships/tags" Target="../tags/tag169.xml"/><Relationship Id="rId13" Type="http://schemas.openxmlformats.org/officeDocument/2006/relationships/tags" Target="../tags/tag170.xml"/><Relationship Id="rId14" Type="http://schemas.openxmlformats.org/officeDocument/2006/relationships/slideLayout" Target="../slideLayouts/slideLayout2.xml"/><Relationship Id="rId15" Type="http://schemas.openxmlformats.org/officeDocument/2006/relationships/oleObject" Target="../embeddings/oleObject9.bin"/><Relationship Id="rId16" Type="http://schemas.openxmlformats.org/officeDocument/2006/relationships/image" Target="../media/image3.emf"/><Relationship Id="rId1" Type="http://schemas.openxmlformats.org/officeDocument/2006/relationships/vmlDrawing" Target="../drawings/vmlDrawing7.vml"/><Relationship Id="rId2" Type="http://schemas.openxmlformats.org/officeDocument/2006/relationships/tags" Target="../tags/tag159.xml"/><Relationship Id="rId3" Type="http://schemas.openxmlformats.org/officeDocument/2006/relationships/tags" Target="../tags/tag160.xml"/><Relationship Id="rId4" Type="http://schemas.openxmlformats.org/officeDocument/2006/relationships/tags" Target="../tags/tag161.xml"/><Relationship Id="rId5" Type="http://schemas.openxmlformats.org/officeDocument/2006/relationships/tags" Target="../tags/tag162.xml"/><Relationship Id="rId6" Type="http://schemas.openxmlformats.org/officeDocument/2006/relationships/tags" Target="../tags/tag163.xml"/><Relationship Id="rId7" Type="http://schemas.openxmlformats.org/officeDocument/2006/relationships/tags" Target="../tags/tag164.xml"/><Relationship Id="rId8" Type="http://schemas.openxmlformats.org/officeDocument/2006/relationships/tags" Target="../tags/tag165.xml"/><Relationship Id="rId9" Type="http://schemas.openxmlformats.org/officeDocument/2006/relationships/tags" Target="../tags/tag166.xml"/><Relationship Id="rId10" Type="http://schemas.openxmlformats.org/officeDocument/2006/relationships/tags" Target="../tags/tag167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0.bin"/><Relationship Id="rId12" Type="http://schemas.openxmlformats.org/officeDocument/2006/relationships/image" Target="../media/image3.emf"/><Relationship Id="rId1" Type="http://schemas.openxmlformats.org/officeDocument/2006/relationships/vmlDrawing" Target="../drawings/vmlDrawing8.vml"/><Relationship Id="rId2" Type="http://schemas.openxmlformats.org/officeDocument/2006/relationships/tags" Target="../tags/tag171.xml"/><Relationship Id="rId3" Type="http://schemas.openxmlformats.org/officeDocument/2006/relationships/tags" Target="../tags/tag172.xml"/><Relationship Id="rId4" Type="http://schemas.openxmlformats.org/officeDocument/2006/relationships/tags" Target="../tags/tag173.xml"/><Relationship Id="rId5" Type="http://schemas.openxmlformats.org/officeDocument/2006/relationships/tags" Target="../tags/tag174.xml"/><Relationship Id="rId6" Type="http://schemas.openxmlformats.org/officeDocument/2006/relationships/tags" Target="../tags/tag175.xml"/><Relationship Id="rId7" Type="http://schemas.openxmlformats.org/officeDocument/2006/relationships/tags" Target="../tags/tag176.xml"/><Relationship Id="rId8" Type="http://schemas.openxmlformats.org/officeDocument/2006/relationships/tags" Target="../tags/tag177.xml"/><Relationship Id="rId9" Type="http://schemas.openxmlformats.org/officeDocument/2006/relationships/tags" Target="../tags/tag178.xml"/><Relationship Id="rId10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86.xml"/><Relationship Id="rId20" Type="http://schemas.openxmlformats.org/officeDocument/2006/relationships/tags" Target="../tags/tag197.xml"/><Relationship Id="rId21" Type="http://schemas.openxmlformats.org/officeDocument/2006/relationships/tags" Target="../tags/tag198.xml"/><Relationship Id="rId22" Type="http://schemas.openxmlformats.org/officeDocument/2006/relationships/slideLayout" Target="../slideLayouts/slideLayout2.xml"/><Relationship Id="rId23" Type="http://schemas.openxmlformats.org/officeDocument/2006/relationships/oleObject" Target="../embeddings/oleObject11.bin"/><Relationship Id="rId24" Type="http://schemas.openxmlformats.org/officeDocument/2006/relationships/image" Target="../media/image3.emf"/><Relationship Id="rId25" Type="http://schemas.openxmlformats.org/officeDocument/2006/relationships/oleObject" Target="../embeddings/oleObject12.bin"/><Relationship Id="rId26" Type="http://schemas.openxmlformats.org/officeDocument/2006/relationships/image" Target="../media/image11.emf"/><Relationship Id="rId10" Type="http://schemas.openxmlformats.org/officeDocument/2006/relationships/tags" Target="../tags/tag187.xml"/><Relationship Id="rId11" Type="http://schemas.openxmlformats.org/officeDocument/2006/relationships/tags" Target="../tags/tag188.xml"/><Relationship Id="rId12" Type="http://schemas.openxmlformats.org/officeDocument/2006/relationships/tags" Target="../tags/tag189.xml"/><Relationship Id="rId13" Type="http://schemas.openxmlformats.org/officeDocument/2006/relationships/tags" Target="../tags/tag190.xml"/><Relationship Id="rId14" Type="http://schemas.openxmlformats.org/officeDocument/2006/relationships/tags" Target="../tags/tag191.xml"/><Relationship Id="rId15" Type="http://schemas.openxmlformats.org/officeDocument/2006/relationships/tags" Target="../tags/tag192.xml"/><Relationship Id="rId16" Type="http://schemas.openxmlformats.org/officeDocument/2006/relationships/tags" Target="../tags/tag193.xml"/><Relationship Id="rId17" Type="http://schemas.openxmlformats.org/officeDocument/2006/relationships/tags" Target="../tags/tag194.xml"/><Relationship Id="rId18" Type="http://schemas.openxmlformats.org/officeDocument/2006/relationships/tags" Target="../tags/tag195.xml"/><Relationship Id="rId19" Type="http://schemas.openxmlformats.org/officeDocument/2006/relationships/tags" Target="../tags/tag196.xml"/><Relationship Id="rId1" Type="http://schemas.openxmlformats.org/officeDocument/2006/relationships/vmlDrawing" Target="../drawings/vmlDrawing9.vml"/><Relationship Id="rId2" Type="http://schemas.openxmlformats.org/officeDocument/2006/relationships/tags" Target="../tags/tag179.xml"/><Relationship Id="rId3" Type="http://schemas.openxmlformats.org/officeDocument/2006/relationships/tags" Target="../tags/tag180.xml"/><Relationship Id="rId4" Type="http://schemas.openxmlformats.org/officeDocument/2006/relationships/tags" Target="../tags/tag181.xml"/><Relationship Id="rId5" Type="http://schemas.openxmlformats.org/officeDocument/2006/relationships/tags" Target="../tags/tag182.xml"/><Relationship Id="rId6" Type="http://schemas.openxmlformats.org/officeDocument/2006/relationships/tags" Target="../tags/tag183.xml"/><Relationship Id="rId7" Type="http://schemas.openxmlformats.org/officeDocument/2006/relationships/tags" Target="../tags/tag184.xml"/><Relationship Id="rId8" Type="http://schemas.openxmlformats.org/officeDocument/2006/relationships/tags" Target="../tags/tag18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4" Type="http://schemas.openxmlformats.org/officeDocument/2006/relationships/tags" Target="../tags/tag201.xml"/><Relationship Id="rId5" Type="http://schemas.openxmlformats.org/officeDocument/2006/relationships/tags" Target="../tags/tag202.xml"/><Relationship Id="rId6" Type="http://schemas.openxmlformats.org/officeDocument/2006/relationships/tags" Target="../tags/tag203.xml"/><Relationship Id="rId7" Type="http://schemas.openxmlformats.org/officeDocument/2006/relationships/slideLayout" Target="../slideLayouts/slideLayout2.xml"/><Relationship Id="rId8" Type="http://schemas.openxmlformats.org/officeDocument/2006/relationships/oleObject" Target="../embeddings/oleObject13.bin"/><Relationship Id="rId9" Type="http://schemas.openxmlformats.org/officeDocument/2006/relationships/image" Target="../media/image3.emf"/><Relationship Id="rId1" Type="http://schemas.openxmlformats.org/officeDocument/2006/relationships/vmlDrawing" Target="../drawings/vmlDrawing10.vml"/><Relationship Id="rId2" Type="http://schemas.openxmlformats.org/officeDocument/2006/relationships/tags" Target="../tags/tag19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5908" y="386800"/>
            <a:ext cx="2991403" cy="1107996"/>
          </a:xfrm>
        </p:spPr>
        <p:txBody>
          <a:bodyPr/>
          <a:lstStyle/>
          <a:p>
            <a:pPr algn="r"/>
            <a:r>
              <a:rPr lang="hy-AM" sz="1200" b="0" dirty="0" smtClean="0">
                <a:latin typeface="GHEA Grapalat"/>
                <a:cs typeface="GHEA Grapalat"/>
              </a:rPr>
              <a:t>Հավելված </a:t>
            </a:r>
            <a:r>
              <a:rPr lang="en-US" sz="1200" b="0" dirty="0" smtClean="0">
                <a:latin typeface="GHEA Grapalat"/>
                <a:cs typeface="GHEA Grapalat"/>
              </a:rPr>
              <a:t>3</a:t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en-US" sz="1200" b="0" dirty="0" smtClean="0">
                <a:latin typeface="GHEA Grapalat"/>
                <a:cs typeface="GHEA Grapalat"/>
              </a:rPr>
              <a:t/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hy-AM" sz="1200" b="0" dirty="0" smtClean="0">
                <a:latin typeface="GHEA Grapalat"/>
                <a:cs typeface="GHEA Grapalat"/>
              </a:rPr>
              <a:t>ՀՀ </a:t>
            </a:r>
            <a:r>
              <a:rPr lang="hy-AM" sz="1200" b="0" dirty="0">
                <a:latin typeface="GHEA Grapalat"/>
                <a:cs typeface="GHEA Grapalat"/>
              </a:rPr>
              <a:t>կառավարության 2013 </a:t>
            </a:r>
            <a:r>
              <a:rPr lang="hy-AM" sz="1200" b="0" dirty="0" smtClean="0">
                <a:latin typeface="GHEA Grapalat"/>
                <a:cs typeface="GHEA Grapalat"/>
              </a:rPr>
              <a:t>թվականի</a:t>
            </a:r>
            <a:r>
              <a:rPr lang="en-US" sz="1200" b="0" dirty="0" smtClean="0">
                <a:latin typeface="GHEA Grapalat"/>
                <a:cs typeface="GHEA Grapalat"/>
              </a:rPr>
              <a:t/>
            </a:r>
            <a:br>
              <a:rPr lang="en-US" sz="1200" b="0" dirty="0" smtClean="0">
                <a:latin typeface="GHEA Grapalat"/>
                <a:cs typeface="GHEA Grapalat"/>
              </a:rPr>
            </a:br>
            <a:r>
              <a:rPr lang="en-GB" sz="1200" b="0" dirty="0">
                <a:latin typeface="GHEA Grapalat"/>
                <a:cs typeface="GHEA Grapalat"/>
              </a:rPr>
              <a:t/>
            </a:r>
            <a:br>
              <a:rPr lang="en-GB" sz="1200" b="0" dirty="0">
                <a:latin typeface="GHEA Grapalat"/>
                <a:cs typeface="GHEA Grapalat"/>
              </a:rPr>
            </a:br>
            <a:r>
              <a:rPr lang="en-US" sz="1200" b="0" dirty="0">
                <a:latin typeface="GHEA Grapalat"/>
                <a:cs typeface="GHEA Grapalat"/>
              </a:rPr>
              <a:t>-</a:t>
            </a:r>
            <a:r>
              <a:rPr lang="hy-AM" sz="1200" b="0" dirty="0" smtClean="0">
                <a:latin typeface="GHEA Grapalat"/>
                <a:cs typeface="GHEA Grapalat"/>
              </a:rPr>
              <a:t> </a:t>
            </a:r>
            <a:r>
              <a:rPr lang="hy-AM" sz="1200" b="0" dirty="0">
                <a:latin typeface="GHEA Grapalat"/>
                <a:cs typeface="GHEA Grapalat"/>
              </a:rPr>
              <a:t>հոկտեմբերի -ի N - որոշման</a:t>
            </a:r>
            <a:r>
              <a:rPr lang="en-GB" sz="1200" b="0" dirty="0">
                <a:latin typeface="GHEA Grapalat"/>
                <a:cs typeface="GHEA Grapalat"/>
              </a:rPr>
              <a:t/>
            </a:r>
            <a:br>
              <a:rPr lang="en-GB" sz="1200" b="0" dirty="0">
                <a:latin typeface="GHEA Grapalat"/>
                <a:cs typeface="GHEA Grapalat"/>
              </a:rPr>
            </a:br>
            <a:endParaRPr lang="en-US" sz="1200" b="0" dirty="0">
              <a:latin typeface="GHEA Grapalat"/>
              <a:cs typeface="GHEA Grapala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0203" y="2578500"/>
            <a:ext cx="6299200" cy="1600438"/>
          </a:xfrm>
        </p:spPr>
        <p:txBody>
          <a:bodyPr/>
          <a:lstStyle/>
          <a:p>
            <a:pPr lvl="0" algn="ctr"/>
            <a:endParaRPr lang="en-US" sz="2000" cap="all" dirty="0" smtClean="0">
              <a:latin typeface="GHEA Grapalat"/>
              <a:cs typeface="GHEA Grapalat"/>
            </a:endParaRPr>
          </a:p>
          <a:p>
            <a:pPr lvl="0" algn="ctr"/>
            <a:r>
              <a:rPr lang="hy-AM" sz="2000" cap="all" dirty="0" smtClean="0">
                <a:latin typeface="GHEA Grapalat"/>
                <a:cs typeface="GHEA Grapalat"/>
              </a:rPr>
              <a:t>տեղական </a:t>
            </a:r>
            <a:r>
              <a:rPr lang="hy-AM" sz="2000" cap="all" dirty="0">
                <a:latin typeface="GHEA Grapalat"/>
                <a:cs typeface="GHEA Grapalat"/>
              </a:rPr>
              <a:t>ավիափոխադրողի կենսունակության բարձրացմանն ուղղված լիցենզավորման չափանիշները</a:t>
            </a:r>
            <a:endParaRPr lang="en-GB" sz="2000" dirty="0">
              <a:latin typeface="GHEA Grapalat"/>
              <a:cs typeface="GHEA Grapalat"/>
            </a:endParaRPr>
          </a:p>
          <a:p>
            <a:pPr algn="ctr"/>
            <a:endParaRPr lang="en-US" dirty="0">
              <a:latin typeface="GHEA Grapalat"/>
              <a:cs typeface="GHEA Grapala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1364" y="550343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dirty="0" err="1">
                <a:latin typeface="GHEA Grapalat"/>
                <a:cs typeface="GHEA Grapalat"/>
              </a:rPr>
              <a:t>Քաղ</a:t>
            </a:r>
            <a:r>
              <a:rPr lang="en-US" sz="1200" dirty="0">
                <a:latin typeface="GHEA Grapalat"/>
                <a:cs typeface="GHEA Grapalat"/>
              </a:rPr>
              <a:t>. </a:t>
            </a:r>
            <a:r>
              <a:rPr lang="en-US" sz="1200" dirty="0" err="1">
                <a:latin typeface="GHEA Grapalat"/>
                <a:cs typeface="GHEA Grapalat"/>
              </a:rPr>
              <a:t>Երևան</a:t>
            </a:r>
            <a:endParaRPr lang="en-GB" sz="1200" dirty="0">
              <a:latin typeface="GHEA Grapalat"/>
              <a:cs typeface="GHEA Grapalat"/>
            </a:endParaRPr>
          </a:p>
          <a:p>
            <a:pPr algn="ctr"/>
            <a:r>
              <a:rPr lang="en-US" sz="1200">
                <a:latin typeface="GHEA Grapalat"/>
                <a:cs typeface="GHEA Grapalat"/>
              </a:rPr>
              <a:t>-</a:t>
            </a:r>
            <a:r>
              <a:rPr lang="en-US" sz="1200" smtClean="0">
                <a:latin typeface="GHEA Grapalat"/>
                <a:cs typeface="GHEA Grapalat"/>
              </a:rPr>
              <a:t> </a:t>
            </a:r>
            <a:r>
              <a:rPr lang="en-US" sz="1200" dirty="0" err="1">
                <a:latin typeface="GHEA Grapalat"/>
                <a:cs typeface="GHEA Grapalat"/>
              </a:rPr>
              <a:t>հոկտեմբերի</a:t>
            </a:r>
            <a:r>
              <a:rPr lang="en-US" sz="1200" dirty="0">
                <a:latin typeface="GHEA Grapalat"/>
                <a:cs typeface="GHEA Grapalat"/>
              </a:rPr>
              <a:t>, 2013 </a:t>
            </a:r>
            <a:r>
              <a:rPr lang="en-US" sz="1200" dirty="0" err="1">
                <a:latin typeface="GHEA Grapalat"/>
                <a:cs typeface="GHEA Grapalat"/>
              </a:rPr>
              <a:t>թ</a:t>
            </a:r>
            <a:r>
              <a:rPr lang="en-US" sz="1200" dirty="0">
                <a:latin typeface="GHEA Grapalat"/>
                <a:cs typeface="GHEA Grapalat"/>
              </a:rPr>
              <a:t>.</a:t>
            </a:r>
            <a:endParaRPr lang="en-GB" sz="1200" dirty="0">
              <a:latin typeface="GHEA Grapalat"/>
              <a:cs typeface="GHEA Grapalat"/>
            </a:endParaRPr>
          </a:p>
        </p:txBody>
      </p:sp>
    </p:spTree>
    <p:extLst>
      <p:ext uri="{BB962C8B-B14F-4D97-AF65-F5344CB8AC3E}">
        <p14:creationId xmlns:p14="http://schemas.microsoft.com/office/powerpoint/2010/main" val="294130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566056" y="-29480"/>
            <a:ext cx="6773295" cy="861774"/>
          </a:xfrm>
        </p:spPr>
        <p:txBody>
          <a:bodyPr/>
          <a:lstStyle/>
          <a:p>
            <a:r>
              <a:rPr lang="hy-AM" sz="1800" dirty="0" smtClean="0"/>
              <a:t>Տեղական ավիափոխադրողները պետք է համապատասխանեն անվտանգության միջազգային բարձր չափանիշներին և կարողանան հուսալի չվացուցակ առաջարկել </a:t>
            </a:r>
            <a:endParaRPr lang="hy-AM" sz="1800" dirty="0"/>
          </a:p>
        </p:txBody>
      </p:sp>
      <p:sp>
        <p:nvSpPr>
          <p:cNvPr id="16" name="Rectangle 6"/>
          <p:cNvSpPr txBox="1"/>
          <p:nvPr>
            <p:custDataLst>
              <p:tags r:id="rId1"/>
            </p:custDataLst>
          </p:nvPr>
        </p:nvSpPr>
        <p:spPr bwMode="ltGray">
          <a:xfrm>
            <a:off x="5263719" y="1266961"/>
            <a:ext cx="3745898" cy="297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</a:pPr>
            <a:r>
              <a:rPr lang="hy-AM" sz="1100" b="1" dirty="0" smtClean="0">
                <a:latin typeface="Sylfaen" pitchFamily="18" charset="0"/>
              </a:rPr>
              <a:t>5</a:t>
            </a:r>
            <a:r>
              <a:rPr lang="hy-AM" sz="1100" b="1" dirty="0" smtClean="0"/>
              <a:t> հիմնական գործառույթներ</a:t>
            </a:r>
            <a:r>
              <a:rPr lang="hy-AM" sz="1100" b="1" dirty="0" smtClean="0">
                <a:solidFill>
                  <a:srgbClr val="FF0000"/>
                </a:solidFill>
              </a:rPr>
              <a:t> </a:t>
            </a:r>
          </a:p>
          <a:p>
            <a:pPr lvl="2">
              <a:spcBef>
                <a:spcPts val="300"/>
              </a:spcBef>
            </a:pPr>
            <a:r>
              <a:rPr lang="hy-AM" sz="1100" dirty="0" smtClean="0"/>
              <a:t>Եկամուտների/շահույթի կառավարում </a:t>
            </a:r>
          </a:p>
          <a:p>
            <a:pPr lvl="2">
              <a:spcBef>
                <a:spcPts val="300"/>
              </a:spcBef>
            </a:pPr>
            <a:r>
              <a:rPr lang="hy-AM" sz="1100" dirty="0" smtClean="0"/>
              <a:t>Ցանցի կառավարում/պլանավորում </a:t>
            </a:r>
          </a:p>
          <a:p>
            <a:pPr lvl="2">
              <a:spcBef>
                <a:spcPts val="300"/>
              </a:spcBef>
            </a:pPr>
            <a:r>
              <a:rPr lang="hy-AM" sz="1100" dirty="0" smtClean="0"/>
              <a:t>ՏՏ</a:t>
            </a:r>
          </a:p>
          <a:p>
            <a:pPr lvl="2">
              <a:spcBef>
                <a:spcPts val="300"/>
              </a:spcBef>
            </a:pPr>
            <a:r>
              <a:rPr lang="hy-AM" sz="1100" dirty="0" smtClean="0"/>
              <a:t>Հաճախորդների սպասարկում </a:t>
            </a:r>
          </a:p>
          <a:p>
            <a:pPr lvl="2">
              <a:spcBef>
                <a:spcPts val="300"/>
              </a:spcBef>
            </a:pPr>
            <a:r>
              <a:rPr lang="hy-AM" sz="1100" dirty="0" smtClean="0"/>
              <a:t>Գործառնություններ և անվտանգություն </a:t>
            </a:r>
          </a:p>
          <a:p>
            <a:pPr lvl="1">
              <a:spcBef>
                <a:spcPts val="300"/>
              </a:spcBef>
            </a:pPr>
            <a:r>
              <a:rPr lang="hy-AM" sz="1100" dirty="0" smtClean="0"/>
              <a:t>Անվտանգության տեսանկյունից առավել կարևոր գործառույթների (վերապատրաստում, պահպանում, գործառնությունների իրականացում) համար պատասխանատու անձնակազմ (համապատասխան վկայականով/վերապատրաստում անցած)</a:t>
            </a:r>
          </a:p>
          <a:p>
            <a:pPr lvl="1">
              <a:spcBef>
                <a:spcPts val="300"/>
              </a:spcBef>
            </a:pPr>
            <a:r>
              <a:rPr lang="hy-AM" sz="1100" dirty="0" smtClean="0">
                <a:latin typeface="Times New Roman" pitchFamily="18" charset="0"/>
                <a:ea typeface="Arial Unicode MS"/>
                <a:cs typeface="Times New Roman" pitchFamily="18" charset="0"/>
              </a:rPr>
              <a:t>Կայացած ավիաընկերություններում աշխատանքային փորձով մասնագետներից կազմված </a:t>
            </a:r>
            <a:r>
              <a:rPr lang="hy-AM" sz="1100" b="1" dirty="0" smtClean="0"/>
              <a:t>հիմնական անձնակազմ </a:t>
            </a:r>
            <a:r>
              <a:rPr lang="hy-AM" sz="1100" dirty="0" smtClean="0"/>
              <a:t>(ինքնակենսագրություն</a:t>
            </a:r>
            <a:r>
              <a:rPr lang="hy-AM" sz="1100" dirty="0" smtClean="0">
                <a:solidFill>
                  <a:srgbClr val="FF0000"/>
                </a:solidFill>
              </a:rPr>
              <a:t> </a:t>
            </a:r>
            <a:r>
              <a:rPr lang="hy-AM" sz="1100" dirty="0" smtClean="0"/>
              <a:t>աշխատանքային փորձի, կրթության և վերապատրաստումների մասին տեղեկատվությամբ)</a:t>
            </a:r>
            <a:endParaRPr lang="hy-AM" sz="1100" dirty="0"/>
          </a:p>
        </p:txBody>
      </p:sp>
      <p:sp>
        <p:nvSpPr>
          <p:cNvPr id="17" name="Rectangle 6"/>
          <p:cNvSpPr txBox="1">
            <a:spLocks/>
          </p:cNvSpPr>
          <p:nvPr>
            <p:custDataLst>
              <p:tags r:id="rId2"/>
            </p:custDataLst>
          </p:nvPr>
        </p:nvSpPr>
        <p:spPr bwMode="ltGray">
          <a:xfrm>
            <a:off x="5263719" y="998145"/>
            <a:ext cx="365983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sz="1800"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600" smtClean="0"/>
              <a:t>… և պրոֆեսիոնալ գործունեություն</a:t>
            </a:r>
            <a:endParaRPr lang="hy-AM" sz="1600"/>
          </a:p>
        </p:txBody>
      </p:sp>
      <p:sp>
        <p:nvSpPr>
          <p:cNvPr id="14" name="Rectangle 6"/>
          <p:cNvSpPr txBox="1"/>
          <p:nvPr/>
        </p:nvSpPr>
        <p:spPr bwMode="ltGray">
          <a:xfrm>
            <a:off x="174944" y="23501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3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18" name="McK 4. Footnote"/>
          <p:cNvSpPr txBox="1">
            <a:spLocks noChangeArrowheads="1"/>
          </p:cNvSpPr>
          <p:nvPr/>
        </p:nvSpPr>
        <p:spPr bwMode="ltGray">
          <a:xfrm>
            <a:off x="149064" y="6368138"/>
            <a:ext cx="87941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sz="900" smtClean="0">
                <a:latin typeface="Sylfaen" pitchFamily="18" charset="0"/>
              </a:rPr>
              <a:t>1 Թռիչքային պիտանիության վերաբերյալ ԵՄ օրենսդրությունը և Օդային օպերատորի վկայականը պաշտոնապես կիրառվում են ՔԱԳՎ հետ ԵՄ թվինինգային ծրագրի շրջանակներում: 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5109978" y="998144"/>
            <a:ext cx="0" cy="521977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/>
          <p:cNvSpPr txBox="1">
            <a:spLocks/>
          </p:cNvSpPr>
          <p:nvPr>
            <p:custDataLst>
              <p:tags r:id="rId3"/>
            </p:custDataLst>
          </p:nvPr>
        </p:nvSpPr>
        <p:spPr bwMode="ltGray">
          <a:xfrm>
            <a:off x="-238837" y="3012227"/>
            <a:ext cx="141254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71463">
              <a:spcBef>
                <a:spcPct val="80000"/>
              </a:spcBef>
            </a:pPr>
            <a:r>
              <a:rPr lang="hy-AM" sz="1200" smtClean="0">
                <a:solidFill>
                  <a:schemeClr val="accent2"/>
                </a:solidFill>
              </a:rPr>
              <a:t>Անվտանգ և պրոֆեսիոնալ գործունեության չափանիշներ </a:t>
            </a:r>
            <a:endParaRPr lang="hy-AM" sz="120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1140772" y="998144"/>
            <a:ext cx="0" cy="5219776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6"/>
          <p:cNvSpPr txBox="1">
            <a:spLocks/>
          </p:cNvSpPr>
          <p:nvPr>
            <p:custDataLst>
              <p:tags r:id="rId5"/>
            </p:custDataLst>
          </p:nvPr>
        </p:nvSpPr>
        <p:spPr bwMode="ltGray">
          <a:xfrm>
            <a:off x="1269629" y="998144"/>
            <a:ext cx="414975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sz="1800"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600" smtClean="0"/>
              <a:t>Անվտանգ…</a:t>
            </a:r>
            <a:endParaRPr lang="hy-AM" sz="1600"/>
          </a:p>
        </p:txBody>
      </p:sp>
      <p:sp>
        <p:nvSpPr>
          <p:cNvPr id="21" name="Rectangle 6"/>
          <p:cNvSpPr txBox="1"/>
          <p:nvPr>
            <p:custDataLst>
              <p:tags r:id="rId6"/>
            </p:custDataLst>
          </p:nvPr>
        </p:nvSpPr>
        <p:spPr bwMode="ltGray">
          <a:xfrm>
            <a:off x="1269629" y="1266961"/>
            <a:ext cx="3773151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40000"/>
              </a:spcBef>
            </a:pPr>
            <a:r>
              <a:rPr lang="hy-AM" sz="1100" dirty="0" smtClean="0"/>
              <a:t>Ապահով գործունեությունը հավաստող </a:t>
            </a:r>
            <a:r>
              <a:rPr lang="hy-AM" sz="1100" b="1" dirty="0" smtClean="0"/>
              <a:t>Օդային օպերատորի վավեր վկայական</a:t>
            </a:r>
          </a:p>
          <a:p>
            <a:pPr lvl="2">
              <a:spcBef>
                <a:spcPct val="20000"/>
              </a:spcBef>
            </a:pPr>
            <a:r>
              <a:rPr lang="hy-AM" sz="1100" dirty="0" smtClean="0"/>
              <a:t>Թռիչքի համար պիտանի շարժակազմ</a:t>
            </a:r>
          </a:p>
          <a:p>
            <a:pPr lvl="2">
              <a:spcBef>
                <a:spcPct val="20000"/>
              </a:spcBef>
            </a:pPr>
            <a:r>
              <a:rPr lang="hy-AM" sz="1100" dirty="0" smtClean="0"/>
              <a:t>Բավարար քանակով փորձառու անձնակազմ </a:t>
            </a:r>
          </a:p>
          <a:p>
            <a:pPr lvl="2">
              <a:spcBef>
                <a:spcPct val="20000"/>
              </a:spcBef>
            </a:pPr>
            <a:r>
              <a:rPr lang="hy-AM" sz="1100" dirty="0" smtClean="0"/>
              <a:t>Անձնակազմի ուսուցման համար ընդունելի համակարգ </a:t>
            </a:r>
          </a:p>
          <a:p>
            <a:pPr lvl="2">
              <a:spcBef>
                <a:spcPct val="20000"/>
              </a:spcBef>
            </a:pPr>
            <a:r>
              <a:rPr lang="hy-AM" sz="1100" dirty="0" smtClean="0"/>
              <a:t>Բոլոր կանոնակարգերի պահպանումն ապահովող որակի համակարգ</a:t>
            </a:r>
            <a:r>
              <a:rPr lang="en-US" sz="1100" dirty="0" smtClean="0"/>
              <a:t> </a:t>
            </a:r>
            <a:endParaRPr lang="hy-AM" sz="1100" dirty="0" smtClean="0"/>
          </a:p>
          <a:p>
            <a:pPr lvl="2">
              <a:spcBef>
                <a:spcPct val="20000"/>
              </a:spcBef>
            </a:pPr>
            <a:r>
              <a:rPr lang="hy-AM" sz="1100" dirty="0" smtClean="0"/>
              <a:t>Յուրաքանչյուր ուղևորի համար բավարար ապահովագրություն (մահ, վնասվածք)</a:t>
            </a:r>
            <a:endParaRPr lang="hy-AM" sz="1100" dirty="0"/>
          </a:p>
        </p:txBody>
      </p:sp>
      <p:grpSp>
        <p:nvGrpSpPr>
          <p:cNvPr id="22" name="Group 21"/>
          <p:cNvGrpSpPr/>
          <p:nvPr/>
        </p:nvGrpSpPr>
        <p:grpSpPr>
          <a:xfrm rot="5400000">
            <a:off x="7080709" y="4067166"/>
            <a:ext cx="377737" cy="942388"/>
            <a:chOff x="5361031" y="3297892"/>
            <a:chExt cx="526001" cy="942388"/>
          </a:xfrm>
        </p:grpSpPr>
        <p:sp>
          <p:nvSpPr>
            <p:cNvPr id="23" name="Chevron 22"/>
            <p:cNvSpPr/>
            <p:nvPr/>
          </p:nvSpPr>
          <p:spPr>
            <a:xfrm>
              <a:off x="5361031" y="3400626"/>
              <a:ext cx="296527" cy="736920"/>
            </a:xfrm>
            <a:prstGeom prst="chevron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5540310" y="3297892"/>
              <a:ext cx="346722" cy="942388"/>
            </a:xfrm>
            <a:prstGeom prst="chevron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rot="5400000">
            <a:off x="2624059" y="4110299"/>
            <a:ext cx="377740" cy="942388"/>
            <a:chOff x="5361031" y="3297892"/>
            <a:chExt cx="526001" cy="942388"/>
          </a:xfrm>
        </p:grpSpPr>
        <p:sp>
          <p:nvSpPr>
            <p:cNvPr id="26" name="Chevron 25"/>
            <p:cNvSpPr/>
            <p:nvPr/>
          </p:nvSpPr>
          <p:spPr>
            <a:xfrm>
              <a:off x="5361031" y="3400626"/>
              <a:ext cx="296527" cy="736920"/>
            </a:xfrm>
            <a:prstGeom prst="chevron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5540310" y="3297892"/>
              <a:ext cx="346722" cy="942388"/>
            </a:xfrm>
            <a:prstGeom prst="chevron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8" name="Rectangle 6"/>
          <p:cNvSpPr txBox="1">
            <a:spLocks/>
          </p:cNvSpPr>
          <p:nvPr>
            <p:custDataLst>
              <p:tags r:id="rId7"/>
            </p:custDataLst>
          </p:nvPr>
        </p:nvSpPr>
        <p:spPr bwMode="ltGray">
          <a:xfrm>
            <a:off x="5263720" y="5098641"/>
            <a:ext cx="3782644" cy="10156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sz="1000" b="1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200" dirty="0" smtClean="0"/>
              <a:t>Օդանավերի քանակից անկախ՝ բոլոր գործառույթների իրականացման համար կպահանջվի նվազագույնը </a:t>
            </a:r>
            <a:r>
              <a:rPr lang="hy-AM" sz="1200" dirty="0" smtClean="0">
                <a:solidFill>
                  <a:schemeClr val="accent2"/>
                </a:solidFill>
                <a:latin typeface="Sylfaen" pitchFamily="18" charset="0"/>
              </a:rPr>
              <a:t>~60 </a:t>
            </a:r>
            <a:r>
              <a:rPr lang="hy-AM" sz="1200" dirty="0" smtClean="0">
                <a:solidFill>
                  <a:schemeClr val="accent2"/>
                </a:solidFill>
              </a:rPr>
              <a:t>աշխատակից</a:t>
            </a:r>
            <a:endParaRPr lang="hy-AM" sz="1200" dirty="0" smtClean="0"/>
          </a:p>
          <a:p>
            <a:pPr lvl="1">
              <a:spcBef>
                <a:spcPct val="50000"/>
              </a:spcBef>
            </a:pPr>
            <a:r>
              <a:rPr lang="hy-AM" sz="1200" dirty="0" smtClean="0">
                <a:solidFill>
                  <a:schemeClr val="accent2"/>
                </a:solidFill>
              </a:rPr>
              <a:t>Յուրաքանչյուր օդանավի համար կպահանջվի նաև ~8 օդաչու և ~8  ուղեկցորդ</a:t>
            </a:r>
            <a:endParaRPr lang="hy-AM" sz="1200" dirty="0">
              <a:solidFill>
                <a:schemeClr val="accent2"/>
              </a:solidFill>
            </a:endParaRPr>
          </a:p>
        </p:txBody>
      </p:sp>
      <p:sp>
        <p:nvSpPr>
          <p:cNvPr id="29" name="Rectangle 6"/>
          <p:cNvSpPr txBox="1"/>
          <p:nvPr>
            <p:custDataLst>
              <p:tags r:id="rId8"/>
            </p:custDataLst>
          </p:nvPr>
        </p:nvSpPr>
        <p:spPr bwMode="ltGray">
          <a:xfrm>
            <a:off x="1269629" y="4960140"/>
            <a:ext cx="384034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40000"/>
              </a:spcBef>
            </a:pPr>
            <a:r>
              <a:rPr lang="hy-AM" smtClean="0">
                <a:solidFill>
                  <a:schemeClr val="accent2"/>
                </a:solidFill>
              </a:rPr>
              <a:t>Օդային օպերատորի վկայականը տրվում է տեխնիկական կարգավորողի կողմից </a:t>
            </a:r>
            <a:r>
              <a:rPr lang="hy-AM" sz="1400" baseline="30000" smtClean="0">
                <a:solidFill>
                  <a:schemeClr val="accent2"/>
                </a:solidFill>
                <a:latin typeface="Sylfaen" pitchFamily="18" charset="0"/>
              </a:rPr>
              <a:t>1</a:t>
            </a:r>
            <a:r>
              <a:rPr lang="hy-AM" sz="1400" smtClean="0">
                <a:solidFill>
                  <a:schemeClr val="accent2"/>
                </a:solidFill>
                <a:latin typeface="Sylfaen" pitchFamily="18" charset="0"/>
              </a:rPr>
              <a:t> </a:t>
            </a:r>
            <a:endParaRPr lang="hy-AM" sz="1400">
              <a:solidFill>
                <a:schemeClr val="accent2"/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93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Object 11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6934417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96" name="think-cell Slide" r:id="rId6" imgW="360" imgH="360" progId="TCLayout.ActiveDocument.1">
                  <p:embed/>
                </p:oleObj>
              </mc:Choice>
              <mc:Fallback>
                <p:oleObj name="think-cell Slide" r:id="rId6" imgW="360" imgH="360" progId="TCLayout.ActiveDocument.1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ltGray">
          <a:xfrm>
            <a:off x="566056" y="278296"/>
            <a:ext cx="6816838" cy="553998"/>
          </a:xfrm>
        </p:spPr>
        <p:txBody>
          <a:bodyPr/>
          <a:lstStyle/>
          <a:p>
            <a:r>
              <a:rPr lang="hy-AM" sz="1800" dirty="0" smtClean="0"/>
              <a:t>Պրոֆեսիոնալ գործունեություն ապահովելու նպատակով անհրաժեշտ վարչակազմակերպական կառուցվածքի օրինակ </a:t>
            </a:r>
            <a:endParaRPr lang="hy-AM" sz="1800" dirty="0"/>
          </a:p>
        </p:txBody>
      </p:sp>
      <p:sp>
        <p:nvSpPr>
          <p:cNvPr id="84" name="Rectangle 6"/>
          <p:cNvSpPr txBox="1"/>
          <p:nvPr>
            <p:custDataLst>
              <p:tags r:id="rId4"/>
            </p:custDataLst>
          </p:nvPr>
        </p:nvSpPr>
        <p:spPr bwMode="ltGray">
          <a:xfrm>
            <a:off x="174944" y="23501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3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9" name="Rectangle 9"/>
          <p:cNvSpPr txBox="1">
            <a:spLocks/>
          </p:cNvSpPr>
          <p:nvPr/>
        </p:nvSpPr>
        <p:spPr bwMode="ltGray">
          <a:xfrm>
            <a:off x="3807738" y="1372024"/>
            <a:ext cx="1528524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200" smtClean="0"/>
              <a:t>Գլխավոր տնօրեն</a:t>
            </a:r>
            <a:endParaRPr lang="hy-AM" sz="1200"/>
          </a:p>
        </p:txBody>
      </p:sp>
      <p:sp>
        <p:nvSpPr>
          <p:cNvPr id="11" name="Rectangle 9"/>
          <p:cNvSpPr txBox="1"/>
          <p:nvPr/>
        </p:nvSpPr>
        <p:spPr bwMode="ltGray">
          <a:xfrm>
            <a:off x="5429619" y="1888058"/>
            <a:ext cx="1482594" cy="3881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200" smtClean="0"/>
              <a:t>Որակ</a:t>
            </a:r>
            <a:endParaRPr lang="hy-AM" sz="1200"/>
          </a:p>
        </p:txBody>
      </p:sp>
      <p:sp>
        <p:nvSpPr>
          <p:cNvPr id="12" name="Rectangle 9"/>
          <p:cNvSpPr txBox="1"/>
          <p:nvPr/>
        </p:nvSpPr>
        <p:spPr bwMode="ltGray">
          <a:xfrm>
            <a:off x="2231786" y="1888058"/>
            <a:ext cx="1482594" cy="3881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200" smtClean="0"/>
              <a:t>Ներկայացուցիչ</a:t>
            </a:r>
            <a:endParaRPr lang="hy-AM" sz="1200"/>
          </a:p>
        </p:txBody>
      </p:sp>
      <p:sp>
        <p:nvSpPr>
          <p:cNvPr id="13" name="Rectangle 9"/>
          <p:cNvSpPr txBox="1"/>
          <p:nvPr/>
        </p:nvSpPr>
        <p:spPr bwMode="ltGray">
          <a:xfrm>
            <a:off x="5429619" y="2374947"/>
            <a:ext cx="1482594" cy="3881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200" smtClean="0"/>
              <a:t>Ապահովություն և անվտանգություն</a:t>
            </a:r>
            <a:endParaRPr lang="hy-AM" sz="1200"/>
          </a:p>
        </p:txBody>
      </p:sp>
      <p:sp>
        <p:nvSpPr>
          <p:cNvPr id="14" name="Rectangle 9"/>
          <p:cNvSpPr txBox="1"/>
          <p:nvPr/>
        </p:nvSpPr>
        <p:spPr bwMode="ltGray">
          <a:xfrm>
            <a:off x="2231786" y="2374947"/>
            <a:ext cx="1482594" cy="38815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200" smtClean="0"/>
              <a:t>Ներքին աուդիտ</a:t>
            </a:r>
            <a:endParaRPr lang="hy-AM" sz="1200"/>
          </a:p>
        </p:txBody>
      </p:sp>
      <p:sp>
        <p:nvSpPr>
          <p:cNvPr id="19" name="Rectangle 9"/>
          <p:cNvSpPr txBox="1"/>
          <p:nvPr/>
        </p:nvSpPr>
        <p:spPr bwMode="ltGray">
          <a:xfrm>
            <a:off x="7268941" y="3053745"/>
            <a:ext cx="1591882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algn="ctr" defTabSz="913526" eaLnBrk="1" hangingPunct="1">
              <a:buClr>
                <a:schemeClr val="tx2"/>
              </a:buClr>
              <a:defRPr sz="1200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smtClean="0"/>
              <a:t>Մարդկային ռեսուրսների գծով տնօրեն </a:t>
            </a:r>
            <a:endParaRPr lang="hy-AM" sz="1100"/>
          </a:p>
        </p:txBody>
      </p:sp>
      <p:sp>
        <p:nvSpPr>
          <p:cNvPr id="20" name="Rectangle 9"/>
          <p:cNvSpPr txBox="1">
            <a:spLocks/>
          </p:cNvSpPr>
          <p:nvPr/>
        </p:nvSpPr>
        <p:spPr bwMode="ltGray">
          <a:xfrm>
            <a:off x="551352" y="3597347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dirty="0" smtClean="0">
                <a:latin typeface="Times New Roman" pitchFamily="18" charset="0"/>
                <a:cs typeface="Times New Roman" pitchFamily="18" charset="0"/>
              </a:rPr>
              <a:t>Չվերթների իրականացում/անվտանգություն</a:t>
            </a:r>
            <a:endParaRPr lang="hy-AM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9"/>
          <p:cNvSpPr txBox="1">
            <a:spLocks/>
          </p:cNvSpPr>
          <p:nvPr/>
        </p:nvSpPr>
        <p:spPr bwMode="ltGray">
          <a:xfrm>
            <a:off x="551352" y="4151754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Տեխնիկական սպասարկում/պահպանում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9"/>
          <p:cNvSpPr txBox="1">
            <a:spLocks/>
          </p:cNvSpPr>
          <p:nvPr/>
        </p:nvSpPr>
        <p:spPr bwMode="ltGray">
          <a:xfrm>
            <a:off x="551352" y="4666891"/>
            <a:ext cx="1323709" cy="53483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Գործառնությունների հսկողություն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9"/>
          <p:cNvSpPr txBox="1">
            <a:spLocks/>
          </p:cNvSpPr>
          <p:nvPr/>
        </p:nvSpPr>
        <p:spPr bwMode="ltGray">
          <a:xfrm>
            <a:off x="551352" y="5260567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Օդանավակայանի գործառնություններ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9"/>
          <p:cNvSpPr txBox="1">
            <a:spLocks/>
          </p:cNvSpPr>
          <p:nvPr/>
        </p:nvSpPr>
        <p:spPr bwMode="ltGray">
          <a:xfrm>
            <a:off x="2297792" y="3597347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Մարքեթինգ</a:t>
            </a:r>
            <a:endParaRPr lang="hy-AM" sz="1000"/>
          </a:p>
        </p:txBody>
      </p:sp>
      <p:sp>
        <p:nvSpPr>
          <p:cNvPr id="25" name="Rectangle 9"/>
          <p:cNvSpPr txBox="1">
            <a:spLocks/>
          </p:cNvSpPr>
          <p:nvPr/>
        </p:nvSpPr>
        <p:spPr bwMode="ltGray">
          <a:xfrm>
            <a:off x="2297792" y="4151754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Վաճառք</a:t>
            </a:r>
            <a:endParaRPr lang="hy-AM" sz="1000"/>
          </a:p>
        </p:txBody>
      </p:sp>
      <p:sp>
        <p:nvSpPr>
          <p:cNvPr id="26" name="Rectangle 9"/>
          <p:cNvSpPr txBox="1">
            <a:spLocks/>
          </p:cNvSpPr>
          <p:nvPr/>
        </p:nvSpPr>
        <p:spPr bwMode="ltGray">
          <a:xfrm>
            <a:off x="2297792" y="4706160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Տեղաբաշխում</a:t>
            </a:r>
            <a:endParaRPr lang="hy-AM" sz="1000"/>
          </a:p>
        </p:txBody>
      </p:sp>
      <p:sp>
        <p:nvSpPr>
          <p:cNvPr id="27" name="Rectangle 9"/>
          <p:cNvSpPr txBox="1">
            <a:spLocks/>
          </p:cNvSpPr>
          <p:nvPr/>
        </p:nvSpPr>
        <p:spPr bwMode="ltGray">
          <a:xfrm>
            <a:off x="4033241" y="3597347"/>
            <a:ext cx="1334702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18288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Ցանցի կառավարում/պլանավորում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9"/>
          <p:cNvSpPr txBox="1">
            <a:spLocks/>
          </p:cNvSpPr>
          <p:nvPr/>
        </p:nvSpPr>
        <p:spPr bwMode="ltGray">
          <a:xfrm>
            <a:off x="4033241" y="4151754"/>
            <a:ext cx="1334702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Եկամտի/շահույթի կառավարում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9"/>
          <p:cNvSpPr txBox="1">
            <a:spLocks/>
          </p:cNvSpPr>
          <p:nvPr/>
        </p:nvSpPr>
        <p:spPr bwMode="ltGray">
          <a:xfrm>
            <a:off x="4033241" y="4706160"/>
            <a:ext cx="1334702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Բիզնեսի զարգացում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9"/>
          <p:cNvSpPr txBox="1">
            <a:spLocks/>
          </p:cNvSpPr>
          <p:nvPr/>
        </p:nvSpPr>
        <p:spPr bwMode="ltGray">
          <a:xfrm>
            <a:off x="5790673" y="3597347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dirty="0" smtClean="0">
                <a:latin typeface="Times New Roman" pitchFamily="18" charset="0"/>
                <a:cs typeface="Times New Roman" pitchFamily="18" charset="0"/>
              </a:rPr>
              <a:t>Ֆինանսական հաշվառում</a:t>
            </a:r>
            <a:endParaRPr lang="hy-AM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9"/>
          <p:cNvSpPr txBox="1">
            <a:spLocks/>
          </p:cNvSpPr>
          <p:nvPr/>
        </p:nvSpPr>
        <p:spPr bwMode="ltGray">
          <a:xfrm>
            <a:off x="5790673" y="4151754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Ֆինանսական հսկողություն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9"/>
          <p:cNvSpPr txBox="1">
            <a:spLocks/>
          </p:cNvSpPr>
          <p:nvPr/>
        </p:nvSpPr>
        <p:spPr bwMode="ltGray">
          <a:xfrm>
            <a:off x="5790673" y="4706160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Հաշվետվություններ ղեկավարությանը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9"/>
          <p:cNvSpPr txBox="1">
            <a:spLocks/>
          </p:cNvSpPr>
          <p:nvPr/>
        </p:nvSpPr>
        <p:spPr bwMode="ltGray">
          <a:xfrm>
            <a:off x="5790673" y="5260567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Իրավաբանական հարցեր/ պայմանագրեր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9"/>
          <p:cNvSpPr txBox="1">
            <a:spLocks/>
          </p:cNvSpPr>
          <p:nvPr/>
        </p:nvSpPr>
        <p:spPr bwMode="ltGray">
          <a:xfrm>
            <a:off x="533726" y="5814971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/>
              <a:t>ՏՏ</a:t>
            </a:r>
            <a:endParaRPr lang="hy-AM" sz="1000"/>
          </a:p>
        </p:txBody>
      </p:sp>
      <p:cxnSp>
        <p:nvCxnSpPr>
          <p:cNvPr id="38" name="Elbow Connector 37"/>
          <p:cNvCxnSpPr>
            <a:stCxn id="9" idx="2"/>
            <a:endCxn id="12" idx="3"/>
          </p:cNvCxnSpPr>
          <p:nvPr/>
        </p:nvCxnSpPr>
        <p:spPr bwMode="ltGray">
          <a:xfrm rot="5400000">
            <a:off x="4012132" y="1522266"/>
            <a:ext cx="262116" cy="857620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9" idx="2"/>
            <a:endCxn id="11" idx="1"/>
          </p:cNvCxnSpPr>
          <p:nvPr/>
        </p:nvCxnSpPr>
        <p:spPr bwMode="ltGray">
          <a:xfrm rot="16200000" flipH="1">
            <a:off x="4869751" y="1522266"/>
            <a:ext cx="262116" cy="857619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 bwMode="ltGray">
          <a:xfrm flipV="1">
            <a:off x="4571999" y="2748012"/>
            <a:ext cx="0" cy="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hy-AM" sz="1200" smtClean="0">
              <a:solidFill>
                <a:schemeClr val="tx1"/>
              </a:solidFill>
            </a:endParaRPr>
          </a:p>
        </p:txBody>
      </p:sp>
      <p:cxnSp>
        <p:nvCxnSpPr>
          <p:cNvPr id="43" name="Elbow Connector 42"/>
          <p:cNvCxnSpPr>
            <a:stCxn id="41" idx="0"/>
            <a:endCxn id="15" idx="0"/>
          </p:cNvCxnSpPr>
          <p:nvPr/>
        </p:nvCxnSpPr>
        <p:spPr bwMode="ltGray">
          <a:xfrm rot="5400000">
            <a:off x="2672694" y="1154438"/>
            <a:ext cx="305733" cy="3492881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41" idx="0"/>
            <a:endCxn id="16" idx="0"/>
          </p:cNvCxnSpPr>
          <p:nvPr/>
        </p:nvCxnSpPr>
        <p:spPr bwMode="ltGray">
          <a:xfrm rot="5400000">
            <a:off x="3545914" y="2027658"/>
            <a:ext cx="305733" cy="1746441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41" idx="0"/>
            <a:endCxn id="17" idx="0"/>
          </p:cNvCxnSpPr>
          <p:nvPr/>
        </p:nvCxnSpPr>
        <p:spPr bwMode="ltGray">
          <a:xfrm rot="16200000" flipH="1">
            <a:off x="4419135" y="2900877"/>
            <a:ext cx="305733" cy="2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41" idx="0"/>
            <a:endCxn id="18" idx="0"/>
          </p:cNvCxnSpPr>
          <p:nvPr/>
        </p:nvCxnSpPr>
        <p:spPr bwMode="ltGray">
          <a:xfrm rot="16200000" flipH="1">
            <a:off x="5292355" y="2027657"/>
            <a:ext cx="305733" cy="1746442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1" idx="0"/>
            <a:endCxn id="19" idx="0"/>
          </p:cNvCxnSpPr>
          <p:nvPr/>
        </p:nvCxnSpPr>
        <p:spPr bwMode="ltGray">
          <a:xfrm rot="16200000" flipH="1">
            <a:off x="6165575" y="1154437"/>
            <a:ext cx="305733" cy="3492882"/>
          </a:xfrm>
          <a:prstGeom prst="bentConnector3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 txBox="1"/>
          <p:nvPr/>
        </p:nvSpPr>
        <p:spPr bwMode="ltGray">
          <a:xfrm>
            <a:off x="283178" y="3053745"/>
            <a:ext cx="1591882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algn="ctr" defTabSz="913526" eaLnBrk="1" hangingPunct="1">
              <a:buClr>
                <a:schemeClr val="tx2"/>
              </a:buClr>
              <a:defRPr sz="1200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smtClean="0"/>
              <a:t>Գործառնական</a:t>
            </a:r>
            <a:r>
              <a:rPr lang="hy-AM" smtClean="0"/>
              <a:t> </a:t>
            </a:r>
            <a:r>
              <a:rPr lang="hy-AM" sz="1100" smtClean="0"/>
              <a:t>տնօրեն</a:t>
            </a:r>
            <a:endParaRPr lang="hy-AM" sz="1100"/>
          </a:p>
        </p:txBody>
      </p:sp>
      <p:sp>
        <p:nvSpPr>
          <p:cNvPr id="57" name="Rectangle 56"/>
          <p:cNvSpPr/>
          <p:nvPr/>
        </p:nvSpPr>
        <p:spPr bwMode="ltGray">
          <a:xfrm flipV="1">
            <a:off x="283178" y="3345954"/>
            <a:ext cx="246015" cy="15578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200" smtClean="0">
              <a:solidFill>
                <a:schemeClr val="tx1"/>
              </a:solidFill>
            </a:endParaRPr>
          </a:p>
        </p:txBody>
      </p:sp>
      <p:cxnSp>
        <p:nvCxnSpPr>
          <p:cNvPr id="59" name="Elbow Connector 58"/>
          <p:cNvCxnSpPr>
            <a:stCxn id="57" idx="0"/>
            <a:endCxn id="20" idx="1"/>
          </p:cNvCxnSpPr>
          <p:nvPr/>
        </p:nvCxnSpPr>
        <p:spPr bwMode="ltGray">
          <a:xfrm rot="16200000" flipH="1">
            <a:off x="320076" y="3587849"/>
            <a:ext cx="317387" cy="14516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57" idx="0"/>
            <a:endCxn id="21" idx="1"/>
          </p:cNvCxnSpPr>
          <p:nvPr/>
        </p:nvCxnSpPr>
        <p:spPr bwMode="ltGray">
          <a:xfrm rot="16200000" flipH="1">
            <a:off x="42872" y="3865053"/>
            <a:ext cx="871794" cy="14516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57" idx="0"/>
            <a:endCxn id="22" idx="1"/>
          </p:cNvCxnSpPr>
          <p:nvPr/>
        </p:nvCxnSpPr>
        <p:spPr bwMode="ltGray">
          <a:xfrm rot="16200000" flipH="1">
            <a:off x="-237516" y="4145441"/>
            <a:ext cx="1432571" cy="14516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57" idx="0"/>
            <a:endCxn id="23" idx="1"/>
          </p:cNvCxnSpPr>
          <p:nvPr/>
        </p:nvCxnSpPr>
        <p:spPr bwMode="ltGray">
          <a:xfrm rot="16200000" flipH="1">
            <a:off x="-511534" y="4419459"/>
            <a:ext cx="1980607" cy="14516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9"/>
          <p:cNvSpPr txBox="1"/>
          <p:nvPr/>
        </p:nvSpPr>
        <p:spPr bwMode="ltGray">
          <a:xfrm>
            <a:off x="2029618" y="3053745"/>
            <a:ext cx="1591882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algn="ctr" defTabSz="913526" eaLnBrk="1" hangingPunct="1">
              <a:buClr>
                <a:schemeClr val="tx2"/>
              </a:buClr>
              <a:defRPr sz="1200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smtClean="0"/>
              <a:t>Կոմերցիոն տնօրեն</a:t>
            </a:r>
            <a:endParaRPr lang="hy-AM" sz="1100"/>
          </a:p>
        </p:txBody>
      </p:sp>
      <p:sp>
        <p:nvSpPr>
          <p:cNvPr id="68" name="Rectangle 67"/>
          <p:cNvSpPr/>
          <p:nvPr/>
        </p:nvSpPr>
        <p:spPr bwMode="ltGray">
          <a:xfrm flipV="1">
            <a:off x="2036197" y="3345954"/>
            <a:ext cx="246015" cy="15578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200" smtClean="0">
              <a:solidFill>
                <a:schemeClr val="tx1"/>
              </a:solidFill>
            </a:endParaRPr>
          </a:p>
        </p:txBody>
      </p:sp>
      <p:cxnSp>
        <p:nvCxnSpPr>
          <p:cNvPr id="69" name="Elbow Connector 68"/>
          <p:cNvCxnSpPr>
            <a:stCxn id="68" idx="0"/>
            <a:endCxn id="24" idx="1"/>
          </p:cNvCxnSpPr>
          <p:nvPr/>
        </p:nvCxnSpPr>
        <p:spPr bwMode="ltGray">
          <a:xfrm rot="16200000" flipH="1">
            <a:off x="2069805" y="3591138"/>
            <a:ext cx="317387" cy="138587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68" idx="0"/>
            <a:endCxn id="25" idx="1"/>
          </p:cNvCxnSpPr>
          <p:nvPr/>
        </p:nvCxnSpPr>
        <p:spPr bwMode="ltGray">
          <a:xfrm rot="16200000" flipH="1">
            <a:off x="1792601" y="3868342"/>
            <a:ext cx="871794" cy="138587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68" idx="0"/>
            <a:endCxn id="26" idx="1"/>
          </p:cNvCxnSpPr>
          <p:nvPr/>
        </p:nvCxnSpPr>
        <p:spPr bwMode="ltGray">
          <a:xfrm rot="16200000" flipH="1">
            <a:off x="1515398" y="4145545"/>
            <a:ext cx="1426200" cy="138587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9"/>
          <p:cNvSpPr txBox="1"/>
          <p:nvPr/>
        </p:nvSpPr>
        <p:spPr bwMode="ltGray">
          <a:xfrm>
            <a:off x="3776060" y="3053745"/>
            <a:ext cx="1591883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algn="ctr" defTabSz="913526" eaLnBrk="1" hangingPunct="1">
              <a:buClr>
                <a:schemeClr val="tx2"/>
              </a:buClr>
              <a:defRPr sz="1200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dirty="0" smtClean="0"/>
              <a:t>Ռազմավարության և պլանավորման գծով տնօրեն </a:t>
            </a:r>
            <a:endParaRPr lang="hy-AM" sz="1100" dirty="0"/>
          </a:p>
        </p:txBody>
      </p:sp>
      <p:sp>
        <p:nvSpPr>
          <p:cNvPr id="79" name="Rectangle 78"/>
          <p:cNvSpPr/>
          <p:nvPr/>
        </p:nvSpPr>
        <p:spPr bwMode="ltGray">
          <a:xfrm flipV="1">
            <a:off x="3773449" y="3345954"/>
            <a:ext cx="246015" cy="15578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200" smtClean="0">
              <a:solidFill>
                <a:schemeClr val="tx1"/>
              </a:solidFill>
            </a:endParaRPr>
          </a:p>
        </p:txBody>
      </p:sp>
      <p:cxnSp>
        <p:nvCxnSpPr>
          <p:cNvPr id="80" name="Elbow Connector 79"/>
          <p:cNvCxnSpPr>
            <a:stCxn id="79" idx="0"/>
            <a:endCxn id="27" idx="1"/>
          </p:cNvCxnSpPr>
          <p:nvPr/>
        </p:nvCxnSpPr>
        <p:spPr bwMode="ltGray">
          <a:xfrm rot="16200000" flipH="1">
            <a:off x="3806156" y="3592040"/>
            <a:ext cx="317387" cy="13678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/>
          <p:cNvCxnSpPr>
            <a:stCxn id="79" idx="0"/>
            <a:endCxn id="28" idx="1"/>
          </p:cNvCxnSpPr>
          <p:nvPr/>
        </p:nvCxnSpPr>
        <p:spPr bwMode="ltGray">
          <a:xfrm rot="16200000" flipH="1">
            <a:off x="3528952" y="3869244"/>
            <a:ext cx="871794" cy="13678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79" idx="0"/>
            <a:endCxn id="29" idx="1"/>
          </p:cNvCxnSpPr>
          <p:nvPr/>
        </p:nvCxnSpPr>
        <p:spPr bwMode="ltGray">
          <a:xfrm rot="16200000" flipH="1">
            <a:off x="3251749" y="4146447"/>
            <a:ext cx="1426200" cy="13678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9"/>
          <p:cNvSpPr txBox="1">
            <a:spLocks/>
          </p:cNvSpPr>
          <p:nvPr/>
        </p:nvSpPr>
        <p:spPr bwMode="ltGray">
          <a:xfrm>
            <a:off x="5522501" y="3053745"/>
            <a:ext cx="1591882" cy="447994"/>
          </a:xfrm>
          <a:prstGeom prst="rect">
            <a:avLst/>
          </a:prstGeom>
          <a:gradFill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24000">
                <a:schemeClr val="accent2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72009" tIns="36000" rIns="72009" bIns="72009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algn="ctr" defTabSz="913526" eaLnBrk="1" hangingPunct="1">
              <a:buClr>
                <a:schemeClr val="tx2"/>
              </a:buClr>
              <a:defRPr sz="1200"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dirty="0" smtClean="0"/>
              <a:t>Ֆինանսական տնօրեն</a:t>
            </a:r>
            <a:endParaRPr lang="hy-AM" sz="1100" dirty="0"/>
          </a:p>
        </p:txBody>
      </p:sp>
      <p:sp>
        <p:nvSpPr>
          <p:cNvPr id="86" name="Rectangle 85"/>
          <p:cNvSpPr/>
          <p:nvPr/>
        </p:nvSpPr>
        <p:spPr bwMode="ltGray">
          <a:xfrm flipV="1">
            <a:off x="5522501" y="3345954"/>
            <a:ext cx="246015" cy="15578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z="1200" smtClean="0">
              <a:solidFill>
                <a:schemeClr val="tx1"/>
              </a:solidFill>
            </a:endParaRPr>
          </a:p>
        </p:txBody>
      </p:sp>
      <p:cxnSp>
        <p:nvCxnSpPr>
          <p:cNvPr id="87" name="Elbow Connector 86"/>
          <p:cNvCxnSpPr>
            <a:stCxn id="86" idx="0"/>
            <a:endCxn id="30" idx="1"/>
          </p:cNvCxnSpPr>
          <p:nvPr/>
        </p:nvCxnSpPr>
        <p:spPr bwMode="ltGray">
          <a:xfrm rot="16200000" flipH="1">
            <a:off x="5559398" y="3587850"/>
            <a:ext cx="317387" cy="14516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86" idx="0"/>
            <a:endCxn id="31" idx="1"/>
          </p:cNvCxnSpPr>
          <p:nvPr/>
        </p:nvCxnSpPr>
        <p:spPr bwMode="ltGray">
          <a:xfrm rot="16200000" flipH="1">
            <a:off x="5282194" y="3865054"/>
            <a:ext cx="871794" cy="14516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86" idx="0"/>
            <a:endCxn id="32" idx="1"/>
          </p:cNvCxnSpPr>
          <p:nvPr/>
        </p:nvCxnSpPr>
        <p:spPr bwMode="ltGray">
          <a:xfrm rot="16200000" flipH="1">
            <a:off x="5004991" y="4142257"/>
            <a:ext cx="1426200" cy="14516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86" idx="0"/>
            <a:endCxn id="33" idx="1"/>
          </p:cNvCxnSpPr>
          <p:nvPr/>
        </p:nvCxnSpPr>
        <p:spPr bwMode="ltGray">
          <a:xfrm rot="16200000" flipH="1">
            <a:off x="4727788" y="4419460"/>
            <a:ext cx="1980607" cy="14516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stCxn id="41" idx="2"/>
            <a:endCxn id="9" idx="2"/>
          </p:cNvCxnSpPr>
          <p:nvPr/>
        </p:nvCxnSpPr>
        <p:spPr bwMode="ltGray">
          <a:xfrm flipV="1">
            <a:off x="4572000" y="1820018"/>
            <a:ext cx="0" cy="927993"/>
          </a:xfrm>
          <a:prstGeom prst="straightConnector1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9" idx="2"/>
            <a:endCxn id="14" idx="3"/>
          </p:cNvCxnSpPr>
          <p:nvPr/>
        </p:nvCxnSpPr>
        <p:spPr bwMode="ltGray">
          <a:xfrm rot="5400000">
            <a:off x="3768688" y="1765710"/>
            <a:ext cx="749005" cy="857620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9" idx="2"/>
            <a:endCxn id="13" idx="1"/>
          </p:cNvCxnSpPr>
          <p:nvPr/>
        </p:nvCxnSpPr>
        <p:spPr bwMode="ltGray">
          <a:xfrm rot="16200000" flipH="1">
            <a:off x="4626307" y="1765710"/>
            <a:ext cx="749005" cy="857619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9"/>
          <p:cNvSpPr txBox="1">
            <a:spLocks/>
          </p:cNvSpPr>
          <p:nvPr/>
        </p:nvSpPr>
        <p:spPr bwMode="ltGray">
          <a:xfrm>
            <a:off x="2282211" y="5260566"/>
            <a:ext cx="1323709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Հաճախորդների սպասարկում </a:t>
            </a:r>
            <a:endParaRPr lang="hy-AM" sz="1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1" name="Elbow Connector 90"/>
          <p:cNvCxnSpPr>
            <a:stCxn id="68" idx="0"/>
            <a:endCxn id="90" idx="1"/>
          </p:cNvCxnSpPr>
          <p:nvPr/>
        </p:nvCxnSpPr>
        <p:spPr bwMode="ltGray">
          <a:xfrm rot="16200000" flipH="1">
            <a:off x="1230405" y="4430539"/>
            <a:ext cx="1980606" cy="123006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"/>
          <p:cNvSpPr txBox="1">
            <a:spLocks/>
          </p:cNvSpPr>
          <p:nvPr/>
        </p:nvSpPr>
        <p:spPr bwMode="ltGray">
          <a:xfrm>
            <a:off x="4033241" y="5260566"/>
            <a:ext cx="1334702" cy="443558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smtClean="0">
                <a:latin typeface="Times New Roman" pitchFamily="18" charset="0"/>
                <a:cs typeface="Times New Roman" pitchFamily="18" charset="0"/>
              </a:rPr>
              <a:t>Գործընկերություն</a:t>
            </a:r>
            <a:endParaRPr lang="hy-AM" sz="1000"/>
          </a:p>
        </p:txBody>
      </p:sp>
      <p:cxnSp>
        <p:nvCxnSpPr>
          <p:cNvPr id="94" name="Elbow Connector 93"/>
          <p:cNvCxnSpPr>
            <a:stCxn id="79" idx="0"/>
            <a:endCxn id="92" idx="1"/>
          </p:cNvCxnSpPr>
          <p:nvPr/>
        </p:nvCxnSpPr>
        <p:spPr bwMode="ltGray">
          <a:xfrm rot="16200000" flipH="1">
            <a:off x="2974546" y="4423650"/>
            <a:ext cx="1980606" cy="136784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57" idx="0"/>
            <a:endCxn id="34" idx="1"/>
          </p:cNvCxnSpPr>
          <p:nvPr/>
        </p:nvCxnSpPr>
        <p:spPr bwMode="ltGray">
          <a:xfrm rot="16200000" flipH="1">
            <a:off x="-797549" y="4705474"/>
            <a:ext cx="2535011" cy="127540"/>
          </a:xfrm>
          <a:prstGeom prst="bentConnector2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81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130" name="Rectangle 2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32523067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16" name="think-cell Slide" r:id="rId42" imgW="0" imgH="0" progId="TCLayout.ActiveDocument.1">
                  <p:embed/>
                </p:oleObj>
              </mc:Choice>
              <mc:Fallback>
                <p:oleObj name="think-cell Slide" r:id="rId42" imgW="0" imgH="0" progId="TCLayout.ActiveDocument.1">
                  <p:embed/>
                  <p:pic>
                    <p:nvPicPr>
                      <p:cNvPr id="0" name="AutoShape 1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31" name="Rectangle 3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0" y="0"/>
            <a:ext cx="161984" cy="16197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 defTabSz="873033"/>
            <a:endParaRPr lang="de-DE" sz="1100" u="sng">
              <a:cs typeface="Arial" pitchFamily="34" charset="0"/>
            </a:endParaRPr>
          </a:p>
        </p:txBody>
      </p:sp>
      <p:sp>
        <p:nvSpPr>
          <p:cNvPr id="304132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76079" y="892270"/>
            <a:ext cx="8794114" cy="510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33" name="Rectangle 5"/>
          <p:cNvSpPr>
            <a:spLocks noGrp="1" noChangeArrowheads="1"/>
          </p:cNvSpPr>
          <p:nvPr>
            <p:ph type="title"/>
            <p:custDataLst>
              <p:tags r:id="rId5"/>
            </p:custDataLst>
          </p:nvPr>
        </p:nvSpPr>
        <p:spPr bwMode="gray">
          <a:xfrm>
            <a:off x="121488" y="393565"/>
            <a:ext cx="8794114" cy="430887"/>
          </a:xfrm>
        </p:spPr>
        <p:txBody>
          <a:bodyPr/>
          <a:lstStyle/>
          <a:p>
            <a:r>
              <a:rPr lang="hy-AM" sz="1400" smtClean="0"/>
              <a:t>Ստորև ներկայացված ավիաընկերությունները փորձել են արդյունավետություն </a:t>
            </a:r>
            <a:br>
              <a:rPr lang="hy-AM" sz="1400" smtClean="0"/>
            </a:br>
            <a:r>
              <a:rPr lang="hy-AM" sz="1400" smtClean="0"/>
              <a:t>ապահովել հիմնականում ապրանքայնացման հաղթահարման և ցածր գների միջոցով: </a:t>
            </a:r>
            <a:endParaRPr lang="hy-AM" sz="1400"/>
          </a:p>
        </p:txBody>
      </p:sp>
      <p:sp>
        <p:nvSpPr>
          <p:cNvPr id="304134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327208" y="4656767"/>
            <a:ext cx="1208401" cy="6122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dirty="0" smtClean="0">
                <a:solidFill>
                  <a:schemeClr val="tx2"/>
                </a:solidFill>
              </a:rPr>
              <a:t>Բիզնես-մոդելի առաձգականության բարելավում </a:t>
            </a:r>
            <a:endParaRPr lang="hy-AM" sz="1000" dirty="0">
              <a:solidFill>
                <a:schemeClr val="tx2"/>
              </a:solidFill>
            </a:endParaRPr>
          </a:p>
        </p:txBody>
      </p:sp>
      <p:sp>
        <p:nvSpPr>
          <p:cNvPr id="304135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327208" y="3910064"/>
            <a:ext cx="1208401" cy="68923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dirty="0" smtClean="0">
                <a:solidFill>
                  <a:schemeClr val="tx2"/>
                </a:solidFill>
              </a:rPr>
              <a:t>Կառավարության օրակարգի վրա ազդեցություն </a:t>
            </a:r>
            <a:endParaRPr lang="hy-AM" sz="1000" dirty="0">
              <a:solidFill>
                <a:schemeClr val="tx2"/>
              </a:solidFill>
            </a:endParaRPr>
          </a:p>
        </p:txBody>
      </p:sp>
      <p:pic>
        <p:nvPicPr>
          <p:cNvPr id="304136" name="Picture 8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183545" y="988045"/>
            <a:ext cx="680333" cy="516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4137" name="Picture 9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500979" y="1103047"/>
            <a:ext cx="1002682" cy="35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4138" name="Picture 10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096522" y="1059313"/>
            <a:ext cx="1046417" cy="401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4139" name="Picture 11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689997" y="1116005"/>
            <a:ext cx="1107971" cy="36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4140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5076579" y="3964676"/>
            <a:ext cx="236827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Սեփականության նորարարական կառուցվածքներ և կառավարության աջակցությունը Հարավային Ամերիկայում կոնսոլիդացման ուղղությամբ </a:t>
            </a:r>
            <a:endParaRPr lang="hy-AM" sz="800" dirty="0"/>
          </a:p>
        </p:txBody>
      </p:sp>
      <p:sp>
        <p:nvSpPr>
          <p:cNvPr id="304141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603642" y="1525799"/>
            <a:ext cx="249068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Հաճախորդների ներգրավում առևտրային նշանի միջոցով (պահանջում է ներդրումներ)</a:t>
            </a:r>
          </a:p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Բարձր միջնորդավճարներ՝ </a:t>
            </a:r>
            <a:r>
              <a:rPr lang="en-US" sz="800" dirty="0" err="1" smtClean="0"/>
              <a:t>զբոսաշրջային</a:t>
            </a:r>
            <a:r>
              <a:rPr lang="en-US" sz="800" dirty="0" smtClean="0"/>
              <a:t> </a:t>
            </a:r>
            <a:r>
              <a:rPr lang="en-US" sz="800" dirty="0" err="1" smtClean="0"/>
              <a:t>գործակալություններին</a:t>
            </a:r>
            <a:r>
              <a:rPr lang="hy-AM" sz="800" dirty="0" smtClean="0"/>
              <a:t> խրախուսելու նպատակով </a:t>
            </a:r>
            <a:endParaRPr lang="hy-AM" sz="800" dirty="0"/>
          </a:p>
        </p:txBody>
      </p:sp>
      <p:sp>
        <p:nvSpPr>
          <p:cNvPr id="304142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3536111" y="2416659"/>
            <a:ext cx="14141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Եզակի ուղղություններով ուղևորների թվի բարձր համամասնություն</a:t>
            </a:r>
            <a:endParaRPr lang="hy-AM" sz="800" dirty="0"/>
          </a:p>
        </p:txBody>
      </p:sp>
      <p:sp>
        <p:nvSpPr>
          <p:cNvPr id="304143" name="Rectangle 15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5076580" y="2416659"/>
            <a:ext cx="1849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Եզակի ուղղություններով ուղևորների թվի բարձր համամասնություն (25%)</a:t>
            </a:r>
            <a:r>
              <a:rPr lang="hy-AM" sz="800" baseline="30000" dirty="0" smtClean="0">
                <a:latin typeface="Sylfaen" pitchFamily="18" charset="0"/>
              </a:rPr>
              <a:t>1</a:t>
            </a:r>
            <a:endParaRPr lang="hy-AM" sz="800" baseline="30000" dirty="0">
              <a:latin typeface="Sylfaen" pitchFamily="18" charset="0"/>
            </a:endParaRPr>
          </a:p>
        </p:txBody>
      </p:sp>
      <p:sp>
        <p:nvSpPr>
          <p:cNvPr id="304144" name="Rectangle 16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327208" y="1525800"/>
            <a:ext cx="1208401" cy="6122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dirty="0" smtClean="0">
                <a:solidFill>
                  <a:schemeClr val="tx2"/>
                </a:solidFill>
              </a:rPr>
              <a:t>Առաջին ընտրությունը …</a:t>
            </a:r>
            <a:endParaRPr lang="hy-AM" sz="1000" dirty="0">
              <a:solidFill>
                <a:schemeClr val="tx2"/>
              </a:solidFill>
            </a:endParaRPr>
          </a:p>
        </p:txBody>
      </p:sp>
      <p:sp>
        <p:nvSpPr>
          <p:cNvPr id="304145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6619164" y="2355243"/>
            <a:ext cx="2265529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700" dirty="0" smtClean="0"/>
              <a:t>Որոշակի ուղղություններով ճանապարհորդող և արտոնյալ պայմաններից օգտվող ուղևորների թվի բարձր համամասնություն (55%)</a:t>
            </a:r>
          </a:p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700" dirty="0" smtClean="0"/>
              <a:t>Փոքր և միայն կարճ թռիչքներ կատարող օդանավերի օգտագործում պասիվ շուկաներում</a:t>
            </a:r>
            <a:endParaRPr lang="hy-AM" sz="700" dirty="0">
              <a:solidFill>
                <a:srgbClr val="FF0000"/>
              </a:solidFill>
            </a:endParaRPr>
          </a:p>
        </p:txBody>
      </p:sp>
      <p:sp>
        <p:nvSpPr>
          <p:cNvPr id="304146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1603642" y="4656767"/>
            <a:ext cx="1806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3.8 մլրդ ԱՄՆ դոլար կանխիկ հաշվեկշռում (2010 թ-ի եկամտի 26%-ը )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47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3536111" y="4656767"/>
            <a:ext cx="1414121" cy="46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2.6 մլրդ ԱՄՆ դոլար կանխիկ հաշվեկշռում (2010 թ-ի եկամտի 56%-ը)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48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5076580" y="4656767"/>
            <a:ext cx="18498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0.6 մլրդ ԱՄՆ դոլար կանխիկ հաշվեկշռում (2010 թ-ի եկամտի 14%-ը)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49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7052786" y="4656767"/>
            <a:ext cx="1785064" cy="46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0.4 մլրդ ԱՄՆ դոլար կանխիկ հաշվեկշռում (2010 թ-ի եկամտի 28%-ը)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50" name="Line 22"/>
          <p:cNvSpPr>
            <a:spLocks noChangeShapeType="1"/>
          </p:cNvSpPr>
          <p:nvPr>
            <p:custDataLst>
              <p:tags r:id="rId22"/>
            </p:custDataLst>
          </p:nvPr>
        </p:nvSpPr>
        <p:spPr bwMode="gray">
          <a:xfrm>
            <a:off x="327208" y="4593597"/>
            <a:ext cx="851064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51" name="Line 23"/>
          <p:cNvSpPr>
            <a:spLocks noChangeShapeType="1"/>
          </p:cNvSpPr>
          <p:nvPr>
            <p:custDataLst>
              <p:tags r:id="rId23"/>
            </p:custDataLst>
          </p:nvPr>
        </p:nvSpPr>
        <p:spPr bwMode="gray">
          <a:xfrm>
            <a:off x="306737" y="3930401"/>
            <a:ext cx="851064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52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1624113" y="3944183"/>
            <a:ext cx="193112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Երթևեկության իրավունքների ազատականացում ընդլայնման նպատակով </a:t>
            </a:r>
          </a:p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Սահմանափակումների դեմ լոբբինգ (օր.՝ Կանադա, Գերմանիա)</a:t>
            </a:r>
            <a:endParaRPr lang="hy-AM" sz="800" dirty="0"/>
          </a:p>
        </p:txBody>
      </p:sp>
      <p:sp>
        <p:nvSpPr>
          <p:cNvPr id="304153" name="Rectangle 25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3529287" y="3964656"/>
            <a:ext cx="1472617" cy="391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Բարձրաձայն</a:t>
            </a:r>
            <a:r>
              <a:rPr lang="en-US" sz="800" dirty="0" err="1" smtClean="0"/>
              <a:t>ված</a:t>
            </a:r>
            <a:r>
              <a:rPr lang="hy-AM" sz="800" dirty="0" smtClean="0"/>
              <a:t> լոբբի</a:t>
            </a:r>
            <a:r>
              <a:rPr lang="en-US" sz="800" dirty="0" err="1" smtClean="0"/>
              <a:t>նգ</a:t>
            </a:r>
            <a:r>
              <a:rPr lang="hy-AM" sz="800" dirty="0" smtClean="0"/>
              <a:t> ԵՄ հովանավորչության դեմ </a:t>
            </a:r>
            <a:endParaRPr lang="hy-AM" sz="800" dirty="0"/>
          </a:p>
        </p:txBody>
      </p:sp>
      <p:sp>
        <p:nvSpPr>
          <p:cNvPr id="304154" name="Rectangle 26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327208" y="3163363"/>
            <a:ext cx="1208401" cy="6122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dirty="0" smtClean="0">
                <a:solidFill>
                  <a:schemeClr val="tx2"/>
                </a:solidFill>
              </a:rPr>
              <a:t>Մրցակիցների</a:t>
            </a:r>
            <a:r>
              <a:rPr lang="en-US" sz="1000" dirty="0" smtClean="0">
                <a:solidFill>
                  <a:schemeClr val="tx2"/>
                </a:solidFill>
              </a:rPr>
              <a:t> </a:t>
            </a:r>
            <a:r>
              <a:rPr lang="en-US" sz="1000" dirty="0" err="1" smtClean="0">
                <a:solidFill>
                  <a:schemeClr val="tx2"/>
                </a:solidFill>
              </a:rPr>
              <a:t>հետ</a:t>
            </a:r>
            <a:r>
              <a:rPr lang="en-US" sz="1000" dirty="0" smtClean="0">
                <a:solidFill>
                  <a:schemeClr val="tx2"/>
                </a:solidFill>
              </a:rPr>
              <a:t> </a:t>
            </a:r>
            <a:r>
              <a:rPr lang="en-US" sz="1000" dirty="0" err="1" smtClean="0">
                <a:solidFill>
                  <a:schemeClr val="tx2"/>
                </a:solidFill>
              </a:rPr>
              <a:t>համեմատ</a:t>
            </a:r>
            <a:r>
              <a:rPr lang="hy-AM" sz="1000" dirty="0" smtClean="0">
                <a:solidFill>
                  <a:schemeClr val="tx2"/>
                </a:solidFill>
              </a:rPr>
              <a:t> ցածր գին </a:t>
            </a:r>
            <a:endParaRPr lang="hy-AM" sz="1000" dirty="0">
              <a:solidFill>
                <a:schemeClr val="tx2"/>
              </a:solidFill>
            </a:endParaRPr>
          </a:p>
        </p:txBody>
      </p:sp>
      <p:sp>
        <p:nvSpPr>
          <p:cNvPr id="304155" name="Rectangle 27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5076580" y="3163362"/>
            <a:ext cx="184985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Ծախսերի առավելագույն կրճատում շահութաբերությունը նույնիսկ ապրանքային գների մակարդակով ավելացնելու նպատակով</a:t>
            </a:r>
            <a:endParaRPr lang="hy-AM" sz="800" dirty="0"/>
          </a:p>
        </p:txBody>
      </p:sp>
      <p:sp>
        <p:nvSpPr>
          <p:cNvPr id="304156" name="Line 28"/>
          <p:cNvSpPr>
            <a:spLocks noChangeShapeType="1"/>
          </p:cNvSpPr>
          <p:nvPr>
            <p:custDataLst>
              <p:tags r:id="rId28"/>
            </p:custDataLst>
          </p:nvPr>
        </p:nvSpPr>
        <p:spPr bwMode="gray">
          <a:xfrm>
            <a:off x="327208" y="3101812"/>
            <a:ext cx="851064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57" name="Rectangle 29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3536111" y="3132160"/>
            <a:ext cx="1534032" cy="764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Ծախսերի առավելագույն կրճատում շահութաբերությունը նույնիսկ ապրանքային գների մակարդակով ավելացնելու նպատակով</a:t>
            </a:r>
            <a:endParaRPr lang="hy-AM" sz="800" dirty="0"/>
          </a:p>
        </p:txBody>
      </p:sp>
      <p:sp>
        <p:nvSpPr>
          <p:cNvPr id="304159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327208" y="2416660"/>
            <a:ext cx="1208401" cy="6122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solidFill>
                  <a:schemeClr val="tx2"/>
                </a:solidFill>
              </a:rPr>
              <a:t>… կամ միակ ընտրությունը </a:t>
            </a:r>
            <a:endParaRPr lang="hy-AM" sz="1000">
              <a:solidFill>
                <a:schemeClr val="tx2"/>
              </a:solidFill>
            </a:endParaRPr>
          </a:p>
        </p:txBody>
      </p:sp>
      <p:sp>
        <p:nvSpPr>
          <p:cNvPr id="304160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gray">
          <a:xfrm>
            <a:off x="327208" y="2364828"/>
            <a:ext cx="851064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61" name="Rectangle 33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1569493" y="2368891"/>
            <a:ext cx="22314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600" dirty="0" smtClean="0">
                <a:cs typeface="Times New Roman" pitchFamily="18" charset="0"/>
              </a:rPr>
              <a:t>Որոշակի ուղղություններով (զույգ քաղաքներ` մեկնման կետ և նպատակակետը) ճանապարհորդող և արտոնյալ պայմաններից օգտվող ուղևորների քանակի բարձր համամասնություն՝ մրցակցող ավիափոխադրողների համեմատ (46%)՝ պայմանավորված երկրորդական կարևորության քաղաքների միջև հաղորդակցման ապահովմամբ</a:t>
            </a:r>
            <a:endParaRPr lang="hy-AM" sz="600" dirty="0">
              <a:cs typeface="Times New Roman" pitchFamily="18" charset="0"/>
            </a:endParaRPr>
          </a:p>
        </p:txBody>
      </p:sp>
      <p:sp>
        <p:nvSpPr>
          <p:cNvPr id="304163" name="Rectangle 35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327208" y="5393751"/>
            <a:ext cx="1208401" cy="61226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9944" tIns="73471" rIns="73471" bIns="73471" anchor="ctr"/>
          <a:lstStyle/>
          <a:p>
            <a:pPr defTabSz="913526">
              <a:buClr>
                <a:schemeClr val="tx2"/>
              </a:buClr>
            </a:pPr>
            <a:r>
              <a:rPr lang="hy-AM" sz="1000" dirty="0" smtClean="0">
                <a:solidFill>
                  <a:schemeClr val="tx2"/>
                </a:solidFill>
              </a:rPr>
              <a:t>Աճ</a:t>
            </a:r>
            <a:endParaRPr lang="hy-AM" sz="1000" dirty="0">
              <a:solidFill>
                <a:schemeClr val="tx2"/>
              </a:solidFill>
            </a:endParaRPr>
          </a:p>
        </p:txBody>
      </p:sp>
      <p:sp>
        <p:nvSpPr>
          <p:cNvPr id="304164" name="Line 36"/>
          <p:cNvSpPr>
            <a:spLocks noChangeShapeType="1"/>
          </p:cNvSpPr>
          <p:nvPr>
            <p:custDataLst>
              <p:tags r:id="rId34"/>
            </p:custDataLst>
          </p:nvPr>
        </p:nvSpPr>
        <p:spPr bwMode="gray">
          <a:xfrm>
            <a:off x="327208" y="5330581"/>
            <a:ext cx="8510642" cy="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/>
          <a:lstStyle/>
          <a:p>
            <a:endParaRPr lang="hy-AM"/>
          </a:p>
        </p:txBody>
      </p:sp>
      <p:sp>
        <p:nvSpPr>
          <p:cNvPr id="304165" name="Rectangle 37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1603642" y="5393751"/>
            <a:ext cx="180612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Բաղադրյալ միջին տարեկան աճի տեմպ 2005 թ-ից 2011թ.` 17% 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66" name="Rectangle 38"/>
          <p:cNvSpPr>
            <a:spLocks noChangeArrowheads="1"/>
          </p:cNvSpPr>
          <p:nvPr>
            <p:custDataLst>
              <p:tags r:id="rId36"/>
            </p:custDataLst>
          </p:nvPr>
        </p:nvSpPr>
        <p:spPr bwMode="gray">
          <a:xfrm>
            <a:off x="3536111" y="5393751"/>
            <a:ext cx="1414121" cy="38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Բաղադրյալ միջին տարեկան աճի տեմպ 2005 թ-ից 2011 թ.` 23%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67" name="Rectangle 39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5076580" y="5393751"/>
            <a:ext cx="184985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Բաղադրյալ միջին տարեկան աճի տեմպ 2005 թ-ից 2011 թ.` 14% 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68" name="Rectangle 40"/>
          <p:cNvSpPr>
            <a:spLocks noChangeArrowheads="1"/>
          </p:cNvSpPr>
          <p:nvPr>
            <p:custDataLst>
              <p:tags r:id="rId38"/>
            </p:custDataLst>
          </p:nvPr>
        </p:nvSpPr>
        <p:spPr bwMode="gray">
          <a:xfrm>
            <a:off x="7052786" y="5393751"/>
            <a:ext cx="1785064" cy="310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>
                <a:latin typeface="Sylfaen" pitchFamily="18" charset="0"/>
              </a:rPr>
              <a:t>Բաղադրյալ միջին տարեկան աճի տեմպ 2005 թ-ից 2011 թ.` 20% </a:t>
            </a:r>
            <a:endParaRPr lang="hy-AM" sz="800" dirty="0">
              <a:latin typeface="Sylfaen" pitchFamily="18" charset="0"/>
            </a:endParaRPr>
          </a:p>
        </p:txBody>
      </p:sp>
      <p:sp>
        <p:nvSpPr>
          <p:cNvPr id="304169" name="Rectangle 41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5076580" y="1525800"/>
            <a:ext cx="1849858" cy="451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r>
              <a:rPr lang="hy-AM" sz="800" dirty="0" smtClean="0"/>
              <a:t>Հաճախակի թռիչքների ծրագրի արգելում Լատինական Ամերիկայում </a:t>
            </a:r>
          </a:p>
          <a:p>
            <a:pPr marL="197607" lvl="1" indent="-195987" defTabSz="913526">
              <a:buClr>
                <a:schemeClr val="tx2"/>
              </a:buClr>
              <a:buSzPct val="125000"/>
              <a:buFont typeface="Arial" pitchFamily="34" charset="0"/>
              <a:buChar char="▪"/>
            </a:pPr>
            <a:endParaRPr lang="hy-AM" sz="800" baseline="30000" dirty="0"/>
          </a:p>
        </p:txBody>
      </p:sp>
      <p:sp>
        <p:nvSpPr>
          <p:cNvPr id="48" name="McK 5. Source"/>
          <p:cNvSpPr>
            <a:spLocks noChangeArrowheads="1"/>
          </p:cNvSpPr>
          <p:nvPr/>
        </p:nvSpPr>
        <p:spPr bwMode="auto">
          <a:xfrm>
            <a:off x="174944" y="6665247"/>
            <a:ext cx="7820799" cy="15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tabLst>
                <a:tab pos="625214" algn="l"/>
              </a:tabLst>
            </a:pPr>
            <a:r>
              <a:rPr lang="hy-AM" sz="100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Աղբյուր՝ ԱՊՈՒ տվյալների բազա, IATA</a:t>
            </a:r>
            <a:endParaRPr lang="hy-AM" sz="100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McK 4. Footnote"/>
          <p:cNvSpPr txBox="1">
            <a:spLocks noChangeArrowheads="1"/>
          </p:cNvSpPr>
          <p:nvPr/>
        </p:nvSpPr>
        <p:spPr bwMode="ltGray">
          <a:xfrm>
            <a:off x="174944" y="6396358"/>
            <a:ext cx="8794112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altLang="ja-JP" smtClean="0">
                <a:ea typeface="SimSun" pitchFamily="2" charset="-122"/>
              </a:rPr>
              <a:t>1 Հիմնված է LAM –ում LAN ցանցի միացման տվյալների վրա</a:t>
            </a:r>
            <a:endParaRPr lang="hy-AM" altLang="ja-JP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4367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916687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48" name="think-cell Slide" r:id="rId21" imgW="360" imgH="360" progId="TCLayout.ActiveDocument.1">
                  <p:embed/>
                </p:oleObj>
              </mc:Choice>
              <mc:Fallback>
                <p:oleObj name="think-cell Slide" r:id="rId21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19364" y="93630"/>
            <a:ext cx="7174417" cy="738664"/>
          </a:xfrm>
        </p:spPr>
        <p:txBody>
          <a:bodyPr/>
          <a:lstStyle/>
          <a:p>
            <a:pPr algn="ctr"/>
            <a:r>
              <a:rPr lang="hy-AM" sz="1600" dirty="0" smtClean="0">
                <a:latin typeface="GHEA Grapalat"/>
                <a:cs typeface="GHEA Grapalat"/>
              </a:rPr>
              <a:t>Սույն փաստաթուղթը եզրակացությունն</a:t>
            </a:r>
            <a:r>
              <a:rPr lang="en-US" sz="1600" dirty="0" err="1" smtClean="0">
                <a:latin typeface="GHEA Grapalat"/>
                <a:cs typeface="GHEA Grapalat"/>
              </a:rPr>
              <a:t>երն</a:t>
            </a:r>
            <a:r>
              <a:rPr lang="hy-AM" sz="1600" dirty="0" smtClean="0">
                <a:latin typeface="GHEA Grapalat"/>
                <a:cs typeface="GHEA Grapalat"/>
              </a:rPr>
              <a:t> ուղեկցող հիմնավորող փաստաթղթերից մեկն է: </a:t>
            </a:r>
            <a:br>
              <a:rPr lang="hy-AM" sz="1600" dirty="0" smtClean="0">
                <a:latin typeface="GHEA Grapalat"/>
                <a:cs typeface="GHEA Grapalat"/>
              </a:rPr>
            </a:br>
            <a:endParaRPr lang="hy-AM" sz="1600" dirty="0">
              <a:latin typeface="GHEA Grapalat"/>
              <a:cs typeface="GHEA Grapalat"/>
            </a:endParaRPr>
          </a:p>
        </p:txBody>
      </p:sp>
      <p:sp>
        <p:nvSpPr>
          <p:cNvPr id="12" name="Rectangle 12"/>
          <p:cNvSpPr txBox="1"/>
          <p:nvPr>
            <p:custDataLst>
              <p:tags r:id="rId4"/>
            </p:custDataLst>
          </p:nvPr>
        </p:nvSpPr>
        <p:spPr bwMode="gray">
          <a:xfrm>
            <a:off x="3505200" y="4555759"/>
            <a:ext cx="2380245" cy="150810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400" dirty="0" smtClean="0">
                <a:solidFill>
                  <a:schemeClr val="accent2"/>
                </a:solidFill>
              </a:rPr>
              <a:t>Սույն փաստաթղթում ներկայացված են տեղական ավիափոխադրողի կենսունակության բարձրացմանն ուղղված լիցենզավորման չափանիշները</a:t>
            </a:r>
            <a:r>
              <a:rPr lang="en-US" sz="1400" dirty="0" smtClean="0">
                <a:solidFill>
                  <a:schemeClr val="accent2"/>
                </a:solidFill>
              </a:rPr>
              <a:t>:</a:t>
            </a:r>
            <a:endParaRPr lang="hy-AM" sz="1400" dirty="0">
              <a:solidFill>
                <a:schemeClr val="accent2"/>
              </a:solidFill>
            </a:endParaRPr>
          </a:p>
        </p:txBody>
      </p:sp>
      <p:grpSp>
        <p:nvGrpSpPr>
          <p:cNvPr id="8" name="Group 7"/>
          <p:cNvGrpSpPr/>
          <p:nvPr>
            <p:custDataLst>
              <p:tags r:id="rId5"/>
            </p:custDataLst>
          </p:nvPr>
        </p:nvGrpSpPr>
        <p:grpSpPr>
          <a:xfrm>
            <a:off x="4627785" y="1687698"/>
            <a:ext cx="2528033" cy="1895806"/>
            <a:chOff x="4194299" y="1592449"/>
            <a:chExt cx="2234356" cy="1675574"/>
          </a:xfrm>
        </p:grpSpPr>
        <p:pic>
          <p:nvPicPr>
            <p:cNvPr id="799769" name="Picture 25"/>
            <p:cNvPicPr>
              <a:picLocks noChangeArrowheads="1"/>
            </p:cNvPicPr>
            <p:nvPr>
              <p:custDataLst>
                <p:tags r:id="rId18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299" y="1592449"/>
              <a:ext cx="2234356" cy="167557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Rectangle 3"/>
            <p:cNvSpPr txBox="1"/>
            <p:nvPr>
              <p:custDataLst>
                <p:tags r:id="rId19"/>
              </p:custDataLst>
            </p:nvPr>
          </p:nvSpPr>
          <p:spPr>
            <a:xfrm>
              <a:off x="4262853" y="1641393"/>
              <a:ext cx="2108896" cy="57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1pPr>
              <a:lvl2pPr marL="260350" lvl="1" indent="-258763" defTabSz="913526" eaLnBrk="1" hangingPunct="1">
                <a:buClr>
                  <a:schemeClr val="accent2"/>
                </a:buClr>
                <a:buSzPct val="10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2pPr>
              <a:lvl3pPr marL="465138" lvl="2" indent="-203200" defTabSz="913526" eaLnBrk="1" hangingPunct="1">
                <a:buClr>
                  <a:schemeClr val="accent2"/>
                </a:buClr>
                <a:buSzPct val="13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3pPr>
              <a:lvl4pPr marL="690563" lvl="3" indent="-225425" defTabSz="913526" eaLnBrk="1" hangingPunct="1">
                <a:buClr>
                  <a:schemeClr val="accent2"/>
                </a:buClr>
                <a:buSzPct val="8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4pPr>
              <a:lvl5pPr marL="865188" lvl="4" indent="-174625" defTabSz="913526" eaLnBrk="1" hangingPunct="1">
                <a:buClr>
                  <a:schemeClr val="accent2"/>
                </a:buClr>
                <a:buSzPct val="10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endParaRPr lang="hy-AM" sz="1400" i="1" dirty="0" smtClean="0"/>
            </a:p>
            <a:p>
              <a:r>
                <a:rPr lang="hy-AM" sz="1400" dirty="0" smtClean="0">
                  <a:solidFill>
                    <a:schemeClr val="accent6"/>
                  </a:solidFill>
                </a:rPr>
                <a:t>Արդյունքները հիմնավորող մանրամասն վերլուծություն</a:t>
              </a:r>
            </a:p>
          </p:txBody>
        </p:sp>
      </p:grpSp>
      <p:grpSp>
        <p:nvGrpSpPr>
          <p:cNvPr id="7" name="Group 6"/>
          <p:cNvGrpSpPr/>
          <p:nvPr>
            <p:custDataLst>
              <p:tags r:id="rId6"/>
            </p:custDataLst>
          </p:nvPr>
        </p:nvGrpSpPr>
        <p:grpSpPr>
          <a:xfrm>
            <a:off x="5317076" y="2678552"/>
            <a:ext cx="2528033" cy="1895806"/>
            <a:chOff x="4559124" y="2510494"/>
            <a:chExt cx="2234356" cy="1675574"/>
          </a:xfrm>
        </p:grpSpPr>
        <p:pic>
          <p:nvPicPr>
            <p:cNvPr id="26" name="Picture 25"/>
            <p:cNvPicPr>
              <a:picLocks noChangeArrowheads="1"/>
            </p:cNvPicPr>
            <p:nvPr>
              <p:custDataLst>
                <p:tags r:id="rId17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9124" y="2510494"/>
              <a:ext cx="2234356" cy="1675574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pic>
        <p:sp>
          <p:nvSpPr>
            <p:cNvPr id="27" name="Rectangle 3"/>
            <p:cNvSpPr txBox="1"/>
            <p:nvPr/>
          </p:nvSpPr>
          <p:spPr>
            <a:xfrm>
              <a:off x="4607755" y="2710747"/>
              <a:ext cx="2155136" cy="571248"/>
            </a:xfrm>
            <a:prstGeom prst="rect">
              <a:avLst/>
            </a:prstGeom>
            <a:ln>
              <a:noFill/>
              <a:headEnd/>
              <a:tailEnd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1pPr>
              <a:lvl2pPr marL="260350" lvl="1" indent="-258763" defTabSz="913526" eaLnBrk="1" hangingPunct="1">
                <a:buClr>
                  <a:schemeClr val="accent2"/>
                </a:buClr>
                <a:buSzPct val="10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2pPr>
              <a:lvl3pPr marL="465138" lvl="2" indent="-203200" defTabSz="913526" eaLnBrk="1" hangingPunct="1">
                <a:buClr>
                  <a:schemeClr val="accent2"/>
                </a:buClr>
                <a:buSzPct val="13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3pPr>
              <a:lvl4pPr marL="690563" lvl="3" indent="-225425" defTabSz="913526" eaLnBrk="1" hangingPunct="1">
                <a:buClr>
                  <a:schemeClr val="accent2"/>
                </a:buClr>
                <a:buSzPct val="8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4pPr>
              <a:lvl5pPr marL="865188" lvl="4" indent="-174625" defTabSz="913526" eaLnBrk="1" hangingPunct="1">
                <a:buClr>
                  <a:schemeClr val="accent2"/>
                </a:buClr>
                <a:buSzPct val="10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r>
                <a:rPr lang="hy-AM" sz="1400" dirty="0" smtClean="0">
                  <a:solidFill>
                    <a:schemeClr val="accent6"/>
                  </a:solidFill>
                </a:rPr>
                <a:t>Տեղական ավիափոխադրողի լիցենզավորման գործընթացը և չափանիշները</a:t>
              </a:r>
              <a:endParaRPr lang="hy-AM" sz="14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" name="Group 3"/>
          <p:cNvGrpSpPr/>
          <p:nvPr>
            <p:custDataLst>
              <p:tags r:id="rId7"/>
            </p:custDataLst>
          </p:nvPr>
        </p:nvGrpSpPr>
        <p:grpSpPr>
          <a:xfrm>
            <a:off x="6006366" y="3669407"/>
            <a:ext cx="2528033" cy="1895806"/>
            <a:chOff x="5408611" y="3428131"/>
            <a:chExt cx="2234356" cy="1675574"/>
          </a:xfrm>
        </p:grpSpPr>
        <p:pic>
          <p:nvPicPr>
            <p:cNvPr id="28" name="Picture 27"/>
            <p:cNvPicPr>
              <a:picLocks noChangeArrowheads="1"/>
            </p:cNvPicPr>
            <p:nvPr>
              <p:custDataLst>
                <p:tags r:id="rId15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8611" y="3428131"/>
              <a:ext cx="2234356" cy="1675574"/>
            </a:xfrm>
            <a:prstGeom prst="rect">
              <a:avLst/>
            </a:prstGeom>
            <a:ln w="12700">
              <a:headEnd/>
              <a:tailEnd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sp>
          <p:nvSpPr>
            <p:cNvPr id="29" name="Rectangle 3"/>
            <p:cNvSpPr txBox="1"/>
            <p:nvPr>
              <p:custDataLst>
                <p:tags r:id="rId16"/>
              </p:custDataLst>
            </p:nvPr>
          </p:nvSpPr>
          <p:spPr>
            <a:xfrm>
              <a:off x="5456648" y="3702957"/>
              <a:ext cx="2123344" cy="571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1pPr>
              <a:lvl2pPr marL="260350" lvl="1" indent="-258763" defTabSz="913526" eaLnBrk="1" hangingPunct="1">
                <a:buClr>
                  <a:schemeClr val="accent2"/>
                </a:buClr>
                <a:buSzPct val="10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2pPr>
              <a:lvl3pPr marL="465138" lvl="2" indent="-203200" defTabSz="913526" eaLnBrk="1" hangingPunct="1">
                <a:buClr>
                  <a:schemeClr val="accent2"/>
                </a:buClr>
                <a:buSzPct val="13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3pPr>
              <a:lvl4pPr marL="690563" lvl="3" indent="-225425" defTabSz="913526" eaLnBrk="1" hangingPunct="1">
                <a:buClr>
                  <a:schemeClr val="accent2"/>
                </a:buClr>
                <a:buSzPct val="80000"/>
                <a:buFont typeface="Wingdings" pitchFamily="2" charset="2"/>
                <a:buChar char="Ø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4pPr>
              <a:lvl5pPr marL="865188" lvl="4" indent="-174625" defTabSz="913526" eaLnBrk="1" hangingPunct="1">
                <a:buClr>
                  <a:schemeClr val="accent2"/>
                </a:buClr>
                <a:buSzPct val="100000"/>
                <a:buFont typeface="Arial" pitchFamily="34" charset="0"/>
                <a:buChar char="▪"/>
                <a:defRPr baseline="0">
                  <a:latin typeface="Arial" pitchFamily="34" charset="0"/>
                  <a:ea typeface="Arial Unicode MS" pitchFamily="34" charset="-128"/>
                  <a:cs typeface="Arial" pitchFamily="34" charset="0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r>
                <a:rPr lang="hy-AM" sz="1400" dirty="0" smtClean="0">
                  <a:solidFill>
                    <a:schemeClr val="accent6"/>
                  </a:solidFill>
                </a:rPr>
                <a:t>Պետական և մասնավոր հատվածների համագործակցություն</a:t>
              </a:r>
            </a:p>
          </p:txBody>
        </p:sp>
      </p:grpSp>
      <p:cxnSp>
        <p:nvCxnSpPr>
          <p:cNvPr id="11" name="Straight Connector 10"/>
          <p:cNvCxnSpPr/>
          <p:nvPr>
            <p:custDataLst>
              <p:tags r:id="rId8"/>
            </p:custDataLst>
          </p:nvPr>
        </p:nvCxnSpPr>
        <p:spPr>
          <a:xfrm>
            <a:off x="3497793" y="1380119"/>
            <a:ext cx="0" cy="5082961"/>
          </a:xfrm>
          <a:prstGeom prst="line">
            <a:avLst/>
          </a:prstGeom>
          <a:ln w="31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3" y="1898141"/>
            <a:ext cx="3187381" cy="3877642"/>
          </a:xfrm>
          <a:prstGeom prst="rect">
            <a:avLst/>
          </a:prstGeom>
        </p:spPr>
      </p:pic>
      <p:pic>
        <p:nvPicPr>
          <p:cNvPr id="38" name="Picture 19" descr="Microsoft Word Icon"/>
          <p:cNvPicPr>
            <a:picLocks noChangeArrowheads="1"/>
          </p:cNvPicPr>
          <p:nvPr>
            <p:custDataLst>
              <p:tags r:id="rId10"/>
            </p:custDataLst>
          </p:nvPr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44" y="2126082"/>
            <a:ext cx="801450" cy="80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12"/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626825" y="3799317"/>
            <a:ext cx="18959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800" b="1" smtClean="0">
                <a:solidFill>
                  <a:schemeClr val="accent3"/>
                </a:solidFill>
              </a:rPr>
              <a:t>Իրականացման ծրագիր</a:t>
            </a:r>
            <a:endParaRPr lang="hy-AM" sz="1800" b="1">
              <a:solidFill>
                <a:schemeClr val="accent3"/>
              </a:solidFill>
            </a:endParaRPr>
          </a:p>
        </p:txBody>
      </p:sp>
      <p:sp>
        <p:nvSpPr>
          <p:cNvPr id="40" name="Rectangle 3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725289" y="3115409"/>
            <a:ext cx="167571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800" b="1" dirty="0" smtClean="0">
                <a:solidFill>
                  <a:schemeClr val="accent3"/>
                </a:solidFill>
              </a:rPr>
              <a:t>Արդյունքների ամփոփում</a:t>
            </a:r>
            <a:endParaRPr lang="hy-AM" sz="1800" b="1" dirty="0">
              <a:solidFill>
                <a:schemeClr val="accent3"/>
              </a:solidFill>
            </a:endParaRPr>
          </a:p>
        </p:txBody>
      </p:sp>
      <p:pic>
        <p:nvPicPr>
          <p:cNvPr id="20" name="Picture 124" descr="Overlay Add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75530" y="3600924"/>
            <a:ext cx="644525" cy="64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09841" y="3726695"/>
            <a:ext cx="1785808" cy="0"/>
          </a:xfrm>
          <a:prstGeom prst="line">
            <a:avLst/>
          </a:prstGeom>
          <a:ln w="31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12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4627785" y="1334649"/>
            <a:ext cx="222767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800" b="1" smtClean="0">
                <a:solidFill>
                  <a:schemeClr val="accent2"/>
                </a:solidFill>
              </a:rPr>
              <a:t>Ուղեկցող նյութեր</a:t>
            </a:r>
            <a:endParaRPr lang="hy-AM" sz="1800" b="1">
              <a:solidFill>
                <a:schemeClr val="accent2"/>
              </a:solidFill>
            </a:endParaRPr>
          </a:p>
        </p:txBody>
      </p:sp>
      <p:pic>
        <p:nvPicPr>
          <p:cNvPr id="24" name="Picture 23"/>
          <p:cNvPicPr>
            <a:picLocks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910" y="1381925"/>
            <a:ext cx="801450" cy="80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404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3980911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239" name="think-cell Slide" r:id="rId91" imgW="360" imgH="360" progId="TCLayout.ActiveDocument.1">
                  <p:embed/>
                </p:oleObj>
              </mc:Choice>
              <mc:Fallback>
                <p:oleObj name="think-cell Slide" r:id="rId91" imgW="360" imgH="360" progId="TCLayout.ActiveDocument.1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sz="1000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 bwMode="ltGray">
          <a:xfrm>
            <a:off x="174944" y="-44869"/>
            <a:ext cx="7218837" cy="877163"/>
          </a:xfrm>
        </p:spPr>
        <p:txBody>
          <a:bodyPr/>
          <a:lstStyle/>
          <a:p>
            <a:r>
              <a:rPr lang="hy-AM" sz="1900" smtClean="0"/>
              <a:t>Ավիափոխադրումների ոլորտն ընդհանուր առմամբ վնասատար է. տեղական ավիափոխադրողը կարող է գոյատևել միայն գործունեության ճիշտ կազմակերպման դեպքում </a:t>
            </a:r>
            <a:endParaRPr lang="hy-AM" sz="1900"/>
          </a:p>
        </p:txBody>
      </p:sp>
      <p:sp>
        <p:nvSpPr>
          <p:cNvPr id="11" name="Rectangle 6"/>
          <p:cNvSpPr txBox="1">
            <a:spLocks/>
          </p:cNvSpPr>
          <p:nvPr>
            <p:custDataLst>
              <p:tags r:id="rId5"/>
            </p:custDataLst>
          </p:nvPr>
        </p:nvSpPr>
        <p:spPr bwMode="ltGray">
          <a:xfrm>
            <a:off x="4733925" y="972676"/>
            <a:ext cx="415289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dirty="0" smtClean="0">
                <a:solidFill>
                  <a:schemeClr val="accent3"/>
                </a:solidFill>
              </a:rPr>
              <a:t>… միայն 9 ավիաընկերության է հաջողվել վերջին տարիներին ավելացնել իրենց արժեքը </a:t>
            </a:r>
            <a:endParaRPr lang="hy-AM" dirty="0">
              <a:solidFill>
                <a:schemeClr val="accent3"/>
              </a:solidFill>
            </a:endParaRPr>
          </a:p>
        </p:txBody>
      </p:sp>
      <p:sp>
        <p:nvSpPr>
          <p:cNvPr id="10" name="Rectangle 6"/>
          <p:cNvSpPr txBox="1">
            <a:spLocks/>
          </p:cNvSpPr>
          <p:nvPr>
            <p:custDataLst>
              <p:tags r:id="rId6"/>
            </p:custDataLst>
          </p:nvPr>
        </p:nvSpPr>
        <p:spPr bwMode="ltGray">
          <a:xfrm>
            <a:off x="162391" y="986968"/>
            <a:ext cx="424768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dirty="0" smtClean="0">
                <a:solidFill>
                  <a:schemeClr val="accent3"/>
                </a:solidFill>
              </a:rPr>
              <a:t>Ավիաընկերությունների արժեքի նվազումը տարեկան կազմում է </a:t>
            </a:r>
            <a:r>
              <a:rPr lang="hy-AM" dirty="0" smtClean="0">
                <a:solidFill>
                  <a:schemeClr val="accent3"/>
                </a:solidFill>
                <a:latin typeface="Sylfaen" pitchFamily="18" charset="0"/>
              </a:rPr>
              <a:t>միջինում 14 </a:t>
            </a:r>
            <a:r>
              <a:rPr lang="hy-AM" dirty="0" smtClean="0">
                <a:solidFill>
                  <a:schemeClr val="accent3"/>
                </a:solidFill>
              </a:rPr>
              <a:t>միլիարդ ԱՄՆ դոլար …</a:t>
            </a:r>
            <a:endParaRPr lang="hy-AM" dirty="0">
              <a:solidFill>
                <a:schemeClr val="accent3"/>
              </a:solidFill>
            </a:endParaRPr>
          </a:p>
        </p:txBody>
      </p:sp>
      <p:sp>
        <p:nvSpPr>
          <p:cNvPr id="6" name="Rectangle 6"/>
          <p:cNvSpPr txBox="1">
            <a:spLocks/>
          </p:cNvSpPr>
          <p:nvPr>
            <p:custDataLst>
              <p:tags r:id="rId7"/>
            </p:custDataLst>
          </p:nvPr>
        </p:nvSpPr>
        <p:spPr bwMode="ltGray">
          <a:xfrm>
            <a:off x="133595" y="5483225"/>
            <a:ext cx="8800611" cy="700050"/>
          </a:xfrm>
          <a:prstGeom prst="rect">
            <a:avLst/>
          </a:prstGeom>
          <a:gradFill flip="none" rotWithShape="1"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chemeClr val="accent2"/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72009" tIns="45720" rIns="72009" bIns="4572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1400" dirty="0" smtClean="0"/>
              <a:t>Պահանջվում է նվազագույն չափանիշներով օբյեկտիվ լիցենզավորման գործընթացի սահմանում</a:t>
            </a:r>
            <a:r>
              <a:rPr lang="en-US" sz="1400" dirty="0" smtClean="0"/>
              <a:t> </a:t>
            </a:r>
            <a:r>
              <a:rPr lang="hy-AM" sz="1400" dirty="0" smtClean="0"/>
              <a:t> մարտահրավերներով լի ոլորտում տեղական ավիափոխադրողի կենսունակությունն առավելագույնս բարձրացնելու նպատակով </a:t>
            </a:r>
            <a:endParaRPr lang="hy-AM" sz="1400" dirty="0"/>
          </a:p>
        </p:txBody>
      </p:sp>
      <p:graphicFrame>
        <p:nvGraphicFramePr>
          <p:cNvPr id="30" name="Object 8"/>
          <p:cNvGraphicFramePr>
            <a:graphicFrameLocks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072406067"/>
              </p:ext>
            </p:extLst>
          </p:nvPr>
        </p:nvGraphicFramePr>
        <p:xfrm>
          <a:off x="153988" y="1982788"/>
          <a:ext cx="3924180" cy="236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240" name="Chart" r:id="rId93" imgW="3924180" imgH="2362290" progId="MSGraph.Chart.8">
                  <p:embed followColorScheme="full"/>
                </p:oleObj>
              </mc:Choice>
              <mc:Fallback>
                <p:oleObj name="Chart" r:id="rId93" imgW="3924180" imgH="2362290" progId="MSGraph.Chart.8">
                  <p:embed followColorScheme="full"/>
                  <p:pic>
                    <p:nvPicPr>
                      <p:cNvPr id="0" name="Picture 259"/>
                      <p:cNvPicPr>
                        <a:picLocks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1982788"/>
                        <a:ext cx="3924180" cy="23622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 rot="10800000">
            <a:off x="4025900" y="2982913"/>
            <a:ext cx="128588" cy="152400"/>
          </a:xfrm>
          <a:prstGeom prst="rightArrow">
            <a:avLst>
              <a:gd name="adj1" fmla="val 100000"/>
              <a:gd name="adj2" fmla="val 84545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96" tIns="46648" rIns="93296" bIns="46648" anchor="ctr">
            <a:noAutofit/>
          </a:bodyPr>
          <a:lstStyle/>
          <a:p>
            <a:endParaRPr lang="hy-AM"/>
          </a:p>
        </p:txBody>
      </p:sp>
      <p:cxnSp>
        <p:nvCxnSpPr>
          <p:cNvPr id="224" name="Straight Connector 223"/>
          <p:cNvCxnSpPr/>
          <p:nvPr>
            <p:custDataLst>
              <p:tags r:id="rId10"/>
            </p:custDataLst>
          </p:nvPr>
        </p:nvCxnSpPr>
        <p:spPr bwMode="gray">
          <a:xfrm flipH="1">
            <a:off x="249238" y="3059113"/>
            <a:ext cx="122237" cy="0"/>
          </a:xfrm>
          <a:prstGeom prst="line">
            <a:avLst/>
          </a:prstGeom>
          <a:ln w="28575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>
            <p:custDataLst>
              <p:tags r:id="rId11"/>
            </p:custDataLst>
          </p:nvPr>
        </p:nvCxnSpPr>
        <p:spPr bwMode="gray">
          <a:xfrm flipH="1">
            <a:off x="639763" y="3059113"/>
            <a:ext cx="449262" cy="0"/>
          </a:xfrm>
          <a:prstGeom prst="line">
            <a:avLst/>
          </a:prstGeom>
          <a:ln w="28575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>
            <p:custDataLst>
              <p:tags r:id="rId12"/>
            </p:custDataLst>
          </p:nvPr>
        </p:nvCxnSpPr>
        <p:spPr bwMode="gray">
          <a:xfrm flipH="1">
            <a:off x="1357313" y="3059113"/>
            <a:ext cx="1147762" cy="0"/>
          </a:xfrm>
          <a:prstGeom prst="line">
            <a:avLst/>
          </a:prstGeom>
          <a:ln w="28575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>
            <p:custDataLst>
              <p:tags r:id="rId13"/>
            </p:custDataLst>
          </p:nvPr>
        </p:nvCxnSpPr>
        <p:spPr bwMode="gray">
          <a:xfrm flipH="1">
            <a:off x="2843213" y="3059113"/>
            <a:ext cx="1130300" cy="0"/>
          </a:xfrm>
          <a:prstGeom prst="line">
            <a:avLst/>
          </a:prstGeom>
          <a:ln w="28575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>
            <p:custDataLst>
              <p:tags r:id="rId14"/>
            </p:custDataLst>
          </p:nvPr>
        </p:nvCxnSpPr>
        <p:spPr bwMode="gray">
          <a:xfrm flipV="1">
            <a:off x="3292475" y="3306763"/>
            <a:ext cx="0" cy="320675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>
            <p:custDataLst>
              <p:tags r:id="rId15"/>
            </p:custDataLst>
          </p:nvPr>
        </p:nvCxnSpPr>
        <p:spPr bwMode="gray">
          <a:xfrm flipV="1">
            <a:off x="1920875" y="2982913"/>
            <a:ext cx="0" cy="406400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>
            <p:custDataLst>
              <p:tags r:id="rId16"/>
            </p:custDataLst>
          </p:nvPr>
        </p:nvCxnSpPr>
        <p:spPr bwMode="gray">
          <a:xfrm flipV="1">
            <a:off x="682625" y="2620963"/>
            <a:ext cx="0" cy="520700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>
            <p:custDataLst>
              <p:tags r:id="rId17"/>
            </p:custDataLst>
          </p:nvPr>
        </p:nvCxnSpPr>
        <p:spPr bwMode="gray">
          <a:xfrm flipV="1">
            <a:off x="806450" y="2439988"/>
            <a:ext cx="0" cy="854075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>
            <p:custDataLst>
              <p:tags r:id="rId18"/>
            </p:custDataLst>
          </p:nvPr>
        </p:nvCxnSpPr>
        <p:spPr bwMode="gray">
          <a:xfrm flipV="1">
            <a:off x="1054100" y="2592388"/>
            <a:ext cx="0" cy="558800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>
            <p:custDataLst>
              <p:tags r:id="rId19"/>
            </p:custDataLst>
          </p:nvPr>
        </p:nvCxnSpPr>
        <p:spPr bwMode="gray">
          <a:xfrm flipV="1">
            <a:off x="1177925" y="2659063"/>
            <a:ext cx="0" cy="339725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>
            <p:custDataLst>
              <p:tags r:id="rId20"/>
            </p:custDataLst>
          </p:nvPr>
        </p:nvCxnSpPr>
        <p:spPr bwMode="gray">
          <a:xfrm flipV="1">
            <a:off x="558800" y="2582863"/>
            <a:ext cx="0" cy="406400"/>
          </a:xfrm>
          <a:prstGeom prst="line">
            <a:avLst/>
          </a:prstGeom>
          <a:ln w="3175">
            <a:solidFill>
              <a:srgbClr val="80808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3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4203701" y="2952750"/>
            <a:ext cx="442913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400" b="1" smtClean="0">
                <a:solidFill>
                  <a:schemeClr val="accent2"/>
                </a:solidFill>
              </a:rPr>
              <a:t>Ø </a:t>
            </a:r>
            <a:fld id="{027B9F9D-D776-4603-B382-23C645A0E5B1}" type="datetime'''''''''''''''''''''''-''''''''''''''''1''''''''4'''''''''''">
              <a:rPr lang="hy-AM" sz="1400" b="1" smtClean="0">
                <a:solidFill>
                  <a:schemeClr val="accent2"/>
                </a:solidFill>
              </a:rPr>
              <a:pPr defTabSz="913526">
                <a:buClr>
                  <a:schemeClr val="tx2"/>
                </a:buClr>
              </a:pPr>
              <a:t>-14</a:t>
            </a:fld>
            <a:endParaRPr lang="hy-AM" sz="1400" b="1">
              <a:solidFill>
                <a:schemeClr val="accent2"/>
              </a:solidFill>
            </a:endParaRPr>
          </a:p>
        </p:txBody>
      </p:sp>
      <p:sp>
        <p:nvSpPr>
          <p:cNvPr id="71" name="Rectangle 14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3765550" y="4557713"/>
            <a:ext cx="292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41DDF01D-17A6-44F0-8E06-BB561027D5C5}" type="datetime'''''''2''''''''''''''''''''''''0''''0''''''''9'''''">
              <a:rPr lang="hy-AM" sz="1000" smtClean="0"/>
              <a:pPr defTabSz="913526">
                <a:buClr>
                  <a:schemeClr val="tx2"/>
                </a:buClr>
              </a:pPr>
              <a:t>2009</a:t>
            </a:fld>
            <a:endParaRPr lang="hy-AM" sz="1000" b="0"/>
          </a:p>
        </p:txBody>
      </p:sp>
      <p:sp>
        <p:nvSpPr>
          <p:cNvPr id="147" name="Rectangle 146"/>
          <p:cNvSpPr>
            <a:spLocks noGrp="1" noChangeArrowheads="1"/>
          </p:cNvSpPr>
          <p:nvPr>
            <p:custDataLst>
              <p:tags r:id="rId23"/>
            </p:custDataLst>
          </p:nvPr>
        </p:nvSpPr>
        <p:spPr bwMode="auto">
          <a:xfrm>
            <a:off x="3840163" y="41513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1EE8EA24-B307-42D6-B8CF-0DFA6ECEC6BC}" type="datetime'''''''-2''''''''9''''''''.''''''''''7'''''">
              <a:rPr lang="hy-AM" sz="1000" smtClean="0"/>
              <a:pPr algn="ctr"/>
              <a:t>-29.7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46" name="Rectangle 145"/>
          <p:cNvSpPr>
            <a:spLocks noGrp="1" noChangeArrowheads="1"/>
          </p:cNvSpPr>
          <p:nvPr>
            <p:custDataLst>
              <p:tags r:id="rId24"/>
            </p:custDataLst>
          </p:nvPr>
        </p:nvSpPr>
        <p:spPr bwMode="auto">
          <a:xfrm>
            <a:off x="3629025" y="43037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D79FA610-97EC-4E22-8B8C-6B33AC72E98B}" type="datetime'''''-''3''''''''''''''''''''''0''''''''''.''9'''''''''''">
              <a:rPr lang="hy-AM" sz="1000" smtClean="0"/>
              <a:pPr algn="ctr"/>
              <a:t>-30.9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7" name="Rectangle 106"/>
          <p:cNvSpPr>
            <a:spLocks noGrp="1" noChangeArrowheads="1"/>
          </p:cNvSpPr>
          <p:nvPr>
            <p:custDataLst>
              <p:tags r:id="rId25"/>
            </p:custDataLst>
          </p:nvPr>
        </p:nvSpPr>
        <p:spPr bwMode="ltGray">
          <a:xfrm>
            <a:off x="3587750" y="4557713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fld id="{A05ED2C0-5527-4EBF-8D8F-3863B43F209F}" type="datetime'''''''''''''''''''0''''''''''''''''''7'''''''''''''''">
              <a:rPr lang="hy-AM" sz="1000" smtClean="0"/>
              <a:pPr/>
              <a:t>07</a:t>
            </a:fld>
            <a:endParaRPr lang="hy-AM" sz="1000" smtClean="0">
              <a:latin typeface="Arial"/>
              <a:cs typeface="Arial"/>
              <a:sym typeface="Arial"/>
            </a:endParaRPr>
          </a:p>
        </p:txBody>
      </p:sp>
      <p:sp useBgFill="1">
        <p:nvSpPr>
          <p:cNvPr id="78" name="Rectangle 77"/>
          <p:cNvSpPr>
            <a:spLocks noGrp="1" noChangeArrowheads="1"/>
          </p:cNvSpPr>
          <p:nvPr>
            <p:custDataLst>
              <p:tags r:id="rId26"/>
            </p:custDataLst>
          </p:nvPr>
        </p:nvSpPr>
        <p:spPr bwMode="ltGray">
          <a:xfrm>
            <a:off x="3540125" y="2636838"/>
            <a:ext cx="24923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E5FDB24B-F5C9-4433-8327-7E97CE298CAC}" type="datetime'''''''-7''.''''''''''0'''''''''''''">
              <a:rPr lang="hy-AM" sz="1000" smtClean="0"/>
              <a:pPr algn="ctr"/>
              <a:t>-7.0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45" name="Rectangle 144"/>
          <p:cNvSpPr>
            <a:spLocks noGrp="1" noChangeArrowheads="1"/>
          </p:cNvSpPr>
          <p:nvPr>
            <p:custDataLst>
              <p:tags r:id="rId27"/>
            </p:custDataLst>
          </p:nvPr>
        </p:nvSpPr>
        <p:spPr bwMode="auto">
          <a:xfrm>
            <a:off x="3381375" y="2970213"/>
            <a:ext cx="31908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C29274E7-497A-4BC2-8A8A-CEFAC7FB8E60}" type="datetime'-''''''''''''''1''''2.''''1'">
              <a:rPr lang="hy-AM" sz="1000" smtClean="0"/>
              <a:pPr algn="ctr"/>
              <a:t>-12.1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44" name="Rectangle 143"/>
          <p:cNvSpPr>
            <a:spLocks noGrp="1" noChangeArrowheads="1"/>
          </p:cNvSpPr>
          <p:nvPr>
            <p:custDataLst>
              <p:tags r:id="rId28"/>
            </p:custDataLst>
          </p:nvPr>
        </p:nvSpPr>
        <p:spPr bwMode="auto">
          <a:xfrm>
            <a:off x="3344863" y="34750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59CD4EFE-0810-4CB2-B1AE-CFA2BF655DC3}" type="datetime'''''''''-''1''9''''''''''''''.''''''''''6'''''''''''''''''''">
              <a:rPr lang="hy-AM" sz="1000" smtClean="0"/>
              <a:pPr algn="ctr"/>
              <a:t>-19.6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6" name="Rectangle 105"/>
          <p:cNvSpPr>
            <a:spLocks noGrp="1" noChangeArrowheads="1"/>
          </p:cNvSpPr>
          <p:nvPr>
            <p:custDataLst>
              <p:tags r:id="rId29"/>
            </p:custDataLst>
          </p:nvPr>
        </p:nvSpPr>
        <p:spPr bwMode="ltGray">
          <a:xfrm>
            <a:off x="3216275" y="4557713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fld id="{00F1CE12-35A7-4F23-B4D8-F89014D385FF}" type="datetime'''''''''0''''''''''''''''''''''''''4'''''''">
              <a:rPr lang="hy-AM" sz="1000" smtClean="0"/>
              <a:pPr/>
              <a:t>04</a:t>
            </a:fld>
            <a:endParaRPr lang="hy-AM" sz="1000" smtClean="0">
              <a:latin typeface="Arial"/>
              <a:cs typeface="Arial"/>
              <a:sym typeface="Arial"/>
            </a:endParaRPr>
          </a:p>
        </p:txBody>
      </p:sp>
      <p:sp useBgFill="1">
        <p:nvSpPr>
          <p:cNvPr id="143" name="Rectangle 142"/>
          <p:cNvSpPr>
            <a:spLocks noGrp="1" noChangeArrowheads="1"/>
          </p:cNvSpPr>
          <p:nvPr>
            <p:custDataLst>
              <p:tags r:id="rId30"/>
            </p:custDataLst>
          </p:nvPr>
        </p:nvSpPr>
        <p:spPr bwMode="auto">
          <a:xfrm>
            <a:off x="3221038" y="36274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3D1C733-4264-4B43-912F-BA68F4731748}" type="datetime'''''''''''-''1''''''''8''''''''''.''''''''7'''''''''''''">
              <a:rPr lang="hy-AM" sz="1000" smtClean="0"/>
              <a:pPr algn="ctr"/>
              <a:t>-18.7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42" name="Rectangle 141"/>
          <p:cNvSpPr>
            <a:spLocks noGrp="1" noChangeArrowheads="1"/>
          </p:cNvSpPr>
          <p:nvPr>
            <p:custDataLst>
              <p:tags r:id="rId31"/>
            </p:custDataLst>
          </p:nvPr>
        </p:nvSpPr>
        <p:spPr bwMode="auto">
          <a:xfrm>
            <a:off x="3128963" y="37798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3025CD1-E9BC-4FE8-85DF-0F65085B604C}" type="datetime'''''''-''''''2''''''''''''''''''''''''''''1''.6'''">
              <a:rPr lang="hy-AM" sz="1000" smtClean="0"/>
              <a:pPr algn="ctr"/>
              <a:t>-21.6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40" name="Rectangle 57"/>
          <p:cNvSpPr>
            <a:spLocks noChangeArrowheads="1"/>
          </p:cNvSpPr>
          <p:nvPr>
            <p:custDataLst>
              <p:tags r:id="rId32"/>
            </p:custDataLst>
          </p:nvPr>
        </p:nvSpPr>
        <p:spPr bwMode="ltGray">
          <a:xfrm>
            <a:off x="2781300" y="3741738"/>
            <a:ext cx="319088" cy="1524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875" tIns="0" rIns="15875" bIns="0">
            <a:noAutofit/>
          </a:bodyPr>
          <a:lstStyle/>
          <a:p>
            <a:pPr algn="ctr" defTabSz="913526">
              <a:buClr>
                <a:schemeClr val="tx2"/>
              </a:buClr>
            </a:pPr>
            <a:fld id="{56106041-F5D7-4989-8FB5-0189053C400B}" type="datetime'''''-''''''2''''''''''''''''''''''''''3''''''''''''.''''''7'">
              <a:rPr lang="hy-AM" sz="1000" smtClean="0"/>
              <a:pPr algn="ctr" defTabSz="913526">
                <a:buClr>
                  <a:schemeClr val="tx2"/>
                </a:buClr>
              </a:pPr>
              <a:t>-23.7</a:t>
            </a:fld>
            <a:endParaRPr lang="hy-AM" sz="1000" b="0"/>
          </a:p>
        </p:txBody>
      </p:sp>
      <p:sp>
        <p:nvSpPr>
          <p:cNvPr id="46" name="Rectangle 27"/>
          <p:cNvSpPr>
            <a:spLocks noChangeArrowheads="1"/>
          </p:cNvSpPr>
          <p:nvPr>
            <p:custDataLst>
              <p:tags r:id="rId33"/>
            </p:custDataLst>
          </p:nvPr>
        </p:nvSpPr>
        <p:spPr bwMode="ltGray">
          <a:xfrm>
            <a:off x="2844800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CB263B6B-CF6E-40EB-9D6C-2E4B1A01528A}" type="datetime'''''''''0''''''''''''''''''1'''''''''''''''''''''''''''''">
              <a:rPr lang="hy-AM" sz="1000" smtClean="0"/>
              <a:pPr defTabSz="913526">
                <a:buClr>
                  <a:schemeClr val="tx2"/>
                </a:buClr>
              </a:pPr>
              <a:t>01</a:t>
            </a:fld>
            <a:endParaRPr lang="hy-AM" sz="1000" b="0"/>
          </a:p>
        </p:txBody>
      </p:sp>
      <p:sp>
        <p:nvSpPr>
          <p:cNvPr id="141" name="Rectangle 140"/>
          <p:cNvSpPr>
            <a:spLocks noGrp="1" noChangeArrowheads="1"/>
          </p:cNvSpPr>
          <p:nvPr>
            <p:custDataLst>
              <p:tags r:id="rId34"/>
            </p:custDataLst>
          </p:nvPr>
        </p:nvSpPr>
        <p:spPr bwMode="auto">
          <a:xfrm>
            <a:off x="2762250" y="42656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F178DEE6-1B68-40CD-9A9B-26766BDEB228}" type="datetime'''''''''''''-''''''''31.''''''''5'''''''''''''''''''''''">
              <a:rPr lang="hy-AM" sz="1000" smtClean="0"/>
              <a:pPr algn="ctr"/>
              <a:t>-31.5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48" name="Rectangle 29"/>
          <p:cNvSpPr>
            <a:spLocks noChangeArrowheads="1"/>
          </p:cNvSpPr>
          <p:nvPr>
            <p:custDataLst>
              <p:tags r:id="rId35"/>
            </p:custDataLst>
          </p:nvPr>
        </p:nvSpPr>
        <p:spPr bwMode="ltGray">
          <a:xfrm>
            <a:off x="2741613" y="2865438"/>
            <a:ext cx="319088" cy="1524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875" tIns="0" rIns="15875" bIns="0">
            <a:noAutofit/>
          </a:bodyPr>
          <a:lstStyle/>
          <a:p>
            <a:pPr algn="ctr" defTabSz="913526">
              <a:buClr>
                <a:schemeClr val="tx2"/>
              </a:buClr>
            </a:pPr>
            <a:fld id="{6951CA4E-451B-4AC2-B858-4D28FE43B8A4}" type="datetime'''''''''-''1''''''''''''''''''''0''.''''''4'''''''''">
              <a:rPr lang="hy-AM" sz="1000" smtClean="0"/>
              <a:pPr algn="ctr" defTabSz="913526">
                <a:buClr>
                  <a:schemeClr val="tx2"/>
                </a:buClr>
              </a:pPr>
              <a:t>-10.4</a:t>
            </a:fld>
            <a:endParaRPr lang="hy-AM" sz="1000" b="0"/>
          </a:p>
        </p:txBody>
      </p:sp>
      <p:sp>
        <p:nvSpPr>
          <p:cNvPr id="140" name="Rectangle 139"/>
          <p:cNvSpPr>
            <a:spLocks noGrp="1" noChangeArrowheads="1"/>
          </p:cNvSpPr>
          <p:nvPr>
            <p:custDataLst>
              <p:tags r:id="rId36"/>
            </p:custDataLst>
          </p:nvPr>
        </p:nvSpPr>
        <p:spPr bwMode="auto">
          <a:xfrm>
            <a:off x="2514600" y="30178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DAEB380-22F2-49B3-9AAF-CFF7C22CF645}" type="datetime'''''''''''-''1''''''''''''2''''''''''''''.''''''''''4'''''">
              <a:rPr lang="hy-AM" sz="1000" smtClean="0"/>
              <a:pPr algn="ctr"/>
              <a:t>-12.4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50" name="Rectangle 31"/>
          <p:cNvSpPr>
            <a:spLocks noChangeArrowheads="1"/>
          </p:cNvSpPr>
          <p:nvPr>
            <p:custDataLst>
              <p:tags r:id="rId37"/>
            </p:custDataLst>
          </p:nvPr>
        </p:nvSpPr>
        <p:spPr bwMode="ltGray">
          <a:xfrm>
            <a:off x="2473325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57E8190F-B310-4BC4-BEB0-53A345CAECEB}" type="datetime'''''''''''''''''''''''''''''''''''9''''8'''''''''''''''''">
              <a:rPr lang="hy-AM" sz="1000" smtClean="0"/>
              <a:pPr defTabSz="913526">
                <a:buClr>
                  <a:schemeClr val="tx2"/>
                </a:buClr>
              </a:pPr>
              <a:t>98</a:t>
            </a:fld>
            <a:endParaRPr lang="hy-AM" sz="1000" b="0"/>
          </a:p>
        </p:txBody>
      </p:sp>
      <p:sp useBgFill="1">
        <p:nvSpPr>
          <p:cNvPr id="76" name="Rectangle 75"/>
          <p:cNvSpPr>
            <a:spLocks noGrp="1" noChangeArrowheads="1"/>
          </p:cNvSpPr>
          <p:nvPr>
            <p:custDataLst>
              <p:tags r:id="rId38"/>
            </p:custDataLst>
          </p:nvPr>
        </p:nvSpPr>
        <p:spPr bwMode="ltGray">
          <a:xfrm>
            <a:off x="2493963" y="2484438"/>
            <a:ext cx="24923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DEF8D2C4-ECA7-48E8-B5CA-51FEF5E4FD69}" type="datetime'''''''-''''4''''''.''7'''''''''''''''''''''''''">
              <a:rPr lang="hy-AM" sz="1000" smtClean="0"/>
              <a:pPr algn="ctr"/>
              <a:t>-4.7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39" name="Rectangle 138"/>
          <p:cNvSpPr>
            <a:spLocks noGrp="1" noChangeArrowheads="1"/>
          </p:cNvSpPr>
          <p:nvPr>
            <p:custDataLst>
              <p:tags r:id="rId39"/>
            </p:custDataLst>
          </p:nvPr>
        </p:nvSpPr>
        <p:spPr bwMode="auto">
          <a:xfrm>
            <a:off x="2354263" y="2636838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79BCFECC-D782-4F0F-B067-D2FC31178CDF}" type="datetime'''''-''''''''4''''''''''''''''''''''''''''''.''''6'">
              <a:rPr lang="hy-AM" sz="1000" smtClean="0"/>
              <a:pPr algn="ctr"/>
              <a:t>-4.6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38" name="Rectangle 137"/>
          <p:cNvSpPr>
            <a:spLocks noGrp="1" noChangeArrowheads="1"/>
          </p:cNvSpPr>
          <p:nvPr>
            <p:custDataLst>
              <p:tags r:id="rId40"/>
            </p:custDataLst>
          </p:nvPr>
        </p:nvSpPr>
        <p:spPr bwMode="auto">
          <a:xfrm>
            <a:off x="2178050" y="2789238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E613D95E-B622-4AA9-9F27-791EB621516D}" type="datetime'''-''''''''''''''7''''''''''''''''''''''.''4'''''''''''''">
              <a:rPr lang="hy-AM" sz="1000" smtClean="0"/>
              <a:pPr algn="ctr"/>
              <a:t>-7.4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53" name="Rectangle 34"/>
          <p:cNvSpPr>
            <a:spLocks noChangeArrowheads="1"/>
          </p:cNvSpPr>
          <p:nvPr>
            <p:custDataLst>
              <p:tags r:id="rId41"/>
            </p:custDataLst>
          </p:nvPr>
        </p:nvSpPr>
        <p:spPr bwMode="ltGray">
          <a:xfrm>
            <a:off x="2101850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3C758400-BA4D-4D1A-9B2E-5E841F20930B}" type="datetime'''''''''''''''''''''''''''9''5'''''''''''''''''''''''''''''">
              <a:rPr lang="hy-AM" sz="1000" smtClean="0"/>
              <a:pPr defTabSz="913526">
                <a:buClr>
                  <a:schemeClr val="tx2"/>
                </a:buClr>
              </a:pPr>
              <a:t>95</a:t>
            </a:fld>
            <a:endParaRPr lang="hy-AM" sz="1000" b="0"/>
          </a:p>
        </p:txBody>
      </p:sp>
      <p:sp useBgFill="1">
        <p:nvSpPr>
          <p:cNvPr id="75" name="Rectangle 74"/>
          <p:cNvSpPr>
            <a:spLocks noGrp="1" noChangeArrowheads="1"/>
          </p:cNvSpPr>
          <p:nvPr>
            <p:custDataLst>
              <p:tags r:id="rId42"/>
            </p:custDataLst>
          </p:nvPr>
        </p:nvSpPr>
        <p:spPr bwMode="ltGray">
          <a:xfrm>
            <a:off x="1984375" y="2627313"/>
            <a:ext cx="24923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5D5F4FC-6B61-4E04-9BE5-8789E5754232}" type="datetime'''-''''''6''''''''''''''''''''''''.''''''''''8'''">
              <a:rPr lang="hy-AM" sz="1000" smtClean="0"/>
              <a:pPr algn="ctr"/>
              <a:t>-6.8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37" name="Rectangle 136"/>
          <p:cNvSpPr>
            <a:spLocks noGrp="1" noChangeArrowheads="1"/>
          </p:cNvSpPr>
          <p:nvPr>
            <p:custDataLst>
              <p:tags r:id="rId43"/>
            </p:custDataLst>
          </p:nvPr>
        </p:nvSpPr>
        <p:spPr bwMode="auto">
          <a:xfrm>
            <a:off x="1973263" y="32369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44E6ED9-9E94-4B68-ABB0-1F574530E9C2}" type="datetime'''''-''''''''''''''''''''''1''''''''''''6''.''''''0'''''''''">
              <a:rPr lang="hy-AM" sz="1000" smtClean="0"/>
              <a:pPr algn="ctr"/>
              <a:t>-16.0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36" name="Rectangle 135"/>
          <p:cNvSpPr>
            <a:spLocks noGrp="1" noChangeArrowheads="1"/>
          </p:cNvSpPr>
          <p:nvPr>
            <p:custDataLst>
              <p:tags r:id="rId44"/>
            </p:custDataLst>
          </p:nvPr>
        </p:nvSpPr>
        <p:spPr bwMode="auto">
          <a:xfrm>
            <a:off x="1849438" y="33893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EA36D292-3263-4877-A7E4-77704C6CBC56}" type="datetime'''''''''''''''''''''''''-''''''''''13''''''.''8'">
              <a:rPr lang="hy-AM" sz="1000" smtClean="0">
                <a:ea typeface="ＭＳ Ｐゴシック"/>
                <a:cs typeface="+mn-cs"/>
              </a:rPr>
              <a:pPr algn="ctr"/>
              <a:t>-13.8</a:t>
            </a:fld>
            <a:endParaRPr lang="hy-AM" sz="1000" smtClean="0">
              <a:latin typeface="Arial"/>
              <a:ea typeface="ＭＳ Ｐゴシック"/>
              <a:cs typeface="+mn-cs"/>
              <a:sym typeface="Arial"/>
            </a:endParaRPr>
          </a:p>
        </p:txBody>
      </p:sp>
      <p:sp>
        <p:nvSpPr>
          <p:cNvPr id="57" name="Rectangle 38"/>
          <p:cNvSpPr>
            <a:spLocks noChangeArrowheads="1"/>
          </p:cNvSpPr>
          <p:nvPr>
            <p:custDataLst>
              <p:tags r:id="rId45"/>
            </p:custDataLst>
          </p:nvPr>
        </p:nvSpPr>
        <p:spPr bwMode="ltGray">
          <a:xfrm>
            <a:off x="1720850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B1C141A4-B455-4248-85DF-B6C9D0CA32D7}" type="datetime'''''''''''''''''''''9''''2'''''''''''">
              <a:rPr lang="hy-AM" sz="1000" smtClean="0"/>
              <a:pPr defTabSz="913526">
                <a:buClr>
                  <a:schemeClr val="tx2"/>
                </a:buClr>
              </a:pPr>
              <a:t>92</a:t>
            </a:fld>
            <a:endParaRPr lang="hy-AM" sz="1000" b="0"/>
          </a:p>
        </p:txBody>
      </p:sp>
      <p:sp>
        <p:nvSpPr>
          <p:cNvPr id="121" name="Rectangle 120"/>
          <p:cNvSpPr>
            <a:spLocks noGrp="1" noChangeArrowheads="1"/>
          </p:cNvSpPr>
          <p:nvPr>
            <p:custDataLst>
              <p:tags r:id="rId46"/>
            </p:custDataLst>
          </p:nvPr>
        </p:nvSpPr>
        <p:spPr bwMode="auto">
          <a:xfrm>
            <a:off x="1725613" y="3541713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D8FC90F8-DA2E-4020-9B7A-164EF3174123}" type="datetime'''''''''''''''''''''''-1''''''''''''''''''7''''.''9'''''">
              <a:rPr lang="hy-AM" sz="1000" smtClean="0"/>
              <a:pPr algn="ctr"/>
              <a:t>-17.9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18" name="Rectangle 117"/>
          <p:cNvSpPr>
            <a:spLocks noGrp="1" noChangeArrowheads="1"/>
          </p:cNvSpPr>
          <p:nvPr>
            <p:custDataLst>
              <p:tags r:id="rId47"/>
            </p:custDataLst>
          </p:nvPr>
        </p:nvSpPr>
        <p:spPr bwMode="auto">
          <a:xfrm>
            <a:off x="1393825" y="35512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2EFF9B8E-2FB9-4AEA-8376-D461B139002D}" type="datetime'''''''''''''''-1''7''''''''.8'''''''''''''''">
              <a:rPr lang="hy-AM" sz="1000" smtClean="0"/>
              <a:pPr algn="ctr"/>
              <a:t>-17.8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16" name="Rectangle 115"/>
          <p:cNvSpPr>
            <a:spLocks noGrp="1" noChangeArrowheads="1"/>
          </p:cNvSpPr>
          <p:nvPr>
            <p:custDataLst>
              <p:tags r:id="rId48"/>
            </p:custDataLst>
          </p:nvPr>
        </p:nvSpPr>
        <p:spPr bwMode="auto">
          <a:xfrm>
            <a:off x="1301750" y="3398838"/>
            <a:ext cx="3190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B99CC3BA-8B91-4F85-9F51-80F52A7E06BB}" type="datetime'''''''''-''''''''''''1''''8''''''''''''''''.''''''''5'''''''''">
              <a:rPr lang="hy-AM" sz="1000" smtClean="0"/>
              <a:pPr algn="ctr"/>
              <a:t>-18.5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60" name="Rectangle 16"/>
          <p:cNvSpPr>
            <a:spLocks noChangeArrowheads="1"/>
          </p:cNvSpPr>
          <p:nvPr>
            <p:custDataLst>
              <p:tags r:id="rId49"/>
            </p:custDataLst>
          </p:nvPr>
        </p:nvSpPr>
        <p:spPr bwMode="ltGray">
          <a:xfrm>
            <a:off x="1349375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BE57E6F3-A719-4F36-83F8-B8F53F9A3DA2}" type="datetime'''''''''''''''''''8''''''''''''''''9'''''''''''''">
              <a:rPr lang="hy-AM" sz="1000" smtClean="0"/>
              <a:pPr defTabSz="913526">
                <a:buClr>
                  <a:schemeClr val="tx2"/>
                </a:buClr>
              </a:pPr>
              <a:t>89</a:t>
            </a:fld>
            <a:endParaRPr lang="hy-AM" sz="1000" b="0"/>
          </a:p>
        </p:txBody>
      </p:sp>
      <p:sp useBgFill="1">
        <p:nvSpPr>
          <p:cNvPr id="111" name="Rectangle 110"/>
          <p:cNvSpPr>
            <a:spLocks noGrp="1" noChangeArrowheads="1"/>
          </p:cNvSpPr>
          <p:nvPr>
            <p:custDataLst>
              <p:tags r:id="rId50"/>
            </p:custDataLst>
          </p:nvPr>
        </p:nvSpPr>
        <p:spPr bwMode="auto">
          <a:xfrm>
            <a:off x="1370013" y="3065463"/>
            <a:ext cx="31908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A218415E-B616-49CC-AD08-830FAB56355D}" type="datetime'''-1''''''''''''''''''3''''''''.''''''''''''''''5'''''''">
              <a:rPr lang="hy-AM" sz="1000" smtClean="0"/>
              <a:pPr algn="ctr"/>
              <a:t>-13.5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10" name="Rectangle 109"/>
          <p:cNvSpPr>
            <a:spLocks noGrp="1" noChangeArrowheads="1"/>
          </p:cNvSpPr>
          <p:nvPr>
            <p:custDataLst>
              <p:tags r:id="rId51"/>
            </p:custDataLst>
          </p:nvPr>
        </p:nvSpPr>
        <p:spPr bwMode="auto">
          <a:xfrm>
            <a:off x="1246188" y="2846388"/>
            <a:ext cx="319088" cy="152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80FF99B-9410-4DD5-A36C-1EE5D06CB0FB}" type="datetime'''''''''''''''''''''-10''''.1'''''''''''''''''''''''''''''''">
              <a:rPr lang="hy-AM" sz="1000" smtClean="0">
                <a:ea typeface="ＭＳ Ｐゴシック"/>
                <a:cs typeface="+mn-cs"/>
              </a:rPr>
              <a:pPr algn="ctr"/>
              <a:t>-10.1</a:t>
            </a:fld>
            <a:endParaRPr lang="hy-AM" sz="1000" smtClean="0">
              <a:latin typeface="Arial"/>
              <a:ea typeface="ＭＳ Ｐゴシック"/>
              <a:cs typeface="+mn-cs"/>
              <a:sym typeface="Arial"/>
            </a:endParaRPr>
          </a:p>
        </p:txBody>
      </p:sp>
      <p:sp>
        <p:nvSpPr>
          <p:cNvPr id="109" name="Rectangle 108"/>
          <p:cNvSpPr>
            <a:spLocks noGrp="1" noChangeArrowheads="1"/>
          </p:cNvSpPr>
          <p:nvPr>
            <p:custDataLst>
              <p:tags r:id="rId52"/>
            </p:custDataLst>
          </p:nvPr>
        </p:nvSpPr>
        <p:spPr bwMode="auto">
          <a:xfrm>
            <a:off x="1098550" y="2998788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D9C2D1C-2B39-4341-9260-13032507AC1B}" type="datetime'''''''''''''''-''8''''''.''''''''''''''''''''''9'''''''''''''">
              <a:rPr lang="hy-AM" sz="1000" smtClean="0"/>
              <a:pPr algn="ctr"/>
              <a:t>-8.9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64" name="Rectangle 19"/>
          <p:cNvSpPr>
            <a:spLocks noChangeArrowheads="1"/>
          </p:cNvSpPr>
          <p:nvPr>
            <p:custDataLst>
              <p:tags r:id="rId53"/>
            </p:custDataLst>
          </p:nvPr>
        </p:nvSpPr>
        <p:spPr bwMode="ltGray">
          <a:xfrm>
            <a:off x="977900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FA311E8E-B69E-4E03-82F3-3AD755492F48}" type="datetime'''''''''''''8''''''''''''''''''''''''''''''''''6'''''">
              <a:rPr lang="hy-AM" sz="1000" smtClean="0"/>
              <a:pPr defTabSz="913526">
                <a:buClr>
                  <a:schemeClr val="tx2"/>
                </a:buClr>
              </a:pPr>
              <a:t>86</a:t>
            </a:fld>
            <a:endParaRPr lang="hy-AM" sz="1000" b="0"/>
          </a:p>
        </p:txBody>
      </p:sp>
      <p:sp>
        <p:nvSpPr>
          <p:cNvPr id="108" name="Rectangle 107"/>
          <p:cNvSpPr>
            <a:spLocks noGrp="1" noChangeArrowheads="1"/>
          </p:cNvSpPr>
          <p:nvPr>
            <p:custDataLst>
              <p:tags r:id="rId54"/>
            </p:custDataLst>
          </p:nvPr>
        </p:nvSpPr>
        <p:spPr bwMode="auto">
          <a:xfrm>
            <a:off x="982663" y="3151188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BEE2E06F-20BF-4051-97B9-CE164AE0FC7C}" type="datetime'''''''''''''''''''''''-''7''''''''''''''''''''''.''''8'">
              <a:rPr lang="hy-AM" sz="1000" smtClean="0"/>
              <a:pPr algn="ctr"/>
              <a:t>-7.8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4" name="Rectangle 103"/>
          <p:cNvSpPr>
            <a:spLocks noGrp="1" noChangeArrowheads="1"/>
          </p:cNvSpPr>
          <p:nvPr>
            <p:custDataLst>
              <p:tags r:id="rId55"/>
            </p:custDataLst>
          </p:nvPr>
        </p:nvSpPr>
        <p:spPr bwMode="auto">
          <a:xfrm>
            <a:off x="806450" y="2693988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5E478F86-BB70-4F7E-B62E-8F6051175989}" type="datetime'''''-''''7''''''.''''''8'''''''''''''">
              <a:rPr lang="hy-AM" sz="1000" smtClean="0"/>
              <a:pPr algn="ctr"/>
              <a:t>-7.8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102" name="Rectangle 101"/>
          <p:cNvSpPr>
            <a:spLocks noGrp="1" noChangeArrowheads="1"/>
          </p:cNvSpPr>
          <p:nvPr>
            <p:custDataLst>
              <p:tags r:id="rId56"/>
            </p:custDataLst>
          </p:nvPr>
        </p:nvSpPr>
        <p:spPr bwMode="auto">
          <a:xfrm>
            <a:off x="628650" y="3294063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94AB5F92-B62F-4A03-95BC-1A1EF7286CEB}" type="datetime'''''''''-''''5''''''''''''''''''''''''.''''''6'">
              <a:rPr lang="hy-AM" sz="1000" smtClean="0"/>
              <a:pPr algn="ctr"/>
              <a:t>-5.6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72" name="Rectangle 22"/>
          <p:cNvSpPr>
            <a:spLocks noChangeArrowheads="1"/>
          </p:cNvSpPr>
          <p:nvPr>
            <p:custDataLst>
              <p:tags r:id="rId57"/>
            </p:custDataLst>
          </p:nvPr>
        </p:nvSpPr>
        <p:spPr bwMode="ltGray">
          <a:xfrm>
            <a:off x="606425" y="4557713"/>
            <a:ext cx="15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A46715AE-AA26-4D9F-B352-1517A5B48D92}" type="datetime'''''''''''''''''''''''''''''''''''''8''''3'''''''''''''''''''">
              <a:rPr lang="hy-AM" sz="1000" smtClean="0"/>
              <a:pPr defTabSz="913526">
                <a:buClr>
                  <a:schemeClr val="tx2"/>
                </a:buClr>
              </a:pPr>
              <a:t>83</a:t>
            </a:fld>
            <a:endParaRPr lang="hy-AM" sz="1000" b="0"/>
          </a:p>
        </p:txBody>
      </p:sp>
      <p:sp>
        <p:nvSpPr>
          <p:cNvPr id="98" name="Rectangle 97"/>
          <p:cNvSpPr>
            <a:spLocks noGrp="1" noChangeArrowheads="1"/>
          </p:cNvSpPr>
          <p:nvPr>
            <p:custDataLst>
              <p:tags r:id="rId58"/>
            </p:custDataLst>
          </p:nvPr>
        </p:nvSpPr>
        <p:spPr bwMode="auto">
          <a:xfrm>
            <a:off x="504825" y="3141663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0433BD93-30FB-4163-9114-AF2DE0A96833}" type="datetime'''''''''''''''''''''''-''''''8''''.''3'">
              <a:rPr lang="hy-AM" sz="1000" smtClean="0"/>
              <a:pPr algn="ctr"/>
              <a:t>-8.3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 useBgFill="1">
        <p:nvSpPr>
          <p:cNvPr id="96" name="Rectangle 95"/>
          <p:cNvSpPr>
            <a:spLocks noGrp="1" noChangeArrowheads="1"/>
          </p:cNvSpPr>
          <p:nvPr>
            <p:custDataLst>
              <p:tags r:id="rId59"/>
            </p:custDataLst>
          </p:nvPr>
        </p:nvSpPr>
        <p:spPr bwMode="auto">
          <a:xfrm>
            <a:off x="381000" y="2989263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8D32ECC-7251-4209-81E5-E55643E46197}" type="datetime'''''''''''''''-''''''''''7''.''''''''7'''''''''''''''''''''">
              <a:rPr lang="hy-AM" sz="1000" smtClean="0"/>
              <a:pPr algn="ctr"/>
              <a:t>-7.7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5" name="Rectangle 94"/>
          <p:cNvSpPr>
            <a:spLocks noGrp="1" noChangeArrowheads="1"/>
          </p:cNvSpPr>
          <p:nvPr>
            <p:custDataLst>
              <p:tags r:id="rId60"/>
            </p:custDataLst>
          </p:nvPr>
        </p:nvSpPr>
        <p:spPr bwMode="auto">
          <a:xfrm>
            <a:off x="257175" y="2836863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E52425D3-6CED-4304-AC7A-18B6E2386E19}" type="datetime'''''''''''''''-9''''''''''''''''''''''''''.''''''''''''''3'''">
              <a:rPr lang="hy-AM" sz="1000" smtClean="0"/>
              <a:pPr algn="ctr"/>
              <a:t>-9.3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70" name="Rectangle 25"/>
          <p:cNvSpPr>
            <a:spLocks noChangeArrowheads="1"/>
          </p:cNvSpPr>
          <p:nvPr>
            <p:custDataLst>
              <p:tags r:id="rId61"/>
            </p:custDataLst>
          </p:nvPr>
        </p:nvSpPr>
        <p:spPr bwMode="ltGray">
          <a:xfrm>
            <a:off x="165100" y="4557713"/>
            <a:ext cx="292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fld id="{E6058720-04EE-484B-9D54-6D485D2973AF}" type="datetime'''''1''''''''''''9''''''''''''''''''''''8''0'''''''''''''">
              <a:rPr lang="hy-AM" sz="1000" smtClean="0"/>
              <a:pPr defTabSz="913526">
                <a:buClr>
                  <a:schemeClr val="tx2"/>
                </a:buClr>
              </a:pPr>
              <a:t>1980</a:t>
            </a:fld>
            <a:endParaRPr lang="hy-AM" sz="1000" b="0"/>
          </a:p>
        </p:txBody>
      </p:sp>
      <p:sp>
        <p:nvSpPr>
          <p:cNvPr id="94" name="Rectangle 93"/>
          <p:cNvSpPr>
            <a:spLocks noGrp="1" noChangeArrowheads="1"/>
          </p:cNvSpPr>
          <p:nvPr>
            <p:custDataLst>
              <p:tags r:id="rId62"/>
            </p:custDataLst>
          </p:nvPr>
        </p:nvSpPr>
        <p:spPr bwMode="auto">
          <a:xfrm>
            <a:off x="133350" y="2684463"/>
            <a:ext cx="2492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09F8EC55-DE92-4209-8BE2-013F23130588}" type="datetime'-''''''7''.''''''''''''''''''''''''7'''''''''''''''''''''">
              <a:rPr lang="hy-AM" sz="1000" smtClean="0"/>
              <a:pPr algn="ctr"/>
              <a:t>-7.7</a:t>
            </a:fld>
            <a:endParaRPr lang="hy-AM" sz="100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8" name="Rectangle 28"/>
          <p:cNvSpPr txBox="1"/>
          <p:nvPr>
            <p:custDataLst>
              <p:tags r:id="rId63"/>
            </p:custDataLst>
          </p:nvPr>
        </p:nvSpPr>
        <p:spPr bwMode="ltGray">
          <a:xfrm>
            <a:off x="162391" y="1809750"/>
            <a:ext cx="44265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b="1" smtClean="0"/>
              <a:t>Տնտեսական շահույթ</a:t>
            </a:r>
            <a:r>
              <a:rPr lang="hy-AM" sz="1000" baseline="30000" smtClean="0"/>
              <a:t>1</a:t>
            </a:r>
          </a:p>
          <a:p>
            <a:r>
              <a:rPr lang="hy-AM" sz="1000" smtClean="0">
                <a:solidFill>
                  <a:schemeClr val="accent6"/>
                </a:solidFill>
              </a:rPr>
              <a:t>Միլիարդ ԱՄՆ դոլար</a:t>
            </a:r>
            <a:endParaRPr lang="hy-AM" sz="1000">
              <a:solidFill>
                <a:schemeClr val="accent6"/>
              </a:solidFill>
            </a:endParaRPr>
          </a:p>
        </p:txBody>
      </p:sp>
      <p:sp>
        <p:nvSpPr>
          <p:cNvPr id="117" name="McK 4. Footnote"/>
          <p:cNvSpPr txBox="1">
            <a:spLocks noChangeArrowheads="1"/>
          </p:cNvSpPr>
          <p:nvPr>
            <p:custDataLst>
              <p:tags r:id="rId64"/>
            </p:custDataLst>
          </p:nvPr>
        </p:nvSpPr>
        <p:spPr bwMode="ltGray">
          <a:xfrm>
            <a:off x="1" y="6242469"/>
            <a:ext cx="90201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smtClean="0"/>
              <a:t>1 Տնտեսական շահույթը ներդրումների հետ կապված հնարավոր ծախսերի (օրինակ՝ օգտագործվող կապիտալը) և եկամուտների միջև տարբերությունն է </a:t>
            </a:r>
          </a:p>
          <a:p>
            <a:r>
              <a:rPr lang="hy-AM" smtClean="0"/>
              <a:t>2 Ներդրումների շահութաբերության միջին արժեքը բոլոր տարիների համար  </a:t>
            </a:r>
            <a:endParaRPr lang="hy-AM"/>
          </a:p>
        </p:txBody>
      </p:sp>
      <p:sp>
        <p:nvSpPr>
          <p:cNvPr id="120" name="AutoShape 12"/>
          <p:cNvSpPr>
            <a:spLocks noChangeArrowheads="1"/>
          </p:cNvSpPr>
          <p:nvPr>
            <p:custDataLst>
              <p:tags r:id="rId65"/>
            </p:custDataLst>
          </p:nvPr>
        </p:nvSpPr>
        <p:spPr bwMode="ltGray">
          <a:xfrm>
            <a:off x="4865712" y="1809750"/>
            <a:ext cx="4116363" cy="326243"/>
          </a:xfrm>
          <a:prstGeom prst="leftRightArrow">
            <a:avLst>
              <a:gd name="adj1" fmla="val 100000"/>
              <a:gd name="adj2" fmla="val 0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8288" anchor="b">
            <a:noAutofit/>
          </a:bodyPr>
          <a:lstStyle/>
          <a:p>
            <a:r>
              <a:rPr lang="hy-AM" sz="10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Կուտակային տնտեսական շահույթ</a:t>
            </a:r>
            <a:r>
              <a:rPr lang="hy-AM" sz="1000" b="1" baseline="300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hy-AM" sz="10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2004 - 11</a:t>
            </a:r>
          </a:p>
          <a:p>
            <a:r>
              <a:rPr lang="hy-AM" sz="100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Միլիոն ԱՄՆ դոլար </a:t>
            </a:r>
            <a:endParaRPr lang="hy-AM" sz="1000">
              <a:solidFill>
                <a:srgbClr val="80808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5" name="Object 24"/>
          <p:cNvGraphicFramePr>
            <a:graphicFrameLocks/>
          </p:cNvGraphicFramePr>
          <p:nvPr>
            <p:custDataLst>
              <p:tags r:id="rId66"/>
            </p:custDataLst>
            <p:extLst>
              <p:ext uri="{D42A27DB-BD31-4B8C-83A1-F6EECF244321}">
                <p14:modId xmlns:p14="http://schemas.microsoft.com/office/powerpoint/2010/main" val="484092135"/>
              </p:ext>
            </p:extLst>
          </p:nvPr>
        </p:nvGraphicFramePr>
        <p:xfrm>
          <a:off x="5530850" y="2200275"/>
          <a:ext cx="3524310" cy="2190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241" name="Chart" r:id="rId95" imgW="3524310" imgH="2190840" progId="MSGraph.Chart.8">
                  <p:embed followColorScheme="full"/>
                </p:oleObj>
              </mc:Choice>
              <mc:Fallback>
                <p:oleObj name="Chart" r:id="rId95" imgW="3524310" imgH="2190840" progId="MSGraph.Chart.8">
                  <p:embed followColorScheme="full"/>
                  <p:pic>
                    <p:nvPicPr>
                      <p:cNvPr id="0" name="Picture 260"/>
                      <p:cNvPicPr>
                        <a:picLocks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2200275"/>
                        <a:ext cx="3524310" cy="2190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Rectangle 29"/>
          <p:cNvSpPr>
            <a:spLocks noChangeArrowheads="1"/>
          </p:cNvSpPr>
          <p:nvPr>
            <p:custDataLst>
              <p:tags r:id="rId67"/>
            </p:custDataLst>
          </p:nvPr>
        </p:nvSpPr>
        <p:spPr bwMode="ltGray">
          <a:xfrm>
            <a:off x="8645525" y="4349750"/>
            <a:ext cx="292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Ae-gean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27" name="Rectangle 31"/>
          <p:cNvSpPr>
            <a:spLocks noChangeArrowheads="1"/>
          </p:cNvSpPr>
          <p:nvPr>
            <p:custDataLst>
              <p:tags r:id="rId68"/>
            </p:custDataLst>
          </p:nvPr>
        </p:nvSpPr>
        <p:spPr bwMode="ltGray">
          <a:xfrm>
            <a:off x="8274050" y="4349750"/>
            <a:ext cx="285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Alle-giant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28" name="Rectangle 33"/>
          <p:cNvSpPr>
            <a:spLocks noChangeArrowheads="1"/>
          </p:cNvSpPr>
          <p:nvPr>
            <p:custDataLst>
              <p:tags r:id="rId69"/>
            </p:custDataLst>
          </p:nvPr>
        </p:nvSpPr>
        <p:spPr bwMode="ltGray">
          <a:xfrm>
            <a:off x="7902575" y="4349750"/>
            <a:ext cx="336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Easy-jet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29" name="Rectangle 27"/>
          <p:cNvSpPr>
            <a:spLocks noChangeArrowheads="1"/>
          </p:cNvSpPr>
          <p:nvPr>
            <p:custDataLst>
              <p:tags r:id="rId70"/>
            </p:custDataLst>
          </p:nvPr>
        </p:nvSpPr>
        <p:spPr bwMode="ltGray">
          <a:xfrm>
            <a:off x="7531100" y="4349750"/>
            <a:ext cx="25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Air Ara-bia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30" name="Rectangle 25"/>
          <p:cNvSpPr>
            <a:spLocks noChangeArrowheads="1"/>
          </p:cNvSpPr>
          <p:nvPr>
            <p:custDataLst>
              <p:tags r:id="rId71"/>
            </p:custDataLst>
          </p:nvPr>
        </p:nvSpPr>
        <p:spPr bwMode="ltGray">
          <a:xfrm>
            <a:off x="7169150" y="4349750"/>
            <a:ext cx="3714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COPA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31" name="Rectangle 26"/>
          <p:cNvSpPr>
            <a:spLocks noChangeArrowheads="1"/>
          </p:cNvSpPr>
          <p:nvPr>
            <p:custDataLst>
              <p:tags r:id="rId72"/>
            </p:custDataLst>
          </p:nvPr>
        </p:nvSpPr>
        <p:spPr bwMode="ltGray">
          <a:xfrm>
            <a:off x="6797675" y="4349750"/>
            <a:ext cx="2587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LAN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32" name="Rectangle 28"/>
          <p:cNvSpPr>
            <a:spLocks noChangeArrowheads="1"/>
          </p:cNvSpPr>
          <p:nvPr>
            <p:custDataLst>
              <p:tags r:id="rId73"/>
            </p:custDataLst>
          </p:nvPr>
        </p:nvSpPr>
        <p:spPr bwMode="ltGray">
          <a:xfrm>
            <a:off x="6426200" y="4349750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Aero-flot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33" name="Rectangle 30"/>
          <p:cNvSpPr>
            <a:spLocks noChangeArrowheads="1"/>
          </p:cNvSpPr>
          <p:nvPr>
            <p:custDataLst>
              <p:tags r:id="rId74"/>
            </p:custDataLst>
          </p:nvPr>
        </p:nvSpPr>
        <p:spPr bwMode="ltGray">
          <a:xfrm>
            <a:off x="6054725" y="4349750"/>
            <a:ext cx="350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Ryan-air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34" name="Rectangle 32"/>
          <p:cNvSpPr>
            <a:spLocks noChangeArrowheads="1"/>
          </p:cNvSpPr>
          <p:nvPr>
            <p:custDataLst>
              <p:tags r:id="rId75"/>
            </p:custDataLst>
          </p:nvPr>
        </p:nvSpPr>
        <p:spPr bwMode="ltGray">
          <a:xfrm>
            <a:off x="5683250" y="4349750"/>
            <a:ext cx="317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noAutofit/>
          </a:bodyPr>
          <a:lstStyle/>
          <a:p>
            <a:pPr defTabSz="913526">
              <a:buClr>
                <a:schemeClr val="tx2"/>
              </a:buClr>
            </a:pPr>
            <a:r>
              <a:rPr lang="hy-AM" sz="1000" smtClean="0">
                <a:cs typeface="Arial"/>
              </a:rPr>
              <a:t>Emir-ates</a:t>
            </a:r>
            <a:endParaRPr lang="hy-AM" sz="1000">
              <a:latin typeface="Arial"/>
              <a:cs typeface="Arial"/>
              <a:sym typeface="Arial"/>
            </a:endParaRPr>
          </a:p>
        </p:txBody>
      </p:sp>
      <p:sp>
        <p:nvSpPr>
          <p:cNvPr id="148" name="Rectangle 147"/>
          <p:cNvSpPr>
            <a:spLocks noGrp="1" noChangeArrowheads="1"/>
          </p:cNvSpPr>
          <p:nvPr>
            <p:custDataLst>
              <p:tags r:id="rId76"/>
            </p:custDataLst>
          </p:nvPr>
        </p:nvSpPr>
        <p:spPr bwMode="auto">
          <a:xfrm>
            <a:off x="5643563" y="2127250"/>
            <a:ext cx="346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5" tIns="0" rIns="15875" bIns="0"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F5A77D85-C75C-40A7-A220-0F44B7B83A26}" type="datetime'2'''''''',''''''''''3''''''''''''''''''''''1''8'''''''''''''''">
              <a:rPr lang="hy-AM" sz="1000" smtClean="0"/>
              <a:pPr algn="ctr"/>
              <a:t>2,318</a:t>
            </a:fld>
            <a:endParaRPr lang="hy-AM" sz="1000" smtClean="0">
              <a:latin typeface="Arial"/>
              <a:cs typeface="Arial"/>
              <a:sym typeface="Arial"/>
            </a:endParaRPr>
          </a:p>
        </p:txBody>
      </p:sp>
      <p:sp>
        <p:nvSpPr>
          <p:cNvPr id="156" name="Rectangle 39"/>
          <p:cNvSpPr>
            <a:spLocks noChangeArrowheads="1"/>
          </p:cNvSpPr>
          <p:nvPr>
            <p:custDataLst>
              <p:tags r:id="rId77"/>
            </p:custDataLst>
          </p:nvPr>
        </p:nvSpPr>
        <p:spPr bwMode="ltGray">
          <a:xfrm>
            <a:off x="3267076" y="5002213"/>
            <a:ext cx="236855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Ø  Ներդրումների շահութաբերություն</a:t>
            </a:r>
            <a:r>
              <a:rPr lang="hy-AM" sz="1000" b="1" baseline="300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endParaRPr lang="hy-AM" sz="1000" baseline="3000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Oval 46"/>
          <p:cNvSpPr>
            <a:spLocks noChangeArrowheads="1"/>
          </p:cNvSpPr>
          <p:nvPr>
            <p:custDataLst>
              <p:tags r:id="rId78"/>
            </p:custDataLst>
          </p:nvPr>
        </p:nvSpPr>
        <p:spPr bwMode="ltGray">
          <a:xfrm>
            <a:off x="6021388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11%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Oval 52"/>
          <p:cNvSpPr>
            <a:spLocks noChangeArrowheads="1"/>
          </p:cNvSpPr>
          <p:nvPr>
            <p:custDataLst>
              <p:tags r:id="rId79"/>
            </p:custDataLst>
          </p:nvPr>
        </p:nvSpPr>
        <p:spPr bwMode="ltGray">
          <a:xfrm>
            <a:off x="6392863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12%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Oval 58"/>
          <p:cNvSpPr>
            <a:spLocks noChangeArrowheads="1"/>
          </p:cNvSpPr>
          <p:nvPr>
            <p:custDataLst>
              <p:tags r:id="rId80"/>
            </p:custDataLst>
          </p:nvPr>
        </p:nvSpPr>
        <p:spPr bwMode="ltGray">
          <a:xfrm>
            <a:off x="6762750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10%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Oval 64"/>
          <p:cNvSpPr>
            <a:spLocks noChangeArrowheads="1"/>
          </p:cNvSpPr>
          <p:nvPr>
            <p:custDataLst>
              <p:tags r:id="rId81"/>
            </p:custDataLst>
          </p:nvPr>
        </p:nvSpPr>
        <p:spPr bwMode="ltGray">
          <a:xfrm>
            <a:off x="7134225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11%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Oval 70"/>
          <p:cNvSpPr>
            <a:spLocks noChangeArrowheads="1"/>
          </p:cNvSpPr>
          <p:nvPr>
            <p:custDataLst>
              <p:tags r:id="rId82"/>
            </p:custDataLst>
          </p:nvPr>
        </p:nvSpPr>
        <p:spPr bwMode="ltGray">
          <a:xfrm>
            <a:off x="7874000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15%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Oval 76"/>
          <p:cNvSpPr>
            <a:spLocks noChangeArrowheads="1"/>
          </p:cNvSpPr>
          <p:nvPr>
            <p:custDataLst>
              <p:tags r:id="rId83"/>
            </p:custDataLst>
          </p:nvPr>
        </p:nvSpPr>
        <p:spPr bwMode="ltGray">
          <a:xfrm>
            <a:off x="8245475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22%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Oval 87"/>
          <p:cNvSpPr>
            <a:spLocks noChangeArrowheads="1"/>
          </p:cNvSpPr>
          <p:nvPr>
            <p:custDataLst>
              <p:tags r:id="rId84"/>
            </p:custDataLst>
          </p:nvPr>
        </p:nvSpPr>
        <p:spPr bwMode="ltGray">
          <a:xfrm>
            <a:off x="7504113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10%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Oval 95"/>
          <p:cNvSpPr>
            <a:spLocks noChangeArrowheads="1"/>
          </p:cNvSpPr>
          <p:nvPr>
            <p:custDataLst>
              <p:tags r:id="rId85"/>
            </p:custDataLst>
          </p:nvPr>
        </p:nvSpPr>
        <p:spPr bwMode="ltGray">
          <a:xfrm>
            <a:off x="5651500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12%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Oval 81"/>
          <p:cNvSpPr>
            <a:spLocks noChangeArrowheads="1"/>
          </p:cNvSpPr>
          <p:nvPr>
            <p:custDataLst>
              <p:tags r:id="rId86"/>
            </p:custDataLst>
          </p:nvPr>
        </p:nvSpPr>
        <p:spPr bwMode="ltGray">
          <a:xfrm>
            <a:off x="8615363" y="4959350"/>
            <a:ext cx="334280" cy="22434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algn="ctr" defTabSz="913526">
              <a:lnSpc>
                <a:spcPct val="90000"/>
              </a:lnSpc>
              <a:spcBef>
                <a:spcPct val="100000"/>
              </a:spcBef>
              <a:buClr>
                <a:schemeClr val="tx2"/>
              </a:buClr>
            </a:pPr>
            <a:r>
              <a:rPr lang="hy-AM" sz="1000" smtClean="0">
                <a:latin typeface="Arial" pitchFamily="34" charset="0"/>
                <a:cs typeface="Arial" pitchFamily="34" charset="0"/>
              </a:rPr>
              <a:t>10%</a:t>
            </a:r>
            <a:endParaRPr lang="hy-AM" sz="1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1" name="Straight Connector 230"/>
          <p:cNvCxnSpPr>
            <a:cxnSpLocks/>
          </p:cNvCxnSpPr>
          <p:nvPr>
            <p:custDataLst>
              <p:tags r:id="rId87"/>
            </p:custDataLst>
          </p:nvPr>
        </p:nvCxnSpPr>
        <p:spPr bwMode="ltGray">
          <a:xfrm>
            <a:off x="171695" y="5424488"/>
            <a:ext cx="880061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cxnSpLocks/>
          </p:cNvCxnSpPr>
          <p:nvPr>
            <p:custDataLst>
              <p:tags r:id="rId88"/>
            </p:custDataLst>
          </p:nvPr>
        </p:nvCxnSpPr>
        <p:spPr bwMode="ltGray">
          <a:xfrm>
            <a:off x="-30480" y="1741488"/>
            <a:ext cx="4811528" cy="0"/>
          </a:xfrm>
          <a:prstGeom prst="line">
            <a:avLst/>
          </a:prstGeom>
          <a:ln w="38100">
            <a:solidFill>
              <a:schemeClr val="accent3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cxnSpLocks/>
          </p:cNvCxnSpPr>
          <p:nvPr>
            <p:custDataLst>
              <p:tags r:id="rId89"/>
            </p:custDataLst>
          </p:nvPr>
        </p:nvCxnSpPr>
        <p:spPr bwMode="ltGray">
          <a:xfrm>
            <a:off x="4865712" y="1741488"/>
            <a:ext cx="4106594" cy="0"/>
          </a:xfrm>
          <a:prstGeom prst="line">
            <a:avLst/>
          </a:prstGeom>
          <a:ln w="38100">
            <a:solidFill>
              <a:schemeClr val="accent3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133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5528604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45" name="think-cell Slide" r:id="rId10" imgW="360" imgH="360" progId="TCLayout.ActiveDocument.1">
                  <p:embed/>
                </p:oleObj>
              </mc:Choice>
              <mc:Fallback>
                <p:oleObj name="think-cell Slide" r:id="rId10" imgW="360" imgH="360" progId="TCLayout.ActiveDocument.1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000" dirty="0" err="1" smtClean="0">
              <a:solidFill>
                <a:schemeClr val="tx1"/>
              </a:solidFill>
              <a:latin typeface="Arial"/>
              <a:ea typeface="ＭＳ Ｐゴシック"/>
              <a:cs typeface="Arial"/>
              <a:sym typeface="Arial"/>
            </a:endParaRPr>
          </a:p>
        </p:txBody>
      </p:sp>
      <p:sp>
        <p:nvSpPr>
          <p:cNvPr id="12" name="Rectangle 11"/>
          <p:cNvSpPr/>
          <p:nvPr>
            <p:custDataLst>
              <p:tags r:id="rId4"/>
            </p:custDataLst>
          </p:nvPr>
        </p:nvSpPr>
        <p:spPr>
          <a:xfrm>
            <a:off x="1957620" y="3687531"/>
            <a:ext cx="6121374" cy="26323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y-AM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 bwMode="ltGray">
          <a:xfrm>
            <a:off x="174944" y="247519"/>
            <a:ext cx="7218837" cy="584775"/>
          </a:xfrm>
        </p:spPr>
        <p:txBody>
          <a:bodyPr/>
          <a:lstStyle/>
          <a:p>
            <a:r>
              <a:rPr lang="hy-AM" sz="1900" dirty="0" smtClean="0"/>
              <a:t>Լիցենզավորման գործընթացը հիմնված կլինի մի քանի կարևոր սկզբունքների վրա</a:t>
            </a:r>
            <a:endParaRPr lang="hy-AM" sz="1900" dirty="0"/>
          </a:p>
        </p:txBody>
      </p:sp>
      <p:sp>
        <p:nvSpPr>
          <p:cNvPr id="95" name="Rectangle 6"/>
          <p:cNvSpPr txBox="1"/>
          <p:nvPr>
            <p:custDataLst>
              <p:tags r:id="rId6"/>
            </p:custDataLst>
          </p:nvPr>
        </p:nvSpPr>
        <p:spPr bwMode="ltGray">
          <a:xfrm>
            <a:off x="2086549" y="1256453"/>
            <a:ext cx="5483483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40000"/>
              </a:spcBef>
            </a:pPr>
            <a:r>
              <a:rPr lang="hy-AM" sz="1400" dirty="0" smtClean="0"/>
              <a:t>Լիցենզիայի տրամադրում՝ հիմնված </a:t>
            </a:r>
            <a:r>
              <a:rPr lang="hy-AM" sz="1400" dirty="0" smtClean="0">
                <a:solidFill>
                  <a:schemeClr val="accent2"/>
                </a:solidFill>
              </a:rPr>
              <a:t>օբյեկտիվ չափանիշների վրա</a:t>
            </a:r>
          </a:p>
          <a:p>
            <a:pPr lvl="1">
              <a:spcBef>
                <a:spcPct val="40000"/>
              </a:spcBef>
            </a:pPr>
            <a:r>
              <a:rPr lang="hy-AM" sz="1400" dirty="0" smtClean="0"/>
              <a:t>Տեղական</a:t>
            </a:r>
            <a:r>
              <a:rPr lang="hy-AM" sz="1400" dirty="0" smtClean="0">
                <a:solidFill>
                  <a:schemeClr val="accent2"/>
                </a:solidFill>
              </a:rPr>
              <a:t> </a:t>
            </a:r>
            <a:r>
              <a:rPr lang="hy-AM" sz="1400" dirty="0" smtClean="0"/>
              <a:t>ավիափոխադրողների քանակի սահմանափակումների բացակայություն </a:t>
            </a:r>
          </a:p>
          <a:p>
            <a:pPr lvl="1">
              <a:spcBef>
                <a:spcPct val="40000"/>
              </a:spcBef>
            </a:pPr>
            <a:r>
              <a:rPr lang="hy-AM" sz="1400" dirty="0" smtClean="0"/>
              <a:t>Հայտերի ուսումնասիրություն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Կարգավորող մարմնի կամ 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Կարգավորող մարմնի անդամներից և կայացած մասնագետներից կազմված անկախ խորհրդի կողմից </a:t>
            </a:r>
          </a:p>
          <a:p>
            <a:pPr lvl="1">
              <a:spcBef>
                <a:spcPct val="40000"/>
              </a:spcBef>
            </a:pPr>
            <a:r>
              <a:rPr lang="hy-AM" sz="1400" dirty="0" smtClean="0"/>
              <a:t>Հայտերի ուսումնասիրություն </a:t>
            </a:r>
            <a:r>
              <a:rPr lang="hy-AM" sz="1400" dirty="0" smtClean="0">
                <a:solidFill>
                  <a:schemeClr val="accent2"/>
                </a:solidFill>
              </a:rPr>
              <a:t>6 ամսվա ընթացքում</a:t>
            </a:r>
          </a:p>
          <a:p>
            <a:pPr lvl="1">
              <a:spcBef>
                <a:spcPct val="40000"/>
              </a:spcBef>
            </a:pPr>
            <a:r>
              <a:rPr lang="hy-AM" sz="1400" dirty="0" smtClean="0">
                <a:solidFill>
                  <a:schemeClr val="accent2"/>
                </a:solidFill>
              </a:rPr>
              <a:t>Գործարար առաջարկի համապարփակ ուսումնասիրություն </a:t>
            </a:r>
            <a:r>
              <a:rPr lang="hy-AM" sz="1400" dirty="0" smtClean="0"/>
              <a:t>Պահանջվում է ներկայացնել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Մանրամասն գործարար ծրագիր</a:t>
            </a:r>
            <a:r>
              <a:rPr lang="en-US" sz="1400" dirty="0"/>
              <a:t>ը</a:t>
            </a:r>
            <a:endParaRPr lang="hy-AM" sz="1400" dirty="0" smtClean="0"/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Կորպորատիվ կառուցվածքը և սեփականատերերին 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Ղեկավարության փորձը, տեխնիկական կարողությունները և ֆինանսական շահերը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Ֆինանսական վիճակը, կանխատեսումները և շահագործման ծրագրերը </a:t>
            </a:r>
          </a:p>
          <a:p>
            <a:pPr lvl="2">
              <a:spcBef>
                <a:spcPct val="20000"/>
              </a:spcBef>
            </a:pPr>
            <a:r>
              <a:rPr lang="hy-AM" sz="1400" dirty="0" smtClean="0"/>
              <a:t>Սպասարկման առաջարկը (օրինակ՝ սակագները, տեղաբաշխման ուղիները)</a:t>
            </a:r>
          </a:p>
        </p:txBody>
      </p:sp>
      <p:cxnSp>
        <p:nvCxnSpPr>
          <p:cNvPr id="8" name="Straight Connector 7"/>
          <p:cNvCxnSpPr>
            <a:cxnSpLocks/>
          </p:cNvCxnSpPr>
          <p:nvPr>
            <p:custDataLst>
              <p:tags r:id="rId7"/>
            </p:custDataLst>
          </p:nvPr>
        </p:nvCxnSpPr>
        <p:spPr>
          <a:xfrm>
            <a:off x="1850044" y="1299485"/>
            <a:ext cx="0" cy="503716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>
            <p:custDataLst>
              <p:tags r:id="rId8"/>
            </p:custDataLst>
          </p:nvPr>
        </p:nvGrpSpPr>
        <p:grpSpPr>
          <a:xfrm>
            <a:off x="1163777" y="3351167"/>
            <a:ext cx="526001" cy="942388"/>
            <a:chOff x="5361031" y="3297892"/>
            <a:chExt cx="526001" cy="942388"/>
          </a:xfrm>
        </p:grpSpPr>
        <p:sp>
          <p:nvSpPr>
            <p:cNvPr id="10" name="Chevron 9"/>
            <p:cNvSpPr/>
            <p:nvPr/>
          </p:nvSpPr>
          <p:spPr>
            <a:xfrm>
              <a:off x="5361031" y="3400626"/>
              <a:ext cx="296527" cy="736920"/>
            </a:xfrm>
            <a:prstGeom prst="chevron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  <p:sp>
          <p:nvSpPr>
            <p:cNvPr id="11" name="Chevron 10"/>
            <p:cNvSpPr/>
            <p:nvPr/>
          </p:nvSpPr>
          <p:spPr>
            <a:xfrm>
              <a:off x="5540310" y="3297892"/>
              <a:ext cx="346722" cy="942388"/>
            </a:xfrm>
            <a:prstGeom prst="chevron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4" name="Rectangle 6"/>
          <p:cNvSpPr txBox="1">
            <a:spLocks/>
          </p:cNvSpPr>
          <p:nvPr/>
        </p:nvSpPr>
        <p:spPr bwMode="gray">
          <a:xfrm>
            <a:off x="5483609" y="5762912"/>
            <a:ext cx="259538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r"/>
            <a:r>
              <a:rPr lang="hy-AM" i="1" smtClean="0">
                <a:solidFill>
                  <a:schemeClr val="accent2"/>
                </a:solidFill>
                <a:latin typeface="Arial"/>
                <a:sym typeface="Arial"/>
              </a:rPr>
              <a:t>Մանրամասն հաջորդ սլայդերում </a:t>
            </a:r>
            <a:endParaRPr lang="hy-AM" i="1">
              <a:solidFill>
                <a:schemeClr val="accent2"/>
              </a:solidFill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801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944" y="216741"/>
            <a:ext cx="7218837" cy="615553"/>
          </a:xfrm>
        </p:spPr>
        <p:txBody>
          <a:bodyPr/>
          <a:lstStyle/>
          <a:p>
            <a:r>
              <a:rPr lang="hy-AM" dirty="0" smtClean="0"/>
              <a:t>Գնահատումն իրականացվում է գործարար առաջարկի համապարփակ ուսումնասիրության հիման վրա</a:t>
            </a:r>
            <a:endParaRPr lang="hy-AM" dirty="0"/>
          </a:p>
        </p:txBody>
      </p:sp>
      <p:sp>
        <p:nvSpPr>
          <p:cNvPr id="6" name="Rectangle 6"/>
          <p:cNvSpPr txBox="1"/>
          <p:nvPr/>
        </p:nvSpPr>
        <p:spPr>
          <a:xfrm>
            <a:off x="1846990" y="1213887"/>
            <a:ext cx="143850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Բաժին 1</a:t>
            </a:r>
          </a:p>
        </p:txBody>
      </p:sp>
      <p:sp>
        <p:nvSpPr>
          <p:cNvPr id="43" name="Rectangle 6"/>
          <p:cNvSpPr txBox="1"/>
          <p:nvPr/>
        </p:nvSpPr>
        <p:spPr>
          <a:xfrm>
            <a:off x="3321897" y="1213887"/>
            <a:ext cx="50198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Ընդհանուր տեղեկություններ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Անվանում և կոնտակտային տվյալներ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Պատմություն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Տեղեկություններ օդանավերի մասին </a:t>
            </a:r>
            <a:endParaRPr lang="hy-AM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 txBox="1">
            <a:spLocks/>
          </p:cNvSpPr>
          <p:nvPr/>
        </p:nvSpPr>
        <p:spPr>
          <a:xfrm>
            <a:off x="1846990" y="1921245"/>
            <a:ext cx="143850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Բաժին 2</a:t>
            </a:r>
            <a:endParaRPr lang="hy-AM" sz="1100" b="1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/>
          <p:cNvSpPr txBox="1"/>
          <p:nvPr/>
        </p:nvSpPr>
        <p:spPr>
          <a:xfrm>
            <a:off x="1846990" y="2967158"/>
            <a:ext cx="143850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Բաժին 3</a:t>
            </a:r>
            <a:endParaRPr lang="hy-AM" sz="1100" b="1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6"/>
          <p:cNvSpPr txBox="1"/>
          <p:nvPr/>
        </p:nvSpPr>
        <p:spPr>
          <a:xfrm>
            <a:off x="1846990" y="4351625"/>
            <a:ext cx="143850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Բաժին 4</a:t>
            </a:r>
            <a:endParaRPr lang="hy-AM" sz="1100" b="1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6"/>
          <p:cNvSpPr txBox="1"/>
          <p:nvPr/>
        </p:nvSpPr>
        <p:spPr>
          <a:xfrm>
            <a:off x="1846990" y="5566815"/>
            <a:ext cx="14385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Բաժին 5</a:t>
            </a:r>
          </a:p>
          <a:p>
            <a:endParaRPr lang="hy-AM" sz="11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6"/>
          <p:cNvSpPr txBox="1"/>
          <p:nvPr/>
        </p:nvSpPr>
        <p:spPr>
          <a:xfrm>
            <a:off x="1846990" y="6312331"/>
            <a:ext cx="143850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1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Հավելված 1</a:t>
            </a:r>
            <a:endParaRPr lang="hy-AM" sz="1100" b="1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6"/>
          <p:cNvSpPr txBox="1">
            <a:spLocks/>
          </p:cNvSpPr>
          <p:nvPr/>
        </p:nvSpPr>
        <p:spPr>
          <a:xfrm>
            <a:off x="3321897" y="1921245"/>
            <a:ext cx="50198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lvl="2" indent="0">
              <a:buClr>
                <a:schemeClr val="tx2"/>
              </a:buClr>
              <a:buSzTx/>
              <a:buNone/>
            </a:pPr>
            <a:r>
              <a:rPr lang="hy-AM" sz="10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Կորպորատիվ կառուցվածք և սեփականատերեր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Կորպորատիվ կառուցվածք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Պատշաճ գրանցման և գործունեության վկայական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Տվյալներ քաղաքացիության մասին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Տեղեկություններ սեփականատերերի մասին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Տեղեկություններ ֆինանսական շահերի մասին  </a:t>
            </a:r>
            <a:endParaRPr lang="hy-AM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6"/>
          <p:cNvSpPr txBox="1"/>
          <p:nvPr/>
        </p:nvSpPr>
        <p:spPr>
          <a:xfrm>
            <a:off x="3321897" y="2967158"/>
            <a:ext cx="501989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lvl="2" indent="0">
              <a:buClr>
                <a:schemeClr val="tx2"/>
              </a:buClr>
              <a:buSzTx/>
              <a:buNone/>
            </a:pPr>
            <a:r>
              <a:rPr lang="hy-AM" sz="10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Ղեկավարության փորձ, տեխնիկական կարողություններ և ֆինանսական շահեր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Վարչակազմակերպական կառուցվածք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Պաշտոններ և պարտականություններ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Հիմնական անձնակազմի կենսագրություններ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Հիմնական անձնակազմի քաղաքացիություն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Տեղեկություններ հիմնական անձնակազմի բաժնեմասի վերաբերյալ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Հիմնական անձնակազմի փոխկապակցված ֆինանսական շահեր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Հիմնական անձնակազմի բավարար մասնագիտական հմտություններ  </a:t>
            </a:r>
            <a:endParaRPr lang="hy-AM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6"/>
          <p:cNvSpPr txBox="1"/>
          <p:nvPr/>
        </p:nvSpPr>
        <p:spPr>
          <a:xfrm>
            <a:off x="3321897" y="4457699"/>
            <a:ext cx="501989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0" lvl="2" indent="0">
              <a:buClr>
                <a:schemeClr val="tx2"/>
              </a:buClr>
              <a:buSzTx/>
              <a:buNone/>
            </a:pPr>
            <a:r>
              <a:rPr lang="hy-AM" sz="10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Ֆինանսական վիճակ, կանխատեսումներ և շահագործման ծրագրեր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Հիմնական ֆինանսական հաշվետվություններ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hy-AM" sz="1000" dirty="0" smtClean="0">
                <a:latin typeface="Arial" pitchFamily="34" charset="0"/>
                <a:cs typeface="Arial" pitchFamily="34" charset="0"/>
              </a:rPr>
              <a:t> ներառյալ կանխատեսումները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Սպասարկման առաջարկ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Կապիտալի վերաբերյալ կանխատեսումներ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Կապիտալի աղբյուրներ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Կապիտալի բավարարության ապացույց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Տեղեկատվություն առկա պարտավորությունների մասին</a:t>
            </a:r>
            <a:endParaRPr lang="hy-AM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6"/>
          <p:cNvSpPr txBox="1"/>
          <p:nvPr/>
        </p:nvSpPr>
        <p:spPr>
          <a:xfrm>
            <a:off x="3321897" y="5566815"/>
            <a:ext cx="50198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Համապատասխանության կարգ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Տեղեկատվություն ընթացիկ հայցերի և բողոքների մասին  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Տեղեկատվություն գույքի սեփականության և ծանրաբեռնվածության մասին</a:t>
            </a:r>
          </a:p>
          <a:p>
            <a:r>
              <a:rPr lang="hy-AM" sz="1000" dirty="0" smtClean="0">
                <a:latin typeface="Arial" pitchFamily="34" charset="0"/>
                <a:cs typeface="Arial" pitchFamily="34" charset="0"/>
              </a:rPr>
              <a:t>Տեղեկատվություն ավիացիոն պատահարների մասին  </a:t>
            </a:r>
            <a:endParaRPr lang="hy-AM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6"/>
          <p:cNvSpPr txBox="1"/>
          <p:nvPr/>
        </p:nvSpPr>
        <p:spPr>
          <a:xfrm>
            <a:off x="3321897" y="6312331"/>
            <a:ext cx="427761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260350" lvl="1" indent="-258763" defTabSz="913526" eaLnBrk="1" hangingPunct="1">
              <a:buClr>
                <a:schemeClr val="accent5"/>
              </a:buClr>
              <a:buSzPct val="10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465138" lvl="2" indent="-203200" defTabSz="913526" eaLnBrk="1" hangingPunct="1">
              <a:buClr>
                <a:schemeClr val="accent5"/>
              </a:buClr>
              <a:buSzPct val="13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690563" lvl="3" indent="-225425" defTabSz="913526" eaLnBrk="1" hangingPunct="1">
              <a:buClr>
                <a:schemeClr val="accent5"/>
              </a:buClr>
              <a:buSzPct val="80000"/>
              <a:buFont typeface="Wingdings" pitchFamily="2" charset="2"/>
              <a:buChar char="Ø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865188" lvl="4" indent="-174625" defTabSz="913526" eaLnBrk="1" hangingPunct="1">
              <a:buClr>
                <a:schemeClr val="accent5"/>
              </a:buClr>
              <a:buSzPct val="100000"/>
              <a:buFont typeface="Arial" pitchFamily="34" charset="0"/>
              <a:buChar char="▪"/>
              <a:defRPr baseline="0"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000" b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Գործարար ծրագիր </a:t>
            </a:r>
            <a:endParaRPr lang="hy-AM" sz="1000" b="1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884745" y="1878110"/>
            <a:ext cx="5796215" cy="3685471"/>
            <a:chOff x="2461047" y="1792046"/>
            <a:chExt cx="5574905" cy="3685471"/>
          </a:xfrm>
        </p:grpSpPr>
        <p:cxnSp>
          <p:nvCxnSpPr>
            <p:cNvPr id="51" name="Straight Connector 50"/>
            <p:cNvCxnSpPr>
              <a:cxnSpLocks/>
            </p:cNvCxnSpPr>
            <p:nvPr/>
          </p:nvCxnSpPr>
          <p:spPr>
            <a:xfrm>
              <a:off x="2461047" y="2874412"/>
              <a:ext cx="5574905" cy="0"/>
            </a:xfrm>
            <a:prstGeom prst="line">
              <a:avLst/>
            </a:prstGeom>
            <a:ln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cxnSpLocks/>
            </p:cNvCxnSpPr>
            <p:nvPr/>
          </p:nvCxnSpPr>
          <p:spPr>
            <a:xfrm>
              <a:off x="2461047" y="1792046"/>
              <a:ext cx="5574905" cy="0"/>
            </a:xfrm>
            <a:prstGeom prst="line">
              <a:avLst/>
            </a:prstGeom>
            <a:ln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cxnSpLocks/>
            </p:cNvCxnSpPr>
            <p:nvPr/>
          </p:nvCxnSpPr>
          <p:spPr>
            <a:xfrm>
              <a:off x="2461047" y="4256827"/>
              <a:ext cx="5574905" cy="0"/>
            </a:xfrm>
            <a:prstGeom prst="line">
              <a:avLst/>
            </a:prstGeom>
            <a:ln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cxnSpLocks/>
            </p:cNvCxnSpPr>
            <p:nvPr/>
          </p:nvCxnSpPr>
          <p:spPr>
            <a:xfrm>
              <a:off x="2461047" y="5477517"/>
              <a:ext cx="5574905" cy="0"/>
            </a:xfrm>
            <a:prstGeom prst="line">
              <a:avLst/>
            </a:prstGeom>
            <a:ln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Straight Connector 55"/>
          <p:cNvCxnSpPr>
            <a:cxnSpLocks/>
          </p:cNvCxnSpPr>
          <p:nvPr/>
        </p:nvCxnSpPr>
        <p:spPr>
          <a:xfrm>
            <a:off x="1846990" y="6301573"/>
            <a:ext cx="5833970" cy="0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>
            <p:custDataLst>
              <p:tags r:id="rId1"/>
            </p:custDataLst>
          </p:nvPr>
        </p:nvSpPr>
        <p:spPr>
          <a:xfrm>
            <a:off x="1327801" y="1200303"/>
            <a:ext cx="7044673" cy="5514822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y-AM" smtClean="0">
              <a:solidFill>
                <a:schemeClr val="tx1"/>
              </a:solidFill>
            </a:endParaRPr>
          </a:p>
        </p:txBody>
      </p:sp>
      <p:sp>
        <p:nvSpPr>
          <p:cNvPr id="32" name="McK 3. Unit of measure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74944" y="934008"/>
            <a:ext cx="8794113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hy-AM" sz="1600" baseline="0" smtClean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Պահանջվող փաստաթղթեր</a:t>
            </a:r>
          </a:p>
        </p:txBody>
      </p:sp>
    </p:spTree>
    <p:extLst>
      <p:ext uri="{BB962C8B-B14F-4D97-AF65-F5344CB8AC3E}">
        <p14:creationId xmlns:p14="http://schemas.microsoft.com/office/powerpoint/2010/main" val="148310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126675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72"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000" dirty="0" err="1" smtClean="0">
              <a:solidFill>
                <a:schemeClr val="tx1"/>
              </a:solidFill>
              <a:latin typeface="Arial"/>
              <a:ea typeface="ＭＳ Ｐゴシック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 bwMode="ltGray">
          <a:xfrm>
            <a:off x="174944" y="247519"/>
            <a:ext cx="7218837" cy="584775"/>
          </a:xfrm>
        </p:spPr>
        <p:txBody>
          <a:bodyPr/>
          <a:lstStyle/>
          <a:p>
            <a:r>
              <a:rPr lang="hy-AM" sz="1900" smtClean="0"/>
              <a:t>Որոշում կայացնելու չափանիշները հիմնված են 3 հիմնական նպատակների վրա</a:t>
            </a:r>
            <a:endParaRPr lang="hy-AM" sz="1900"/>
          </a:p>
        </p:txBody>
      </p:sp>
      <p:sp>
        <p:nvSpPr>
          <p:cNvPr id="11" name="Rectangle 6"/>
          <p:cNvSpPr txBox="1">
            <a:spLocks/>
          </p:cNvSpPr>
          <p:nvPr>
            <p:custDataLst>
              <p:tags r:id="rId5"/>
            </p:custDataLst>
          </p:nvPr>
        </p:nvSpPr>
        <p:spPr bwMode="ltGray">
          <a:xfrm>
            <a:off x="3625825" y="1497400"/>
            <a:ext cx="1907589" cy="308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71463">
              <a:spcBef>
                <a:spcPct val="80000"/>
              </a:spcBef>
            </a:pPr>
            <a:r>
              <a:rPr lang="hy-AM" sz="1800" dirty="0" smtClean="0">
                <a:solidFill>
                  <a:schemeClr val="accent2"/>
                </a:solidFill>
              </a:rPr>
              <a:t>Կենսունակ ծառայությ</a:t>
            </a:r>
            <a:r>
              <a:rPr lang="en-US" sz="1800" dirty="0" err="1" smtClean="0">
                <a:solidFill>
                  <a:schemeClr val="accent2"/>
                </a:solidFill>
              </a:rPr>
              <a:t>ու</a:t>
            </a:r>
            <a:r>
              <a:rPr lang="hy-AM" sz="1800" dirty="0" smtClean="0">
                <a:solidFill>
                  <a:schemeClr val="accent2"/>
                </a:solidFill>
              </a:rPr>
              <a:t>նների և պրոդուկտների առաջարկ 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Հուսալի ծառայության առաջարկ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Չվերթի հուսալի սպասարկում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Հայկական ավիափոխադրողների հետ ռացիոնալ մրցակցություն</a:t>
            </a:r>
            <a:endParaRPr lang="hy-AM" sz="1200" dirty="0"/>
          </a:p>
        </p:txBody>
      </p:sp>
      <p:sp>
        <p:nvSpPr>
          <p:cNvPr id="18" name="Rectangle 6"/>
          <p:cNvSpPr txBox="1"/>
          <p:nvPr>
            <p:custDataLst>
              <p:tags r:id="rId6"/>
            </p:custDataLst>
          </p:nvPr>
        </p:nvSpPr>
        <p:spPr bwMode="ltGray">
          <a:xfrm>
            <a:off x="3581804" y="1461398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2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10" name="Rectangle 6"/>
          <p:cNvSpPr txBox="1">
            <a:spLocks/>
          </p:cNvSpPr>
          <p:nvPr>
            <p:custDataLst>
              <p:tags r:id="rId7"/>
            </p:custDataLst>
          </p:nvPr>
        </p:nvSpPr>
        <p:spPr bwMode="ltGray">
          <a:xfrm>
            <a:off x="5733796" y="1497400"/>
            <a:ext cx="1907589" cy="336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71463">
              <a:spcBef>
                <a:spcPct val="80000"/>
              </a:spcBef>
            </a:pPr>
            <a:r>
              <a:rPr lang="hy-AM" sz="1800" dirty="0" smtClean="0">
                <a:solidFill>
                  <a:schemeClr val="accent2"/>
                </a:solidFill>
              </a:rPr>
              <a:t>Ապահով և պրոֆեսիոնալ գործունեություն 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Բավարար առևտրային փորձ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5 հիմնական  գործառույթներն իրականացնող կազմակերպություն 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Անվտանգության բարձր և միջազգային լավագույն փորձին համապատասխանող  չափանիշներ </a:t>
            </a:r>
          </a:p>
        </p:txBody>
      </p:sp>
      <p:sp>
        <p:nvSpPr>
          <p:cNvPr id="17" name="Rectangle 6"/>
          <p:cNvSpPr txBox="1"/>
          <p:nvPr>
            <p:custDataLst>
              <p:tags r:id="rId8"/>
            </p:custDataLst>
          </p:nvPr>
        </p:nvSpPr>
        <p:spPr bwMode="ltGray">
          <a:xfrm>
            <a:off x="5679494" y="1468713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3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12" name="Rectangle 6"/>
          <p:cNvSpPr txBox="1">
            <a:spLocks/>
          </p:cNvSpPr>
          <p:nvPr>
            <p:custDataLst>
              <p:tags r:id="rId9"/>
            </p:custDataLst>
          </p:nvPr>
        </p:nvSpPr>
        <p:spPr bwMode="ltGray">
          <a:xfrm>
            <a:off x="1376979" y="1497400"/>
            <a:ext cx="204519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271463">
              <a:spcBef>
                <a:spcPct val="80000"/>
              </a:spcBef>
            </a:pPr>
            <a:r>
              <a:rPr lang="hy-AM" sz="1800" dirty="0" smtClean="0">
                <a:solidFill>
                  <a:schemeClr val="accent2"/>
                </a:solidFill>
              </a:rPr>
              <a:t>Ֆինանսական կայունություն</a:t>
            </a:r>
          </a:p>
          <a:p>
            <a:pPr lvl="1">
              <a:spcBef>
                <a:spcPct val="40000"/>
              </a:spcBef>
            </a:pPr>
            <a:endParaRPr lang="hy-AM" sz="1400" dirty="0" smtClean="0"/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Աշխատանքային ռեժիմի անցնելու ժամանակ սկզբնական և գործառնական ծախսերը վճարելու համար բավարար կապիտալի առկայություն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Երկարաժամկետ տնտեսական կենսունակության համար բավարար մասշտաբներ</a:t>
            </a:r>
          </a:p>
          <a:p>
            <a:pPr lvl="1">
              <a:spcBef>
                <a:spcPct val="40000"/>
              </a:spcBef>
            </a:pPr>
            <a:r>
              <a:rPr lang="hy-AM" sz="1200" dirty="0" smtClean="0"/>
              <a:t>Սնանկության ցածր ռիսկ </a:t>
            </a:r>
            <a:endParaRPr lang="hy-AM" dirty="0"/>
          </a:p>
        </p:txBody>
      </p:sp>
      <p:sp>
        <p:nvSpPr>
          <p:cNvPr id="19" name="Rectangle 6"/>
          <p:cNvSpPr txBox="1"/>
          <p:nvPr>
            <p:custDataLst>
              <p:tags r:id="rId10"/>
            </p:custDataLst>
          </p:nvPr>
        </p:nvSpPr>
        <p:spPr bwMode="ltGray">
          <a:xfrm>
            <a:off x="1374475" y="153455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1</a:t>
            </a:r>
            <a:endParaRPr lang="hy-AM" sz="3600" b="1">
              <a:solidFill>
                <a:schemeClr val="accent2"/>
              </a:solidFill>
            </a:endParaRPr>
          </a:p>
        </p:txBody>
      </p:sp>
      <p:cxnSp>
        <p:nvCxnSpPr>
          <p:cNvPr id="23" name="Straight Connector 22"/>
          <p:cNvCxnSpPr>
            <a:cxnSpLocks/>
          </p:cNvCxnSpPr>
          <p:nvPr>
            <p:custDataLst>
              <p:tags r:id="rId11"/>
            </p:custDataLst>
          </p:nvPr>
        </p:nvCxnSpPr>
        <p:spPr bwMode="ltGray">
          <a:xfrm>
            <a:off x="1531484" y="5186537"/>
            <a:ext cx="6102281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9"/>
          <p:cNvSpPr txBox="1"/>
          <p:nvPr>
            <p:custDataLst>
              <p:tags r:id="rId12"/>
            </p:custDataLst>
          </p:nvPr>
        </p:nvSpPr>
        <p:spPr bwMode="ltGray">
          <a:xfrm>
            <a:off x="3518611" y="5017260"/>
            <a:ext cx="1960474" cy="338554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>
            <a:defPPr>
              <a:defRPr lang="en-US"/>
            </a:defPPr>
            <a:lvl1pPr algn="ct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y-AM" sz="1400" smtClean="0">
                <a:solidFill>
                  <a:schemeClr val="accent2"/>
                </a:solidFill>
              </a:rPr>
              <a:t>Ընդհանուր նպատակը</a:t>
            </a:r>
            <a:endParaRPr lang="hy-AM" sz="1400">
              <a:solidFill>
                <a:schemeClr val="accent2"/>
              </a:solidFill>
            </a:endParaRPr>
          </a:p>
        </p:txBody>
      </p:sp>
      <p:sp>
        <p:nvSpPr>
          <p:cNvPr id="22" name="Rectangle 6"/>
          <p:cNvSpPr txBox="1">
            <a:spLocks/>
          </p:cNvSpPr>
          <p:nvPr>
            <p:custDataLst>
              <p:tags r:id="rId13"/>
            </p:custDataLst>
          </p:nvPr>
        </p:nvSpPr>
        <p:spPr bwMode="ltGray">
          <a:xfrm>
            <a:off x="1516853" y="5393501"/>
            <a:ext cx="6102281" cy="1043875"/>
          </a:xfrm>
          <a:prstGeom prst="rect">
            <a:avLst/>
          </a:prstGeom>
          <a:gradFill flip="none" rotWithShape="1">
            <a:gsLst>
              <a:gs pos="11300">
                <a:schemeClr val="accent2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chemeClr val="accent2"/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72009" tIns="45720" rIns="72009" bIns="45720" numCol="1" anchor="t" anchorCtr="0" compatLnSpc="1">
            <a:prstTxWarp prst="textNoShape">
              <a:avLst/>
            </a:prstTxWarp>
            <a:no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algn="ctr"/>
            <a:r>
              <a:rPr lang="hy-AM" sz="2000" dirty="0" smtClean="0"/>
              <a:t>Ազգային և միջազգային մակարդակով ՀՀ ավիացիայի ոլորտի բարձր հեղինակության ձևավորում </a:t>
            </a:r>
            <a:endParaRPr lang="hy-AM" sz="2000" dirty="0"/>
          </a:p>
        </p:txBody>
      </p:sp>
      <p:cxnSp>
        <p:nvCxnSpPr>
          <p:cNvPr id="4" name="Straight Connector 3"/>
          <p:cNvCxnSpPr>
            <a:cxnSpLocks/>
          </p:cNvCxnSpPr>
          <p:nvPr/>
        </p:nvCxnSpPr>
        <p:spPr>
          <a:xfrm>
            <a:off x="3490754" y="1548610"/>
            <a:ext cx="0" cy="33637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5609694" y="1548610"/>
            <a:ext cx="0" cy="33637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161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Object 11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7808974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93" name="think-cell Slide" r:id="rId11" imgW="360" imgH="360" progId="TCLayout.ActiveDocument.1">
                  <p:embed/>
                </p:oleObj>
              </mc:Choice>
              <mc:Fallback>
                <p:oleObj name="think-cell Slide" r:id="rId11" imgW="360" imgH="360" progId="TCLayout.ActiveDocument.1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sz="1300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 bwMode="ltGray">
          <a:xfrm>
            <a:off x="566056" y="216741"/>
            <a:ext cx="6827725" cy="615553"/>
          </a:xfrm>
        </p:spPr>
        <p:txBody>
          <a:bodyPr/>
          <a:lstStyle/>
          <a:p>
            <a:r>
              <a:rPr lang="hy-AM" dirty="0" smtClean="0"/>
              <a:t>Սնանկության ցածր ռիսկով կայուն գործունեության ապահովման համար բավարար կապիտալի պահանջ</a:t>
            </a:r>
            <a:endParaRPr lang="hy-AM" dirty="0"/>
          </a:p>
        </p:txBody>
      </p:sp>
      <p:sp>
        <p:nvSpPr>
          <p:cNvPr id="5" name="McK 5. Source"/>
          <p:cNvSpPr>
            <a:spLocks noChangeArrowheads="1"/>
          </p:cNvSpPr>
          <p:nvPr>
            <p:custDataLst>
              <p:tags r:id="rId5"/>
            </p:custDataLst>
          </p:nvPr>
        </p:nvSpPr>
        <p:spPr bwMode="ltGray">
          <a:xfrm>
            <a:off x="174944" y="6665247"/>
            <a:ext cx="7820799" cy="15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tabLst>
                <a:tab pos="625214" algn="l"/>
              </a:tabLst>
            </a:pPr>
            <a:r>
              <a:rPr lang="hy-AM" sz="1000" baseline="0" noProof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Աղբյու</a:t>
            </a:r>
            <a:r>
              <a:rPr lang="hy-AM" sz="100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ր՝ «Արմավիա» ընկերության 2009, 2010 թթ. տարեկան հաշվետվություններ; ՔԱՄԿ</a:t>
            </a:r>
            <a:endParaRPr lang="hy-AM" sz="1000" baseline="0" noProof="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6"/>
          <p:cNvSpPr txBox="1"/>
          <p:nvPr>
            <p:custDataLst>
              <p:tags r:id="rId6"/>
            </p:custDataLst>
          </p:nvPr>
        </p:nvSpPr>
        <p:spPr bwMode="ltGray">
          <a:xfrm>
            <a:off x="174944" y="23501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1</a:t>
            </a:r>
            <a:endParaRPr lang="hy-AM" sz="3600" b="1" dirty="0">
              <a:solidFill>
                <a:schemeClr val="accent2"/>
              </a:solidFill>
            </a:endParaRPr>
          </a:p>
        </p:txBody>
      </p:sp>
      <p:sp>
        <p:nvSpPr>
          <p:cNvPr id="113" name="Rectangle 6"/>
          <p:cNvSpPr txBox="1"/>
          <p:nvPr>
            <p:custDataLst>
              <p:tags r:id="rId7"/>
            </p:custDataLst>
          </p:nvPr>
        </p:nvSpPr>
        <p:spPr bwMode="ltGray">
          <a:xfrm>
            <a:off x="2141220" y="1592203"/>
            <a:ext cx="589788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hy-AM" sz="1200" dirty="0" smtClean="0"/>
              <a:t>Սկզբնական ծախսերը հոգալու և բոլոր անհրաժեշտ գործառույթներով և համակարգերով ավիափոխադրողի ստեղծման համար բավարար նախնական կապիտալի առկայություն: Լիցենզավորման չափանիշներից կախված՝ տեղական ավիափոխադրողը հավանաբար կունենա </a:t>
            </a:r>
            <a:r>
              <a:rPr lang="hy-AM" sz="1200" dirty="0" smtClean="0">
                <a:latin typeface="Sylfaen" pitchFamily="18" charset="0"/>
              </a:rPr>
              <a:t>4-6</a:t>
            </a:r>
            <a:r>
              <a:rPr lang="hy-AM" sz="1200" dirty="0" smtClean="0"/>
              <a:t> օդանավ: Այս պարագայում սկզբնական ծախերը կկազմեն </a:t>
            </a:r>
            <a:r>
              <a:rPr lang="hy-AM" sz="1200" dirty="0" smtClean="0">
                <a:solidFill>
                  <a:schemeClr val="accent2"/>
                </a:solidFill>
                <a:latin typeface="Sylfaen" pitchFamily="18" charset="0"/>
              </a:rPr>
              <a:t>15 – 20 միլիոն </a:t>
            </a:r>
            <a:r>
              <a:rPr lang="hy-AM" sz="1200" dirty="0" smtClean="0">
                <a:solidFill>
                  <a:schemeClr val="accent2"/>
                </a:solidFill>
              </a:rPr>
              <a:t>ԱՄՆ դոլար:</a:t>
            </a:r>
          </a:p>
          <a:p>
            <a:pPr lvl="1">
              <a:spcBef>
                <a:spcPct val="50000"/>
              </a:spcBef>
            </a:pPr>
            <a:r>
              <a:rPr lang="hy-AM" sz="1200" dirty="0" smtClean="0">
                <a:solidFill>
                  <a:schemeClr val="accent2"/>
                </a:solidFill>
              </a:rPr>
              <a:t>Նվազագույնը երկու տարվա ընթացքում կանոնավոր </a:t>
            </a:r>
            <a:r>
              <a:rPr lang="hy-AM" sz="1200" dirty="0" smtClean="0"/>
              <a:t>գործունեության</a:t>
            </a:r>
            <a:r>
              <a:rPr lang="hy-AM" sz="1200" dirty="0" smtClean="0">
                <a:solidFill>
                  <a:schemeClr val="accent2"/>
                </a:solidFill>
              </a:rPr>
              <a:t> ֆինանսավորման և ապահովման համար բավարար ֆինանսական միջոցների առկայություն</a:t>
            </a:r>
          </a:p>
          <a:p>
            <a:pPr lvl="2">
              <a:spcBef>
                <a:spcPct val="25000"/>
              </a:spcBef>
            </a:pPr>
            <a:r>
              <a:rPr lang="hy-AM" sz="1200" dirty="0" smtClean="0"/>
              <a:t>Գործունեության առաջին 3 ամ</a:t>
            </a:r>
            <a:r>
              <a:rPr lang="en-US" sz="1200" dirty="0" err="1" smtClean="0"/>
              <a:t>իսների</a:t>
            </a:r>
            <a:r>
              <a:rPr lang="en-US" sz="1200" dirty="0" smtClean="0"/>
              <a:t> </a:t>
            </a:r>
            <a:r>
              <a:rPr lang="en-US" sz="1200" dirty="0" err="1" smtClean="0"/>
              <a:t>ընթացքում</a:t>
            </a:r>
            <a:r>
              <a:rPr lang="hy-AM" sz="1200" dirty="0" smtClean="0"/>
              <a:t> գործառնական և վրադիր ծախսեր կամ</a:t>
            </a:r>
          </a:p>
          <a:p>
            <a:pPr lvl="2">
              <a:spcBef>
                <a:spcPct val="25000"/>
              </a:spcBef>
            </a:pPr>
            <a:r>
              <a:rPr lang="hy-AM" sz="1200" dirty="0" smtClean="0"/>
              <a:t>Առաջին տարվա սպասվող եկամտի </a:t>
            </a:r>
            <a:r>
              <a:rPr lang="hy-AM" sz="1200" dirty="0" smtClean="0">
                <a:latin typeface="Sylfaen" pitchFamily="18" charset="0"/>
              </a:rPr>
              <a:t>20%-ը</a:t>
            </a:r>
          </a:p>
          <a:p>
            <a:pPr lvl="2">
              <a:spcBef>
                <a:spcPct val="25000"/>
              </a:spcBef>
            </a:pPr>
            <a:r>
              <a:rPr lang="hy-AM" sz="1200" dirty="0" smtClean="0"/>
              <a:t>Լիցենզավորման չափանիշներից կախված՝ տեղական ավիափոխադրողը հավանաբար </a:t>
            </a:r>
            <a:r>
              <a:rPr lang="hy-AM" sz="1200" dirty="0" smtClean="0">
                <a:latin typeface="Sylfaen" pitchFamily="18" charset="0"/>
              </a:rPr>
              <a:t>կունենա 4-6 օդանավ: Այս </a:t>
            </a:r>
            <a:r>
              <a:rPr lang="hy-AM" sz="1200" dirty="0" smtClean="0"/>
              <a:t>դեպքում </a:t>
            </a:r>
            <a:r>
              <a:rPr lang="hy-AM" sz="1200" dirty="0" smtClean="0">
                <a:solidFill>
                  <a:schemeClr val="accent2"/>
                </a:solidFill>
              </a:rPr>
              <a:t>առաջին եռամսյակի գործառնական ծախսերը հոգալու համար կպահանջվի 30 – 45 միլիոն ԱՄՆ դոլար: </a:t>
            </a:r>
          </a:p>
          <a:p>
            <a:pPr lvl="1">
              <a:spcBef>
                <a:spcPct val="50000"/>
              </a:spcBef>
            </a:pPr>
            <a:r>
              <a:rPr lang="hy-AM" sz="1200" dirty="0" smtClean="0"/>
              <a:t>Մանրամասն հաշվարկներով և ենթադրություններով (ներառյալ օդանավի նախատեսվող շահագործումը և </a:t>
            </a:r>
            <a:r>
              <a:rPr lang="hy-AM" sz="1200" dirty="0" smtClean="0">
                <a:latin typeface="Sylfaen" pitchFamily="18" charset="0"/>
              </a:rPr>
              <a:t>1</a:t>
            </a:r>
            <a:r>
              <a:rPr lang="hy-AM" sz="1200" dirty="0" smtClean="0"/>
              <a:t> ժամ թռիչքից ստացվող եկամուտը) գործարար ծրագրի վրա հիմնված գնահատում</a:t>
            </a:r>
          </a:p>
        </p:txBody>
      </p:sp>
      <p:sp>
        <p:nvSpPr>
          <p:cNvPr id="18" name="Rectangle 6"/>
          <p:cNvSpPr txBox="1">
            <a:spLocks/>
          </p:cNvSpPr>
          <p:nvPr>
            <p:custDataLst>
              <p:tags r:id="rId8"/>
            </p:custDataLst>
          </p:nvPr>
        </p:nvSpPr>
        <p:spPr bwMode="ltGray">
          <a:xfrm>
            <a:off x="571360" y="3500417"/>
            <a:ext cx="13006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1400" smtClean="0">
                <a:solidFill>
                  <a:schemeClr val="accent2"/>
                </a:solidFill>
              </a:rPr>
              <a:t>Ֆինանսական կայունության </a:t>
            </a:r>
            <a:r>
              <a:rPr lang="hy-AM" sz="1400" dirty="0" smtClean="0">
                <a:solidFill>
                  <a:schemeClr val="accent2"/>
                </a:solidFill>
              </a:rPr>
              <a:t>չափանիշները</a:t>
            </a:r>
            <a:endParaRPr lang="hy-AM" sz="1400" dirty="0">
              <a:solidFill>
                <a:schemeClr val="accent2"/>
              </a:solidFill>
            </a:endParaRPr>
          </a:p>
        </p:txBody>
      </p:sp>
      <p:cxnSp>
        <p:nvCxnSpPr>
          <p:cNvPr id="19" name="Straight Connector 18"/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1986280" y="1363297"/>
            <a:ext cx="0" cy="492057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13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Object 11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1615896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60" name="think-cell Slide" r:id="rId23" imgW="360" imgH="360" progId="TCLayout.ActiveDocument.1">
                  <p:embed/>
                </p:oleObj>
              </mc:Choice>
              <mc:Fallback>
                <p:oleObj name="think-cell Slide" r:id="rId23" imgW="360" imgH="360" progId="TCLayout.ActiveDocument.1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 bwMode="ltGray">
          <a:xfrm>
            <a:off x="566056" y="216741"/>
            <a:ext cx="6827725" cy="615553"/>
          </a:xfrm>
        </p:spPr>
        <p:txBody>
          <a:bodyPr/>
          <a:lstStyle/>
          <a:p>
            <a:r>
              <a:rPr lang="hy-AM" smtClean="0"/>
              <a:t>Սկզբնական ծախսերի բաշխումը թույլ է տալիս  դասակարգել և տարբերակել գործարար առաջարկները</a:t>
            </a:r>
            <a:endParaRPr lang="hy-AM"/>
          </a:p>
        </p:txBody>
      </p:sp>
      <p:sp>
        <p:nvSpPr>
          <p:cNvPr id="5" name="McK 5. Source"/>
          <p:cNvSpPr>
            <a:spLocks noChangeArrowheads="1"/>
          </p:cNvSpPr>
          <p:nvPr>
            <p:custDataLst>
              <p:tags r:id="rId5"/>
            </p:custDataLst>
          </p:nvPr>
        </p:nvSpPr>
        <p:spPr bwMode="ltGray">
          <a:xfrm>
            <a:off x="174944" y="6665247"/>
            <a:ext cx="7820799" cy="15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455613" indent="-455613" defTabSz="913526">
              <a:tabLst>
                <a:tab pos="625214" algn="l"/>
              </a:tabLst>
            </a:pPr>
            <a:r>
              <a:rPr lang="hy-AM" sz="1000" baseline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Աղբյուր՝ ՔԱՄԿ</a:t>
            </a:r>
            <a:endParaRPr lang="hy-AM" sz="1000" baseline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6" name="Object 75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650684194"/>
              </p:ext>
            </p:extLst>
          </p:nvPr>
        </p:nvGraphicFramePr>
        <p:xfrm>
          <a:off x="1552575" y="2671763"/>
          <a:ext cx="2847857" cy="2847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61" name="Chart" r:id="rId25" imgW="2848043" imgH="2848043" progId="MSGraph.Chart.8">
                  <p:embed followColorScheme="full"/>
                </p:oleObj>
              </mc:Choice>
              <mc:Fallback>
                <p:oleObj name="Chart" r:id="rId25" imgW="2848043" imgH="2848043" progId="MSGraph.Chart.8">
                  <p:embed followColorScheme="full"/>
                  <p:pic>
                    <p:nvPicPr>
                      <p:cNvPr id="0" name="Picture 109"/>
                      <p:cNvPicPr>
                        <a:picLocks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2671763"/>
                        <a:ext cx="2847857" cy="2847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 76"/>
          <p:cNvSpPr>
            <a:spLocks noGrp="1" noChangeArrowheads="1"/>
          </p:cNvSpPr>
          <p:nvPr>
            <p:custDataLst>
              <p:tags r:id="rId7"/>
            </p:custDataLst>
          </p:nvPr>
        </p:nvSpPr>
        <p:spPr bwMode="ltGray">
          <a:xfrm>
            <a:off x="2624138" y="2497138"/>
            <a:ext cx="5095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mtClean="0">
                <a:sym typeface="Arial"/>
              </a:rPr>
              <a:t>Այլ</a:t>
            </a:r>
            <a:endParaRPr lang="hy-AM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5" name="Rectangle 94"/>
          <p:cNvSpPr>
            <a:spLocks noGrp="1" noChangeArrowheads="1"/>
          </p:cNvSpPr>
          <p:nvPr>
            <p:custDataLst>
              <p:tags r:id="rId8"/>
            </p:custDataLst>
          </p:nvPr>
        </p:nvSpPr>
        <p:spPr bwMode="ltGray">
          <a:xfrm>
            <a:off x="2311400" y="294322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8064B3BA-6E2E-4C45-9D08-FA8DD2A490DB}" type="datetime'1''''''''1'''''''''''''''''''''''''''''">
              <a:rPr lang="hy-AM" b="1" smtClean="0">
                <a:solidFill>
                  <a:schemeClr val="bg1"/>
                </a:solidFill>
              </a:rPr>
              <a:pPr algn="ctr"/>
              <a:t>11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78" name="Rectangle 77"/>
          <p:cNvSpPr>
            <a:spLocks noGrp="1" noChangeArrowheads="1"/>
          </p:cNvSpPr>
          <p:nvPr>
            <p:custDataLst>
              <p:tags r:id="rId9"/>
            </p:custDataLst>
          </p:nvPr>
        </p:nvSpPr>
        <p:spPr bwMode="ltGray">
          <a:xfrm>
            <a:off x="2816225" y="2786063"/>
            <a:ext cx="163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3C5C2443-A627-4F83-B8BE-6FE518575629}" type="datetime'''2'''''">
              <a:rPr lang="hy-AM" b="1" smtClean="0">
                <a:solidFill>
                  <a:schemeClr val="bg1"/>
                </a:solidFill>
              </a:rPr>
              <a:pPr algn="ctr"/>
              <a:t>2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83" name="Rectangle 82"/>
          <p:cNvSpPr>
            <a:spLocks noGrp="1" noChangeArrowheads="1"/>
          </p:cNvSpPr>
          <p:nvPr>
            <p:custDataLst>
              <p:tags r:id="rId10"/>
            </p:custDataLst>
          </p:nvPr>
        </p:nvSpPr>
        <p:spPr bwMode="ltGray">
          <a:xfrm>
            <a:off x="828675" y="2354263"/>
            <a:ext cx="16271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smtClean="0"/>
              <a:t>Գովազդ, վաճառք,  </a:t>
            </a:r>
          </a:p>
          <a:p>
            <a:r>
              <a:rPr lang="hy-AM" smtClean="0"/>
              <a:t>բաշխում</a:t>
            </a:r>
            <a:endParaRPr lang="hy-AM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4" name="Rectangle 93"/>
          <p:cNvSpPr>
            <a:spLocks noGrp="1" noChangeArrowheads="1"/>
          </p:cNvSpPr>
          <p:nvPr>
            <p:custDataLst>
              <p:tags r:id="rId11"/>
            </p:custDataLst>
          </p:nvPr>
        </p:nvSpPr>
        <p:spPr bwMode="ltGray">
          <a:xfrm>
            <a:off x="1727200" y="3608388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DDBB1BF3-E8C0-4123-8DA7-DD7CD8D7483A}" type="datetime'''''1''''''''''''''''''''''''''''''''''''''''''''''4'">
              <a:rPr lang="hy-AM" b="1" smtClean="0">
                <a:solidFill>
                  <a:schemeClr val="bg1"/>
                </a:solidFill>
              </a:rPr>
              <a:pPr algn="ctr"/>
              <a:t>14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84" name="Rectangle 83"/>
          <p:cNvSpPr>
            <a:spLocks noGrp="1" noChangeArrowheads="1"/>
          </p:cNvSpPr>
          <p:nvPr>
            <p:custDataLst>
              <p:tags r:id="rId12"/>
            </p:custDataLst>
          </p:nvPr>
        </p:nvSpPr>
        <p:spPr bwMode="ltGray">
          <a:xfrm>
            <a:off x="371475" y="3336925"/>
            <a:ext cx="12525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dirty="0" smtClean="0"/>
              <a:t>Ընդհանուր</a:t>
            </a:r>
          </a:p>
          <a:p>
            <a:r>
              <a:rPr lang="hy-AM" dirty="0" smtClean="0"/>
              <a:t>և վարչական</a:t>
            </a:r>
          </a:p>
          <a:p>
            <a:r>
              <a:rPr lang="hy-AM" dirty="0" smtClean="0"/>
              <a:t>ծախսեր </a:t>
            </a:r>
            <a:endParaRPr lang="hy-AM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85" name="Rectangle 84"/>
          <p:cNvSpPr>
            <a:spLocks noGrp="1" noChangeArrowheads="1"/>
          </p:cNvSpPr>
          <p:nvPr>
            <p:custDataLst>
              <p:tags r:id="rId13"/>
            </p:custDataLst>
          </p:nvPr>
        </p:nvSpPr>
        <p:spPr bwMode="ltGray">
          <a:xfrm>
            <a:off x="365125" y="4600575"/>
            <a:ext cx="13335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 </a:t>
            </a:r>
            <a:r>
              <a:rPr lang="hy-AM" dirty="0" smtClean="0"/>
              <a:t>Վերգետնյա</a:t>
            </a:r>
          </a:p>
          <a:p>
            <a:r>
              <a:rPr lang="hy-AM" dirty="0" smtClean="0"/>
              <a:t> ծառայության</a:t>
            </a:r>
          </a:p>
          <a:p>
            <a:r>
              <a:rPr lang="hy-AM" dirty="0" smtClean="0"/>
              <a:t> և կայանատեղիների</a:t>
            </a:r>
          </a:p>
          <a:p>
            <a:r>
              <a:rPr lang="hy-AM" dirty="0" smtClean="0"/>
              <a:t> ստեղծում </a:t>
            </a:r>
            <a:endParaRPr lang="hy-AM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0" name="Rectangle 89"/>
          <p:cNvSpPr>
            <a:spLocks noGrp="1" noChangeArrowheads="1"/>
          </p:cNvSpPr>
          <p:nvPr>
            <p:custDataLst>
              <p:tags r:id="rId14"/>
            </p:custDataLst>
          </p:nvPr>
        </p:nvSpPr>
        <p:spPr bwMode="ltGray">
          <a:xfrm>
            <a:off x="3203575" y="5419725"/>
            <a:ext cx="1117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hy-AM" dirty="0" smtClean="0"/>
              <a:t>Թռիչքային </a:t>
            </a:r>
          </a:p>
          <a:p>
            <a:r>
              <a:rPr lang="hy-AM" dirty="0" smtClean="0"/>
              <a:t>գործունեության ծավալում</a:t>
            </a:r>
            <a:endParaRPr lang="hy-AM" dirty="0" smtClean="0">
              <a:sym typeface="Arial"/>
            </a:endParaRPr>
          </a:p>
        </p:txBody>
      </p:sp>
      <p:sp>
        <p:nvSpPr>
          <p:cNvPr id="92" name="Rectangle 91"/>
          <p:cNvSpPr>
            <a:spLocks noGrp="1" noChangeArrowheads="1"/>
          </p:cNvSpPr>
          <p:nvPr>
            <p:custDataLst>
              <p:tags r:id="rId15"/>
            </p:custDataLst>
          </p:nvPr>
        </p:nvSpPr>
        <p:spPr bwMode="ltGray">
          <a:xfrm>
            <a:off x="2024063" y="4778375"/>
            <a:ext cx="2762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400" tIns="0" rIns="2540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fld id="{90A338E9-754A-471F-9B23-4010265A5F59}" type="datetime'''''''''''''''''''''''''''''''''''2''''1'''''''''">
              <a:rPr lang="hy-AM" b="1" smtClean="0">
                <a:solidFill>
                  <a:schemeClr val="bg1"/>
                </a:solidFill>
              </a:rPr>
              <a:pPr algn="ctr"/>
              <a:t>21</a:t>
            </a:fld>
            <a:endParaRPr lang="hy-AM" b="1" smtClean="0">
              <a:solidFill>
                <a:schemeClr val="bg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91" name="Rectangle 90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ltGray">
          <a:xfrm>
            <a:off x="3952256" y="2786766"/>
            <a:ext cx="12525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indent="-258763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indent="-203200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3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indent="-2254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Ø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indent="-174625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Arial" pitchFamily="34" charset="0"/>
              <a:buChar char="▪"/>
              <a:defRPr sz="1600" baseline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65029" indent="-132818" algn="l" defTabSz="913526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 </a:t>
            </a:r>
            <a:r>
              <a:rPr lang="hy-AM" dirty="0" smtClean="0"/>
              <a:t>Օդանավի</a:t>
            </a:r>
          </a:p>
          <a:p>
            <a:r>
              <a:rPr lang="hy-AM" dirty="0" smtClean="0"/>
              <a:t> վարձակալում</a:t>
            </a:r>
            <a:r>
              <a:rPr lang="hy-AM" dirty="0" smtClean="0">
                <a:solidFill>
                  <a:srgbClr val="FF0000"/>
                </a:solidFill>
              </a:rPr>
              <a:t> </a:t>
            </a:r>
            <a:r>
              <a:rPr lang="hy-AM" dirty="0" smtClean="0"/>
              <a:t>և</a:t>
            </a:r>
          </a:p>
          <a:p>
            <a:r>
              <a:rPr lang="hy-AM" dirty="0" smtClean="0"/>
              <a:t> պաշտպանության</a:t>
            </a:r>
          </a:p>
          <a:p>
            <a:r>
              <a:rPr lang="en-US" dirty="0" smtClean="0"/>
              <a:t> </a:t>
            </a:r>
            <a:r>
              <a:rPr lang="hy-AM" dirty="0" smtClean="0"/>
              <a:t>միջոցներ</a:t>
            </a:r>
          </a:p>
          <a:p>
            <a:r>
              <a:rPr lang="hy-AM" dirty="0" smtClean="0"/>
              <a:t/>
            </a:r>
            <a:br>
              <a:rPr lang="hy-AM" dirty="0" smtClean="0"/>
            </a:br>
            <a:endParaRPr lang="hy-AM" dirty="0" smtClean="0"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03" name="Rectangle 6"/>
          <p:cNvSpPr txBox="1"/>
          <p:nvPr>
            <p:custDataLst>
              <p:tags r:id="rId17"/>
            </p:custDataLst>
          </p:nvPr>
        </p:nvSpPr>
        <p:spPr bwMode="ltGray">
          <a:xfrm>
            <a:off x="6183630" y="1904922"/>
            <a:ext cx="2533650" cy="383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60000"/>
              </a:spcBef>
            </a:pPr>
            <a:r>
              <a:rPr lang="hy-AM" sz="1400" dirty="0" smtClean="0"/>
              <a:t>Ամենամեծ կապիտալը պահանջվում է օդանավերի ձեռքբերման համար </a:t>
            </a:r>
          </a:p>
          <a:p>
            <a:pPr lvl="1">
              <a:spcBef>
                <a:spcPct val="60000"/>
              </a:spcBef>
            </a:pPr>
            <a:r>
              <a:rPr lang="hy-AM" sz="1400" dirty="0" smtClean="0"/>
              <a:t>Մնացած ներդրումների շարքում առավել խոշորները հետևյալն են.</a:t>
            </a:r>
          </a:p>
          <a:p>
            <a:pPr lvl="2">
              <a:spcBef>
                <a:spcPct val="30000"/>
              </a:spcBef>
            </a:pPr>
            <a:r>
              <a:rPr lang="hy-AM" sz="1400" dirty="0" smtClean="0"/>
              <a:t>ՏՏ ենթակառուցվածքի մշակում</a:t>
            </a:r>
          </a:p>
          <a:p>
            <a:pPr lvl="2">
              <a:spcBef>
                <a:spcPct val="30000"/>
              </a:spcBef>
            </a:pPr>
            <a:r>
              <a:rPr lang="hy-AM" sz="1400" dirty="0" smtClean="0"/>
              <a:t>Վերգետնյա ենթակառուցվածքի մշակում</a:t>
            </a:r>
          </a:p>
          <a:p>
            <a:pPr lvl="2">
              <a:spcBef>
                <a:spcPct val="30000"/>
              </a:spcBef>
            </a:pPr>
            <a:r>
              <a:rPr lang="hy-AM" sz="1400" dirty="0" smtClean="0"/>
              <a:t>Աշխատակիցների վերապատրաստում և սարքավորումների ձեռքբերում </a:t>
            </a:r>
          </a:p>
          <a:p>
            <a:pPr lvl="2">
              <a:spcBef>
                <a:spcPct val="30000"/>
              </a:spcBef>
            </a:pPr>
            <a:r>
              <a:rPr lang="hy-AM" sz="1400" dirty="0" smtClean="0"/>
              <a:t>Ցանցի կառավարում</a:t>
            </a:r>
            <a:endParaRPr lang="hy-AM" sz="1400" dirty="0"/>
          </a:p>
        </p:txBody>
      </p:sp>
      <p:sp>
        <p:nvSpPr>
          <p:cNvPr id="36" name="Rectangle 6"/>
          <p:cNvSpPr txBox="1"/>
          <p:nvPr>
            <p:custDataLst>
              <p:tags r:id="rId18"/>
            </p:custDataLst>
          </p:nvPr>
        </p:nvSpPr>
        <p:spPr bwMode="ltGray">
          <a:xfrm>
            <a:off x="174944" y="23501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1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35" name="Rectangle 6"/>
          <p:cNvSpPr txBox="1"/>
          <p:nvPr>
            <p:custDataLst>
              <p:tags r:id="rId19"/>
            </p:custDataLst>
          </p:nvPr>
        </p:nvSpPr>
        <p:spPr bwMode="ltGray">
          <a:xfrm>
            <a:off x="383223" y="1767523"/>
            <a:ext cx="369075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ts val="300"/>
              </a:spcBef>
            </a:pPr>
            <a:r>
              <a:rPr lang="hy-AM" smtClean="0">
                <a:solidFill>
                  <a:srgbClr val="808080"/>
                </a:solidFill>
                <a:latin typeface="Arial"/>
                <a:ea typeface="Arial Unicode MS"/>
                <a:cs typeface="Arial"/>
              </a:rPr>
              <a:t>Ընդհանուր սկզբնական ծախսերի տոկոսը </a:t>
            </a:r>
            <a:endParaRPr lang="hy-AM">
              <a:solidFill>
                <a:schemeClr val="accent6"/>
              </a:solidFill>
              <a:latin typeface="Arial"/>
              <a:ea typeface="Arial Unicode MS"/>
              <a:cs typeface="Arial"/>
            </a:endParaRPr>
          </a:p>
        </p:txBody>
      </p:sp>
      <p:sp>
        <p:nvSpPr>
          <p:cNvPr id="23" name="Rectangle 6"/>
          <p:cNvSpPr txBox="1">
            <a:spLocks/>
          </p:cNvSpPr>
          <p:nvPr>
            <p:custDataLst>
              <p:tags r:id="rId20"/>
            </p:custDataLst>
          </p:nvPr>
        </p:nvSpPr>
        <p:spPr bwMode="ltGray">
          <a:xfrm>
            <a:off x="383223" y="1400333"/>
            <a:ext cx="58526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2000" smtClean="0"/>
              <a:t>Սկզբնական ծախսերի բաշխում </a:t>
            </a:r>
            <a:endParaRPr lang="hy-AM" sz="2000"/>
          </a:p>
        </p:txBody>
      </p:sp>
      <p:cxnSp>
        <p:nvCxnSpPr>
          <p:cNvPr id="24" name="Straight Connector 23"/>
          <p:cNvCxnSpPr>
            <a:cxnSpLocks/>
          </p:cNvCxnSpPr>
          <p:nvPr>
            <p:custDataLst>
              <p:tags r:id="rId21"/>
            </p:custDataLst>
          </p:nvPr>
        </p:nvCxnSpPr>
        <p:spPr>
          <a:xfrm>
            <a:off x="5735320" y="1362075"/>
            <a:ext cx="0" cy="4920572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5667197" y="3351167"/>
            <a:ext cx="526001" cy="942388"/>
            <a:chOff x="5361031" y="3297892"/>
            <a:chExt cx="526001" cy="942388"/>
          </a:xfrm>
        </p:grpSpPr>
        <p:sp>
          <p:nvSpPr>
            <p:cNvPr id="26" name="Chevron 25"/>
            <p:cNvSpPr/>
            <p:nvPr/>
          </p:nvSpPr>
          <p:spPr>
            <a:xfrm>
              <a:off x="5361031" y="3400626"/>
              <a:ext cx="296527" cy="736920"/>
            </a:xfrm>
            <a:prstGeom prst="chevron">
              <a:avLst/>
            </a:pr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5540310" y="3297892"/>
              <a:ext cx="346722" cy="942388"/>
            </a:xfrm>
            <a:prstGeom prst="chevron">
              <a:avLst/>
            </a:prstGeom>
            <a:solidFill>
              <a:schemeClr val="accent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y-AM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88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Object 11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71477063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35" name="think-cell Slide" r:id="rId8" imgW="360" imgH="360" progId="TCLayout.ActiveDocument.1">
                  <p:embed/>
                </p:oleObj>
              </mc:Choice>
              <mc:Fallback>
                <p:oleObj name="think-cell Slide" r:id="rId8" imgW="360" imgH="360" progId="TCLayout.ActiveDocument.1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 bwMode="lt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 anchorCtr="0">
            <a:noAutofit/>
          </a:bodyPr>
          <a:lstStyle/>
          <a:p>
            <a:pPr algn="ctr"/>
            <a:endParaRPr lang="en-US" sz="1300" dirty="0" err="1" smtClean="0">
              <a:solidFill>
                <a:schemeClr val="tx1"/>
              </a:solidFill>
              <a:latin typeface="Arial"/>
              <a:ea typeface="Arial Unicode MS"/>
              <a:cs typeface="Arial"/>
              <a:sym typeface="Arial"/>
            </a:endParaRPr>
          </a:p>
        </p:txBody>
      </p:sp>
      <p:sp>
        <p:nvSpPr>
          <p:cNvPr id="18" name="Rectangle 6"/>
          <p:cNvSpPr txBox="1">
            <a:spLocks/>
          </p:cNvSpPr>
          <p:nvPr>
            <p:custDataLst>
              <p:tags r:id="rId4"/>
            </p:custDataLst>
          </p:nvPr>
        </p:nvSpPr>
        <p:spPr bwMode="ltGray">
          <a:xfrm>
            <a:off x="312192" y="2469367"/>
            <a:ext cx="15597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solidFill>
                  <a:schemeClr val="accent3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mtClean="0">
                <a:solidFill>
                  <a:schemeClr val="accent2"/>
                </a:solidFill>
              </a:rPr>
              <a:t>Կենսունակ ծառայությունների և պրոդուկտների առաջարկի չափանիշները</a:t>
            </a:r>
            <a:endParaRPr lang="hy-AM">
              <a:solidFill>
                <a:schemeClr val="accent2"/>
              </a:solidFill>
            </a:endParaRPr>
          </a:p>
        </p:txBody>
      </p:sp>
      <p:cxnSp>
        <p:nvCxnSpPr>
          <p:cNvPr id="19" name="Straight Connector 18"/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986280" y="1363297"/>
            <a:ext cx="0" cy="3907863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 bwMode="ltGray">
          <a:xfrm>
            <a:off x="566056" y="93630"/>
            <a:ext cx="6773295" cy="738664"/>
          </a:xfrm>
        </p:spPr>
        <p:txBody>
          <a:bodyPr/>
          <a:lstStyle/>
          <a:p>
            <a:r>
              <a:rPr lang="hy-AM" sz="1600" smtClean="0"/>
              <a:t>Տեղական ավիափոխադրողները պետք է համապատասխանեն անվտանգության միջազգային բարձր չափանիշներին և կարողանան հուսալի չվացուցակ առաջարկել </a:t>
            </a:r>
            <a:endParaRPr lang="hy-AM" sz="1600"/>
          </a:p>
        </p:txBody>
      </p:sp>
      <p:sp>
        <p:nvSpPr>
          <p:cNvPr id="14" name="Rectangle 6"/>
          <p:cNvSpPr txBox="1"/>
          <p:nvPr/>
        </p:nvSpPr>
        <p:spPr bwMode="ltGray">
          <a:xfrm>
            <a:off x="174944" y="235010"/>
            <a:ext cx="2744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hy-AM" sz="3600" b="1" smtClean="0">
                <a:solidFill>
                  <a:schemeClr val="accent2"/>
                </a:solidFill>
              </a:rPr>
              <a:t>2</a:t>
            </a:r>
            <a:endParaRPr lang="hy-AM" sz="3600" b="1">
              <a:solidFill>
                <a:schemeClr val="accent2"/>
              </a:solidFill>
            </a:endParaRPr>
          </a:p>
        </p:txBody>
      </p:sp>
      <p:sp>
        <p:nvSpPr>
          <p:cNvPr id="16" name="McK 4. Footnote"/>
          <p:cNvSpPr txBox="1">
            <a:spLocks noChangeArrowheads="1"/>
          </p:cNvSpPr>
          <p:nvPr/>
        </p:nvSpPr>
        <p:spPr bwMode="ltGray">
          <a:xfrm>
            <a:off x="174944" y="6088581"/>
            <a:ext cx="87941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84138" indent="-84138" defTabSz="895350">
              <a:defRPr sz="1000" baseline="0">
                <a:solidFill>
                  <a:schemeClr val="accent6"/>
                </a:solidFill>
                <a:latin typeface="Arial" pitchFamily="34" charset="0"/>
                <a:cs typeface="Arial" pitchFamily="34" charset="0"/>
              </a:defRPr>
            </a:lvl1pPr>
            <a:lvl2pPr marL="1031875" defTabSz="895350">
              <a:defRPr sz="2400"/>
            </a:lvl2pPr>
            <a:lvl3pPr marL="1217613" defTabSz="895350">
              <a:defRPr sz="2400"/>
            </a:lvl3pPr>
            <a:lvl4pPr marL="1404938" defTabSz="895350">
              <a:defRPr sz="2400"/>
            </a:lvl4pPr>
            <a:lvl5pPr marL="1792288" defTabSz="895350">
              <a:defRPr sz="2400"/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/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/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/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/>
            </a:lvl9pPr>
          </a:lstStyle>
          <a:p>
            <a:r>
              <a:rPr lang="hy-AM" dirty="0" smtClean="0">
                <a:latin typeface="Sylfaen" pitchFamily="18" charset="0"/>
              </a:rPr>
              <a:t>1. Թռիչքային պիտանիության վերաբերյալ ԵՄ օրենսդրությունը և Օդային օպերատորի վկայականը պաշտոնապես կիրառվում են ՔԱԳՎ հետ ԵՄ </a:t>
            </a:r>
            <a:r>
              <a:rPr lang="en-US" dirty="0" smtClean="0">
                <a:latin typeface="Sylfaen" pitchFamily="18" charset="0"/>
              </a:rPr>
              <a:t> </a:t>
            </a:r>
            <a:r>
              <a:rPr lang="hy-AM" dirty="0" smtClean="0">
                <a:latin typeface="Sylfaen" pitchFamily="18" charset="0"/>
              </a:rPr>
              <a:t>թվինինգային ծրագրի շրջանակներում: </a:t>
            </a:r>
          </a:p>
          <a:p>
            <a:r>
              <a:rPr lang="hy-AM" dirty="0" smtClean="0">
                <a:latin typeface="Sylfaen" pitchFamily="18" charset="0"/>
              </a:rPr>
              <a:t>2 Տեխսպասարկում, վերանորոգում և շախագործում  </a:t>
            </a:r>
            <a:endParaRPr lang="hy-AM" dirty="0">
              <a:latin typeface="Sylfaen" pitchFamily="18" charset="0"/>
            </a:endParaRPr>
          </a:p>
        </p:txBody>
      </p:sp>
      <p:sp>
        <p:nvSpPr>
          <p:cNvPr id="17" name="Rectangle 6"/>
          <p:cNvSpPr txBox="1"/>
          <p:nvPr>
            <p:custDataLst>
              <p:tags r:id="rId6"/>
            </p:custDataLst>
          </p:nvPr>
        </p:nvSpPr>
        <p:spPr bwMode="ltGray">
          <a:xfrm>
            <a:off x="2253676" y="1387020"/>
            <a:ext cx="5742067" cy="463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913526" eaLnBrk="1" hangingPunct="1">
              <a:buClr>
                <a:schemeClr val="tx2"/>
              </a:buClr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1pPr>
            <a:lvl2pPr marL="260350" lvl="1" indent="-258763" defTabSz="913526" eaLnBrk="1" hangingPunct="1">
              <a:buClr>
                <a:schemeClr val="accent2"/>
              </a:buClr>
              <a:buSzPct val="10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2pPr>
            <a:lvl3pPr marL="465138" lvl="2" indent="-203200" defTabSz="913526" eaLnBrk="1" hangingPunct="1">
              <a:buClr>
                <a:schemeClr val="accent2"/>
              </a:buClr>
              <a:buSzPct val="13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3pPr>
            <a:lvl4pPr marL="690563" lvl="3" indent="-225425" defTabSz="913526" eaLnBrk="1" hangingPunct="1">
              <a:buClr>
                <a:schemeClr val="accent2"/>
              </a:buClr>
              <a:buSzPct val="80000"/>
              <a:buFont typeface="Wingdings" pitchFamily="2" charset="2"/>
              <a:buChar char="Ø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4pPr>
            <a:lvl5pPr marL="865188" lvl="4" indent="-174625" defTabSz="913526" eaLnBrk="1" hangingPunct="1">
              <a:buClr>
                <a:schemeClr val="accent2"/>
              </a:buClr>
              <a:buSzPct val="100000"/>
              <a:buFont typeface="Arial" pitchFamily="34" charset="0"/>
              <a:buChar char="▪"/>
              <a:defRPr baseline="0">
                <a:latin typeface="Arial" pitchFamily="34" charset="0"/>
                <a:ea typeface="Arial Unicode MS" pitchFamily="34" charset="-128"/>
                <a:cs typeface="Arial" pitchFamily="34" charset="0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>
              <a:spcBef>
                <a:spcPct val="10000"/>
              </a:spcBef>
            </a:pPr>
            <a:r>
              <a:rPr lang="hy-AM" sz="1400" b="1" dirty="0" smtClean="0"/>
              <a:t>Շահագործման հուսալի ծրագիր </a:t>
            </a:r>
            <a:r>
              <a:rPr lang="hy-AM" sz="1400" dirty="0" smtClean="0"/>
              <a:t>(ուղղությունների ցանց, չվերթների հաճախականություն, ուղևորների քանակ, սակագներ, տեղաբաշխման ուղիներ)</a:t>
            </a:r>
          </a:p>
          <a:p>
            <a:pPr lvl="1">
              <a:spcBef>
                <a:spcPct val="10000"/>
              </a:spcBef>
            </a:pPr>
            <a:r>
              <a:rPr lang="hy-AM" sz="1400" b="1" dirty="0" smtClean="0"/>
              <a:t>Առաջարկվող չվացուցակին համապատասխանող շարժակազմ, </a:t>
            </a:r>
            <a:r>
              <a:rPr lang="hy-AM" sz="1400" dirty="0" smtClean="0">
                <a:solidFill>
                  <a:schemeClr val="accent2"/>
                </a:solidFill>
                <a:latin typeface="Sylfaen" pitchFamily="18" charset="0"/>
              </a:rPr>
              <a:t>ընդ որում մեկ օդանավի թռիչքների սահմանված ժամաքանակը չպետք է գերազանցի 3300 ժամը</a:t>
            </a:r>
            <a:r>
              <a:rPr lang="hy-AM" sz="1400" dirty="0" smtClean="0">
                <a:latin typeface="Sylfaen" pitchFamily="18" charset="0"/>
              </a:rPr>
              <a:t> </a:t>
            </a:r>
            <a:r>
              <a:rPr lang="hy-AM" sz="1400" dirty="0" smtClean="0">
                <a:solidFill>
                  <a:schemeClr val="accent2"/>
                </a:solidFill>
                <a:latin typeface="Sylfaen" pitchFamily="18" charset="0"/>
              </a:rPr>
              <a:t>բյուջետային ավիափոխադրողների դեպքում և 2500 </a:t>
            </a:r>
            <a:r>
              <a:rPr lang="hy-AM" sz="1400" dirty="0" smtClean="0">
                <a:solidFill>
                  <a:schemeClr val="accent2"/>
                </a:solidFill>
              </a:rPr>
              <a:t>ժամը խոշոր</a:t>
            </a:r>
            <a:r>
              <a:rPr lang="hy-AM" sz="1400" dirty="0" smtClean="0">
                <a:solidFill>
                  <a:srgbClr val="FF0000"/>
                </a:solidFill>
              </a:rPr>
              <a:t> </a:t>
            </a:r>
            <a:r>
              <a:rPr lang="hy-AM" sz="1400" dirty="0" smtClean="0">
                <a:solidFill>
                  <a:schemeClr val="accent2"/>
                </a:solidFill>
              </a:rPr>
              <a:t>բազմապրոֆիլային ավիաընկերությունների դեպքում </a:t>
            </a:r>
          </a:p>
          <a:p>
            <a:pPr lvl="1">
              <a:spcBef>
                <a:spcPct val="10000"/>
              </a:spcBef>
            </a:pPr>
            <a:r>
              <a:rPr lang="hy-AM" sz="1400" b="1" dirty="0" smtClean="0"/>
              <a:t>Հուսալիության միջազգային չափանիշներին </a:t>
            </a:r>
            <a:r>
              <a:rPr lang="hy-AM" sz="1400" dirty="0" smtClean="0"/>
              <a:t>համապատասխանելու ունակություն </a:t>
            </a:r>
            <a:endParaRPr lang="hy-AM" sz="1400" b="1" dirty="0" smtClean="0"/>
          </a:p>
          <a:p>
            <a:pPr lvl="2">
              <a:spcBef>
                <a:spcPct val="5000"/>
              </a:spcBef>
            </a:pPr>
            <a:r>
              <a:rPr lang="hy-AM" sz="1400" dirty="0" smtClean="0">
                <a:solidFill>
                  <a:schemeClr val="accent2"/>
                </a:solidFill>
              </a:rPr>
              <a:t>Չվերթների ժամանակին իրականացման</a:t>
            </a:r>
            <a:r>
              <a:rPr lang="hy-AM" sz="1400" dirty="0" smtClean="0">
                <a:solidFill>
                  <a:srgbClr val="FF0000"/>
                </a:solidFill>
                <a:latin typeface="Sylfaen"/>
              </a:rPr>
              <a:t>` </a:t>
            </a:r>
            <a:r>
              <a:rPr lang="hy-AM" sz="1400" dirty="0" smtClean="0">
                <a:solidFill>
                  <a:schemeClr val="accent2"/>
                </a:solidFill>
                <a:latin typeface="Sylfaen" pitchFamily="18" charset="0"/>
              </a:rPr>
              <a:t>97%</a:t>
            </a:r>
            <a:r>
              <a:rPr lang="hy-AM" sz="1400" dirty="0" smtClean="0">
                <a:solidFill>
                  <a:schemeClr val="accent2"/>
                </a:solidFill>
              </a:rPr>
              <a:t>-ից բարձր կատարողական </a:t>
            </a:r>
          </a:p>
          <a:p>
            <a:pPr lvl="2">
              <a:spcBef>
                <a:spcPct val="5000"/>
              </a:spcBef>
            </a:pPr>
            <a:r>
              <a:rPr lang="hy-AM" sz="1400" dirty="0" smtClean="0">
                <a:solidFill>
                  <a:schemeClr val="accent2"/>
                </a:solidFill>
              </a:rPr>
              <a:t>Չվացուցակից առավելագույնը </a:t>
            </a:r>
            <a:r>
              <a:rPr lang="hy-AM" sz="1400" dirty="0" smtClean="0">
                <a:solidFill>
                  <a:schemeClr val="accent2"/>
                </a:solidFill>
                <a:latin typeface="Sylfaen" pitchFamily="18" charset="0"/>
              </a:rPr>
              <a:t>15 </a:t>
            </a:r>
            <a:r>
              <a:rPr lang="hy-AM" sz="1400" dirty="0" smtClean="0">
                <a:solidFill>
                  <a:schemeClr val="accent2"/>
                </a:solidFill>
              </a:rPr>
              <a:t>րոպե շեղումով ժամանումներ՝ </a:t>
            </a:r>
            <a:r>
              <a:rPr lang="hy-AM" sz="1400" dirty="0" smtClean="0">
                <a:solidFill>
                  <a:schemeClr val="accent2"/>
                </a:solidFill>
                <a:latin typeface="Sylfaen" pitchFamily="18" charset="0"/>
              </a:rPr>
              <a:t>75%</a:t>
            </a:r>
          </a:p>
          <a:p>
            <a:pPr lvl="1">
              <a:spcBef>
                <a:spcPct val="10000"/>
              </a:spcBef>
            </a:pPr>
            <a:r>
              <a:rPr lang="hy-AM" sz="1400" b="1" dirty="0" smtClean="0"/>
              <a:t>Բավարար  պահեստային շարժակազմ </a:t>
            </a:r>
            <a:r>
              <a:rPr lang="hy-AM" sz="1400" dirty="0" smtClean="0"/>
              <a:t>ուշացումների և սեզոնային ծանրաբեռնվածության դեպքում սպասարկում ապահովելու նպատակով (կարելի է ապահովել «թաց» լիզինգի կամ կարճաժամկետ վարձակալության միջոցով)</a:t>
            </a:r>
          </a:p>
          <a:p>
            <a:pPr lvl="1">
              <a:spcBef>
                <a:spcPct val="10000"/>
              </a:spcBef>
            </a:pPr>
            <a:r>
              <a:rPr lang="hy-AM" sz="1400" b="1" dirty="0" smtClean="0"/>
              <a:t>Պահեստամասերի արագ ձեռքբերում </a:t>
            </a:r>
            <a:r>
              <a:rPr lang="hy-AM" sz="1400" dirty="0" smtClean="0"/>
              <a:t>(կարելի է ապահովել տեխսպասարկման, վերանորոգման և շահագործման պայմանագրի</a:t>
            </a:r>
            <a:r>
              <a:rPr lang="hy-AM" sz="1400" baseline="30000" dirty="0" smtClean="0">
                <a:latin typeface="Sylfaen" pitchFamily="18" charset="0"/>
              </a:rPr>
              <a:t>2</a:t>
            </a:r>
            <a:r>
              <a:rPr lang="hy-AM" sz="1400" dirty="0" smtClean="0"/>
              <a:t> միջոցով)</a:t>
            </a:r>
            <a:endParaRPr lang="hy-AM" sz="1400" dirty="0"/>
          </a:p>
        </p:txBody>
      </p:sp>
    </p:spTree>
    <p:extLst>
      <p:ext uri="{BB962C8B-B14F-4D97-AF65-F5344CB8AC3E}">
        <p14:creationId xmlns:p14="http://schemas.microsoft.com/office/powerpoint/2010/main" val="949050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17839&quot;&gt;&lt;version val=&quot;2117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5&quot;&gt;&lt;elem m_fUsage=&quot;2.61477363519000060000E+000&quot;&gt;&lt;m_ppcolschidx val=&quot;0&quot;/&gt;&lt;m_rgb r=&quot;aa&quot; g=&quot;aa&quot; b=&quot;aa&quot;/&gt;&lt;/elem&gt;&lt;elem m_fUsage=&quot;1.89999999999999990000E+000&quot;&gt;&lt;m_ppcolschidx val=&quot;0&quot;/&gt;&lt;m_rgb r=&quot;dd&quot; g=&quot;dd&quot; b=&quot;dd&quot;/&gt;&lt;/elem&gt;&lt;elem m_fUsage=&quot;1.40049000000000000000E+000&quot;&gt;&lt;m_ppcolschidx val=&quot;0&quot;/&gt;&lt;m_rgb r=&quot;0&quot; g=&quot;29&quot; b=&quot;60&quot;/&gt;&lt;/elem&gt;&lt;elem m_fUsage=&quot;1.26044100000000010000E+000&quot;&gt;&lt;m_ppcolschidx val=&quot;0&quot;/&gt;&lt;m_rgb r=&quot;13&quot; g=&quot;76&quot; b=&quot;e&quot;/&gt;&lt;/elem&gt;&lt;elem m_fUsage=&quot;5.36616119313900080000E-001&quot;&gt;&lt;m_ppcolschidx val=&quot;0&quot;/&gt;&lt;m_rgb r=&quot;cc&quot; g=&quot;0&quot; b=&quot;99&quot;/&gt;&lt;/elem&gt;&lt;/m_vecMRU&gt;&lt;/m_mruColor&gt;&lt;m_mapectfillschemeMRU&gt;&lt;key val=&quot;0&quot;/&gt;&lt;elem&gt;&lt;m_nPartnerID val=&quot;536&quot;/&gt;&lt;m_nIndex val=&quot;1&quot;/&gt;&lt;/elem&gt;&lt;key val=&quot;3&quot;/&gt;&lt;elem&gt;&lt;m_nPartnerID val=&quot;536&quot;/&gt;&lt;m_nIndex val=&quot;1&quot;/&gt;&lt;/elem&gt;&lt;/m_mapectfillschemeMRU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790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pZUvrC4EuWSofMS9jUp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e5so04KRUCLClFQWgeQo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MSUWnmhEUSBMdHaXAS7B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2dQbqVo9UCKwvX.Pv0Rb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cLgyGmtPEuCWv5lRmolsQ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TcCqZQvyEiI71RdUvzyzQ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fgDgt4.iUeqbyLCv9eHWQ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VrOXKeCjEi_ksEdG0s8E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V1MgSsRmEeK3_Hm0ebWQ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kYT1EHVfUOKryi9rJWAv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wMKBxDIjUGfFeAyVf_Xm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1nSGAfhkCfByBeJ6J_3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mgYfekTT0qSLXlGAnvJZw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zJAYU4Za0S_sqk99jLnAg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tqSjghZF0qEafLFm39ggg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AxIPfNPUGu42joFI5bb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Jivd7wPxE6t8fhnVQmVR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p.AfXOGJ0CM7R0KUCk.Q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hy6X69SiEiqgGHk3ZTPL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ncPN_1A0ienZ.EXwvt9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5kQjvkgm0OLmFitBhNyZ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lNHoZ3zoUyOaTOpvVndA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Z44Q0InZ0qNWtypSwD0Nw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iCBt1smh0ObqzgdjgDTX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GKqCnML.EidlazczbcZj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6I8nwkM9kSbDv1qdlnm_g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WZoRFlRo0esz98PIaHjs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E8wFz8q5ykO83VStOrtzug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hNN6_y6QEivvxlgcfx9D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LF8ESQ9k0qWmnVBMHJ2_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5IEppEOdEWquk3AGrbOv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_IjsUTPWUyGGlTg7Xwu6w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VkzeWk4qU62jG_By3IDL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HdICJKlFk.ZBpK2lgSto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TCfyqNfIESFDV48yP8yFg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IT1mmx1.0ulTVpV8fezrg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sW2FiRTMkSPgaHsVv5T9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3549usy9kGKNvBwM.0H5g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2BUWwaE1kqZC6u2mkrLx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c5nnDLvwkSCHO2lXIbS8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yi.iwAy00S7xjTefqd55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kP0lH9J0kaTP8ayZp1HW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YUcsGJw0GMy0h_xQF_Pw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1ykt8aUqkSVsSOrJfHxV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d5mkCexWUKZ2MFAiqbBC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ozn0ws1Y0Ck4OP4YPZjcg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EBR0AG4fkeH2HWLjM.64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Ck1jldtUa6uJaLjAUOng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bgnZJghVkGir7sKI2PaK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yA_XY6pMUON961vGdhOI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TtvPO_c30W5D_Gvmrzwyw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vMn_F3IrkSHQQ8dZ10fKQ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N5BEsGYvUyvdIkzyeoiIg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ayWdMgIcEOtp_wDsHyUGQ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qu8otrp6EGrw52RAkSrA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fWjqvPjE6YIJWff5Xl7g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Ylj670fkS8McgCSqQJUQ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bk6nWw5H06D9y3YKE2wx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xW6twR9v0qMJgXqGIGpN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u_cxziJuEW02KwkpkFmCw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gkMmRTgGUqOFtUL7pSa.Q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zYXD0yRrUSQ3H24NRcifg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wpMVjCXDk.s.fyPVutVFg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KVJmuSTUKjK6MCOfJo4g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Ylj670fkS8McgCSqQJUQ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xW6twR9v0qMJgXqGIGpN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CVj40nsZkiunYHr.pZLRQ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eoM58_WUGTagGii384eQ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CBPS3uvzkyUnTFxInZyp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beYR6L3zEyO7DtK56ageg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eOEk4Jz1ECgHtBkTVTfh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v1xTvdN0EmZGCTs0gyyVg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ZD_xppw5kSIxPEVY7yFZ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aGRQlKNFU62dfiKe2LAM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TLJIKKPf0eXdWqsrUExDg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lal7cDQ6027TAkLZ1SOJw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62vozmC2kOpqwWPsQxYtQ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4d5FD6U8EufdvI2oOYf5Q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l6UmQVdEehDyGU_TiIdw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KeByrwiDUSDkcrDJMTtd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aZW3ECSg0KcwA8Evg4fU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pdawxbGqUKiUpeTfK43xQ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lal7cDQ6027TAkLZ1SOJw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62vozmC2kOpqwWPsQxYtQ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4d5FD6U8EufdvI2oOYf5Q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VGWhu5P3U27E9kT9T_hB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BNI6itNo0m1FVmLcJzMP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b0p.hCejUKeegT_uYeOgw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q_geDMAFkeyVOrvFnNQhQ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5aOlcwV20KoQcqdZb..ZQ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39XqP7zlk._SgnlC7Q_qw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e9ORPoUqEilod5w5pxYB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Fj5VATqUeC9YFHyWVAxQ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tU6MeTlUEevBhn7A5XKk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wrrlpvpaEyIZ.AiHkbrUQ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_USvOI.mUC8qQitpMXN6w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sWn0s5nAk2BH9KIoUN0pg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l6UmQVdEehDyGU_TiIdw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qHdDGIerEqWGLUCPUILL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jVsV71a0kKWl_yN8QRfww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pdawxbGqUKiUpeTfK43xQ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lal7cDQ6027TAkLZ1SOJw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aZW3ECSg0KcwA8Evg4fU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pdawxbGqUKiUpeTfK43xQ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7lIsMWA30W9qIQchfeIhg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7lIsMWA30W9qIQchfeIhg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7LR9aBFDECa4oI1gJfCl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aZW3ECSg0KcwA8Evg4fU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pdawxbGqUKiUpeTfK43xQ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7LR9aBFDECa4oI1gJfCl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7lIsMWA30W9qIQchfeIh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4uuWF5TT0mzFxfTGNt0dQ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7lIsMWA30W9qIQchfeIhg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G.xeFTk5EiW7cDNgt2eHw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YL1Ty6M_UiMFZYjI6AMjw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zMO1xr3EGVU8BR6ERN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V8D2rEwKUqwAK7X3BgDVg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R5dIEBzGakuI5kQaGInh6Q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JR1ZYWj4EinYUg8Q3bzs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.2QNsEZAUGigS7oUyeTiQ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IhskO8T3kiVLhq7Odp6t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KTZ6cRGv0O6dUPJbbZzjw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2TfMB1b9k6_SPcu5qnF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ax2CD4vTEKEUXSUVTFCLg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p9KdvCKM0y6KGKxVhLxHw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M99QHs6kuQeula4vDfTw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9pUwEeVq0u99Ss2AORzNQ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t8YPLJVQEKNYxDt5YJgLQ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mnK9CCc0qan_MAdKI9q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dQEUFCxRUqnPQSOY_vtpg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N68AMZM0C2gtcqIU1Eeg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Ra34P.NCki5KuyK.v_3_Q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3eXw3xYLEaW8Khp7Ft8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YoWoFE820CzmjUXxUWONg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MpX1rWg90GI3CO_N_Zcmg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Kg.RAYPC0exiOX8JyLSHQ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oVVaoT_SUyFPiiKCOlN7w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6HHUeUSE6AhMRNwNb_VQ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l3ubNbo0azIQUYj2mjs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.DeVXOqWUCwmiXqjT43Dg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Q7AdWGxokKH6caVWv3J4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zX_1DrU8UuMl98HLH__e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ooiFlAn0iMrw42gWcPRw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ZfuWN51ikmqSSPrKxSngQ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0C2VyBMnEaqcB3G1aacQw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d61MpjC_U6KfmyGrB9UeQ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VU.z20f6UqopwfFNHLpaw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rMt_Ic_DkirUhjYLgPv9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oTYT7sgTk2xEolX20Cwa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87z90ZyCUmKL52okBm7D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5jeLkLoXk25qGpH4uHXHQ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jjQiEWtJEyrAM9JU8ZeO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e9_DgKlKkaKuPEGn_8VK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BimK8GujU23bD_J9xdTV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AK48nVOU.PMz9c2Tj6.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C1yT5dTn0KfU5Q6F1YyD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7Prqfiq0SaqzcOs1Ewg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eGR199sUS98OmBWS1Im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DkH3lfeWEu.rxlGQmFi7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OUZa8qvk.o0yX8THD8T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YcIczxDb06uPJvpCOaPC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p2pOmjEH0mTTvxs5I0gV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oxNarxckmdxsMf9Pl2p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YpuUu.JZUeG8dfV3GTfF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yNS_pB2qkGGFIAfn2p78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hpXfZfloEWLHSeEaTTPe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gwMmQB2oU2WPbFiiVjrT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zkcVzJXqECWQumzAfPW4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qxYoBSnN0OhaeVV3JkFC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HZ5CgVZ4UOG3kgypCddY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wWl7W8o60iGK5paSCRnx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Yd0g5G3GUWIqSolrzoF9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HXtGXUSTky3xbl46oq.v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JY4Oj5rWUeIH1brm9qZ_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6Ll0HkfcU.xhLHduv.9M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1PcjtLBe0KJ5P0PSqZb0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CBOo4rFFUqUtvPDrP9t1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0zw3ZSIRUebUJEsCbo7w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b4x72RAqEyoZm_eQDsVI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t6DGKnUKEegTaMNBzjtd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QHEk921Eq7.7.QTpRfP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GwGf9xUQkOQNGV2vIFIz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aZp1cunfEKGiqwGrCmxX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CFurmbrO06rXrfzScZEJ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jYlj670fkS8McgCSqQJU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xW6twR9v0qMJgXqGIGpN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RuJC1Ub6UqxJomECFPCq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7fxip3QykmxRnLplhgEx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vU4.aD3kGaiyI2ohYCtA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Ts5qaaqr0SWX_Sgzqs8A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Pfq1t31ZUSLWXJhKWULT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dKVJmuSTUKjK6MCOfJo4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zwCQ2toiUCUOFuD4Gmpvg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opATErF30aKh2a_UiDmog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rvi8EArUyI1MfKjOVs9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KyOqlSETE.IV2Kdnk6X0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1ZSDnIfBUqsGxFZ7i2U7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lYVvfVApUKf6shMuz26.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.wZMLmyGkmlb_.i_S3rq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oYj9YYLUilNhHMjDIfMA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INzC4U4Zk6v2Dl3D4tnwA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BuqlwcbE.kklhbpgoHc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tawGqg1UGD0_WIQ0km2Q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_EiZVFEYUivzZz1Ix_1d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FzalS8VEEagDvPHEHnu6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PJNAVFqukuqb6MVbyKV6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w33iCQLkWbhcE9xsyalQ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UwyNWBZT0SarZhc0NGh9g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uNnCj2gn0aqc1SssOEZL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vtsVTSe6E6H2r_0GathN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DC0F.623EaDRHWqFDR25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Bel_OBssEypFth9Hp40p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sNv65sO8UOCTVLAytnNB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65m25GekqOATNVLoQSlQ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cVarO_dY06VSEEfPgiFa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ziSIfdlH0avgiS2xlYZ8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3_Bk0RlC0SZ85.s7bO0t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ZlPPuc4QE.9lhmM_njTR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66UEHbWVEut6I5gEvWz1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Ab2dNxeaEmdFDbPf8mRAQ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6Rua6JDzkCVNIwCH0hQl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l34DwTVx0G_OWWXEWDvuQ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avN29KW90Cbkm8y7cMrAg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j.eWT0km06PLfexApfcQw"/>
</p:tagLst>
</file>

<file path=ppt/theme/theme1.xml><?xml version="1.0" encoding="utf-8"?>
<a:theme xmlns:a="http://schemas.openxmlformats.org/drawingml/2006/main" name="ATTSU331[1]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8D8D8"/>
      </a:accent1>
      <a:accent2>
        <a:srgbClr val="FF8D28"/>
      </a:accent2>
      <a:accent3>
        <a:srgbClr val="0077B2"/>
      </a:accent3>
      <a:accent4>
        <a:srgbClr val="D11F25"/>
      </a:accent4>
      <a:accent5>
        <a:srgbClr val="DBA215"/>
      </a:accent5>
      <a:accent6>
        <a:srgbClr val="808080"/>
      </a:accent6>
      <a:hlink>
        <a:srgbClr val="0077B2"/>
      </a:hlink>
      <a:folHlink>
        <a:srgbClr val="D11F25"/>
      </a:folHlink>
    </a:clrScheme>
    <a:fontScheme name="Custom 101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D8D8D8"/>
        </a:accent1>
        <a:accent2>
          <a:srgbClr val="FF8D28"/>
        </a:accent2>
        <a:accent3>
          <a:srgbClr val="0077B2"/>
        </a:accent3>
        <a:accent4>
          <a:srgbClr val="D11F25"/>
        </a:accent4>
        <a:accent5>
          <a:srgbClr val="DBA215"/>
        </a:accent5>
        <a:accent6>
          <a:srgbClr val="808080"/>
        </a:accent6>
        <a:hlink>
          <a:srgbClr val="0077B2"/>
        </a:hlink>
        <a:folHlink>
          <a:srgbClr val="D11F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ATTSU331[1]</Template>
  <TotalTime>974</TotalTime>
  <Words>1517</Words>
  <Application>Microsoft Macintosh PowerPoint</Application>
  <PresentationFormat>On-screen Show (4:3)</PresentationFormat>
  <Paragraphs>295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ATTSU331[1]</vt:lpstr>
      <vt:lpstr>think-cell Slide</vt:lpstr>
      <vt:lpstr>Chart</vt:lpstr>
      <vt:lpstr>Հավելված 3  ՀՀ կառավարության 2013 թվականի  - հոկտեմբերի -ի N - որոշման </vt:lpstr>
      <vt:lpstr>Սույն փաստաթուղթը եզրակացություններն ուղեկցող հիմնավորող փաստաթղթերից մեկն է:  </vt:lpstr>
      <vt:lpstr>Ավիափոխադրումների ոլորտն ընդհանուր առմամբ վնասատար է. տեղական ավիափոխադրողը կարող է գոյատևել միայն գործունեության ճիշտ կազմակերպման դեպքում </vt:lpstr>
      <vt:lpstr>Լիցենզավորման գործընթացը հիմնված կլինի մի քանի կարևոր սկզբունքների վրա</vt:lpstr>
      <vt:lpstr>Գնահատումն իրականացվում է գործարար առաջարկի համապարփակ ուսումնասիրության հիման վրա</vt:lpstr>
      <vt:lpstr>Որոշում կայացնելու չափանիշները հիմնված են 3 հիմնական նպատակների վրա</vt:lpstr>
      <vt:lpstr>Սնանկության ցածր ռիսկով կայուն գործունեության ապահովման համար բավարար կապիտալի պահանջ</vt:lpstr>
      <vt:lpstr>Սկզբնական ծախսերի բաշխումը թույլ է տալիս  դասակարգել և տարբերակել գործարար առաջարկները</vt:lpstr>
      <vt:lpstr>Տեղական ավիափոխադրողները պետք է համապատասխանեն անվտանգության միջազգային բարձր չափանիշներին և կարողանան հուսալի չվացուցակ առաջարկել </vt:lpstr>
      <vt:lpstr>Տեղական ավիափոխադրողները պետք է համապատասխանեն անվտանգության միջազգային բարձր չափանիշներին և կարողանան հուսալի չվացուցակ առաջարկել </vt:lpstr>
      <vt:lpstr>Պրոֆեսիոնալ գործունեություն ապահովելու նպատակով անհրաժեշտ վարչակազմակերպական կառուցվածքի օրինակ </vt:lpstr>
      <vt:lpstr>Ստորև ներկայացված ավիաընկերությունները փորձել են արդյունավետություն  ապահովել հիմնականում ապրանքայնացման հաղթահարման և ցածր գների միջոցով: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Ensuring competitive and sustainable airline service provision in Armenia</dc:title>
  <dc:creator>Jishnu AV</dc:creator>
  <cp:lastModifiedBy>Arman Khachaturyan</cp:lastModifiedBy>
  <cp:revision>4208</cp:revision>
  <cp:lastPrinted>2013-09-20T06:47:32Z</cp:lastPrinted>
  <dcterms:created xsi:type="dcterms:W3CDTF">2013-07-18T20:53:59Z</dcterms:created>
  <dcterms:modified xsi:type="dcterms:W3CDTF">2013-10-20T16:07:10Z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VGCompatibilityCheck Run By">
    <vt:lpwstr>Jishnu AV</vt:lpwstr>
  </property>
  <property fmtid="{D5CDD505-2E9C-101B-9397-08002B2CF9AE}" pid="11" name="VGCompatibilityCheck Run On ">
    <vt:lpwstr>7/19/2013 2:34:53 AM</vt:lpwstr>
  </property>
  <property fmtid="{D5CDD505-2E9C-101B-9397-08002B2CF9AE}" pid="12" name="Office2010WasSaved">
    <vt:lpwstr>1</vt:lpwstr>
  </property>
</Properties>
</file>